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8" r:id="rId1"/>
    <p:sldMasterId id="2147485166" r:id="rId2"/>
  </p:sldMasterIdLst>
  <p:notesMasterIdLst>
    <p:notesMasterId r:id="rId212"/>
  </p:notesMasterIdLst>
  <p:handoutMasterIdLst>
    <p:handoutMasterId r:id="rId213"/>
  </p:handoutMasterIdLst>
  <p:sldIdLst>
    <p:sldId id="854" r:id="rId3"/>
    <p:sldId id="859" r:id="rId4"/>
    <p:sldId id="861" r:id="rId5"/>
    <p:sldId id="858" r:id="rId6"/>
    <p:sldId id="856" r:id="rId7"/>
    <p:sldId id="877" r:id="rId8"/>
    <p:sldId id="875" r:id="rId9"/>
    <p:sldId id="878" r:id="rId10"/>
    <p:sldId id="862" r:id="rId11"/>
    <p:sldId id="876" r:id="rId12"/>
    <p:sldId id="871" r:id="rId13"/>
    <p:sldId id="863" r:id="rId14"/>
    <p:sldId id="889" r:id="rId15"/>
    <p:sldId id="864" r:id="rId16"/>
    <p:sldId id="865" r:id="rId17"/>
    <p:sldId id="887" r:id="rId18"/>
    <p:sldId id="888" r:id="rId19"/>
    <p:sldId id="741" r:id="rId20"/>
    <p:sldId id="844" r:id="rId21"/>
    <p:sldId id="874" r:id="rId22"/>
    <p:sldId id="937" r:id="rId23"/>
    <p:sldId id="281" r:id="rId24"/>
    <p:sldId id="268" r:id="rId25"/>
    <p:sldId id="269" r:id="rId26"/>
    <p:sldId id="885" r:id="rId27"/>
    <p:sldId id="883" r:id="rId28"/>
    <p:sldId id="948" r:id="rId29"/>
    <p:sldId id="886" r:id="rId30"/>
    <p:sldId id="265" r:id="rId31"/>
    <p:sldId id="936" r:id="rId32"/>
    <p:sldId id="707" r:id="rId33"/>
    <p:sldId id="721" r:id="rId34"/>
    <p:sldId id="801" r:id="rId35"/>
    <p:sldId id="938" r:id="rId36"/>
    <p:sldId id="939" r:id="rId37"/>
    <p:sldId id="897" r:id="rId38"/>
    <p:sldId id="272" r:id="rId39"/>
    <p:sldId id="282" r:id="rId40"/>
    <p:sldId id="891" r:id="rId41"/>
    <p:sldId id="892" r:id="rId42"/>
    <p:sldId id="285" r:id="rId43"/>
    <p:sldId id="273" r:id="rId44"/>
    <p:sldId id="274" r:id="rId45"/>
    <p:sldId id="893" r:id="rId46"/>
    <p:sldId id="895" r:id="rId47"/>
    <p:sldId id="898" r:id="rId48"/>
    <p:sldId id="848" r:id="rId49"/>
    <p:sldId id="899" r:id="rId50"/>
    <p:sldId id="900" r:id="rId51"/>
    <p:sldId id="910" r:id="rId52"/>
    <p:sldId id="911" r:id="rId53"/>
    <p:sldId id="606" r:id="rId54"/>
    <p:sldId id="356" r:id="rId55"/>
    <p:sldId id="901" r:id="rId56"/>
    <p:sldId id="903" r:id="rId57"/>
    <p:sldId id="904" r:id="rId58"/>
    <p:sldId id="905" r:id="rId59"/>
    <p:sldId id="351" r:id="rId60"/>
    <p:sldId id="912" r:id="rId61"/>
    <p:sldId id="914" r:id="rId62"/>
    <p:sldId id="907" r:id="rId63"/>
    <p:sldId id="400" r:id="rId64"/>
    <p:sldId id="656" r:id="rId65"/>
    <p:sldId id="658" r:id="rId66"/>
    <p:sldId id="727" r:id="rId67"/>
    <p:sldId id="358" r:id="rId68"/>
    <p:sldId id="360" r:id="rId69"/>
    <p:sldId id="361" r:id="rId70"/>
    <p:sldId id="365" r:id="rId71"/>
    <p:sldId id="369" r:id="rId72"/>
    <p:sldId id="605" r:id="rId73"/>
    <p:sldId id="558" r:id="rId74"/>
    <p:sldId id="565" r:id="rId75"/>
    <p:sldId id="915" r:id="rId76"/>
    <p:sldId id="917" r:id="rId77"/>
    <p:sldId id="908" r:id="rId78"/>
    <p:sldId id="291" r:id="rId79"/>
    <p:sldId id="845" r:id="rId80"/>
    <p:sldId id="292" r:id="rId81"/>
    <p:sldId id="879" r:id="rId82"/>
    <p:sldId id="881" r:id="rId83"/>
    <p:sldId id="650" r:id="rId84"/>
    <p:sldId id="652" r:id="rId85"/>
    <p:sldId id="882" r:id="rId86"/>
    <p:sldId id="918" r:id="rId87"/>
    <p:sldId id="286" r:id="rId88"/>
    <p:sldId id="880" r:id="rId89"/>
    <p:sldId id="909" r:id="rId90"/>
    <p:sldId id="753" r:id="rId91"/>
    <p:sldId id="754" r:id="rId92"/>
    <p:sldId id="266" r:id="rId93"/>
    <p:sldId id="755" r:id="rId94"/>
    <p:sldId id="940" r:id="rId95"/>
    <p:sldId id="941" r:id="rId96"/>
    <p:sldId id="817" r:id="rId97"/>
    <p:sldId id="827" r:id="rId98"/>
    <p:sldId id="829" r:id="rId99"/>
    <p:sldId id="919" r:id="rId100"/>
    <p:sldId id="841" r:id="rId101"/>
    <p:sldId id="836" r:id="rId102"/>
    <p:sldId id="839" r:id="rId103"/>
    <p:sldId id="935" r:id="rId104"/>
    <p:sldId id="920" r:id="rId105"/>
    <p:sldId id="921" r:id="rId106"/>
    <p:sldId id="818" r:id="rId107"/>
    <p:sldId id="843" r:id="rId108"/>
    <p:sldId id="923" r:id="rId109"/>
    <p:sldId id="668" r:id="rId110"/>
    <p:sldId id="669" r:id="rId111"/>
    <p:sldId id="670" r:id="rId112"/>
    <p:sldId id="671" r:id="rId113"/>
    <p:sldId id="672" r:id="rId114"/>
    <p:sldId id="673" r:id="rId115"/>
    <p:sldId id="675" r:id="rId116"/>
    <p:sldId id="676" r:id="rId117"/>
    <p:sldId id="733" r:id="rId118"/>
    <p:sldId id="734" r:id="rId119"/>
    <p:sldId id="293" r:id="rId120"/>
    <p:sldId id="930" r:id="rId121"/>
    <p:sldId id="932" r:id="rId122"/>
    <p:sldId id="949" r:id="rId123"/>
    <p:sldId id="617" r:id="rId124"/>
    <p:sldId id="620" r:id="rId125"/>
    <p:sldId id="896" r:id="rId126"/>
    <p:sldId id="618" r:id="rId127"/>
    <p:sldId id="619" r:id="rId128"/>
    <p:sldId id="621" r:id="rId129"/>
    <p:sldId id="624" r:id="rId130"/>
    <p:sldId id="370" r:id="rId131"/>
    <p:sldId id="924" r:id="rId132"/>
    <p:sldId id="926" r:id="rId133"/>
    <p:sldId id="933" r:id="rId134"/>
    <p:sldId id="815" r:id="rId135"/>
    <p:sldId id="582" r:id="rId136"/>
    <p:sldId id="583" r:id="rId137"/>
    <p:sldId id="816" r:id="rId138"/>
    <p:sldId id="594" r:id="rId139"/>
    <p:sldId id="595" r:id="rId140"/>
    <p:sldId id="596" r:id="rId141"/>
    <p:sldId id="597" r:id="rId142"/>
    <p:sldId id="598" r:id="rId143"/>
    <p:sldId id="942" r:id="rId144"/>
    <p:sldId id="943" r:id="rId145"/>
    <p:sldId id="814" r:id="rId146"/>
    <p:sldId id="645" r:id="rId147"/>
    <p:sldId id="762" r:id="rId148"/>
    <p:sldId id="763" r:id="rId149"/>
    <p:sldId id="764" r:id="rId150"/>
    <p:sldId id="765" r:id="rId151"/>
    <p:sldId id="767" r:id="rId152"/>
    <p:sldId id="575" r:id="rId153"/>
    <p:sldId id="577" r:id="rId154"/>
    <p:sldId id="578" r:id="rId155"/>
    <p:sldId id="579" r:id="rId156"/>
    <p:sldId id="803" r:id="rId157"/>
    <p:sldId id="679" r:id="rId158"/>
    <p:sldId id="694" r:id="rId159"/>
    <p:sldId id="927" r:id="rId160"/>
    <p:sldId id="700" r:id="rId161"/>
    <p:sldId id="928" r:id="rId162"/>
    <p:sldId id="819" r:id="rId163"/>
    <p:sldId id="736" r:id="rId164"/>
    <p:sldId id="929" r:id="rId165"/>
    <p:sldId id="737" r:id="rId166"/>
    <p:sldId id="820" r:id="rId167"/>
    <p:sldId id="742" r:id="rId168"/>
    <p:sldId id="852" r:id="rId169"/>
    <p:sldId id="745" r:id="rId170"/>
    <p:sldId id="746" r:id="rId171"/>
    <p:sldId id="312" r:id="rId172"/>
    <p:sldId id="748" r:id="rId173"/>
    <p:sldId id="305" r:id="rId174"/>
    <p:sldId id="296" r:id="rId175"/>
    <p:sldId id="749" r:id="rId176"/>
    <p:sldId id="750" r:id="rId177"/>
    <p:sldId id="586" r:id="rId178"/>
    <p:sldId id="589" r:id="rId179"/>
    <p:sldId id="257" r:id="rId180"/>
    <p:sldId id="944" r:id="rId181"/>
    <p:sldId id="945" r:id="rId182"/>
    <p:sldId id="805" r:id="rId183"/>
    <p:sldId id="287" r:id="rId184"/>
    <p:sldId id="320" r:id="rId185"/>
    <p:sldId id="680" r:id="rId186"/>
    <p:sldId id="683" r:id="rId187"/>
    <p:sldId id="806" r:id="rId188"/>
    <p:sldId id="710" r:id="rId189"/>
    <p:sldId id="807" r:id="rId190"/>
    <p:sldId id="826" r:id="rId191"/>
    <p:sldId id="808" r:id="rId192"/>
    <p:sldId id="322" r:id="rId193"/>
    <p:sldId id="444" r:id="rId194"/>
    <p:sldId id="445" r:id="rId195"/>
    <p:sldId id="446" r:id="rId196"/>
    <p:sldId id="447" r:id="rId197"/>
    <p:sldId id="448" r:id="rId198"/>
    <p:sldId id="533" r:id="rId199"/>
    <p:sldId id="552" r:id="rId200"/>
    <p:sldId id="567" r:id="rId201"/>
    <p:sldId id="568" r:id="rId202"/>
    <p:sldId id="570" r:id="rId203"/>
    <p:sldId id="687" r:id="rId204"/>
    <p:sldId id="946" r:id="rId205"/>
    <p:sldId id="947" r:id="rId206"/>
    <p:sldId id="822" r:id="rId207"/>
    <p:sldId id="739" r:id="rId208"/>
    <p:sldId id="685" r:id="rId209"/>
    <p:sldId id="934" r:id="rId210"/>
    <p:sldId id="850" r:id="rId21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524">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12465"/>
    <a:srgbClr val="3333FF"/>
    <a:srgbClr val="B45A00"/>
    <a:srgbClr val="DDDDDD"/>
    <a:srgbClr val="B2B2B2"/>
    <a:srgbClr val="990033"/>
    <a:srgbClr val="BC5E00"/>
    <a:srgbClr val="C86400"/>
    <a:srgbClr val="FFC081"/>
    <a:srgbClr val="603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89DE1-C78F-4899-B35D-26E06ABD06DB}" v="24" dt="2020-07-07T20:45:50.860"/>
    <p1510:client id="{2A59F28D-DEE0-4B21-9F6F-4E685EB6F247}" v="1074" dt="2020-07-08T20:26:09.639"/>
    <p1510:client id="{847933C2-EF1E-4146-AE88-FD34C2AD22E0}" v="263" dt="2020-08-06T15:19:58.606"/>
    <p1510:client id="{B29192EC-E9EB-49B0-9C5E-289A219C1B7A}" v="15" dt="2020-07-08T17:59:00.484"/>
    <p1510:client id="{B37E4D16-63C3-4258-99B7-E86B611C6B26}" v="4" dt="2020-07-10T19:42:28.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2280" autoAdjust="0"/>
  </p:normalViewPr>
  <p:slideViewPr>
    <p:cSldViewPr snapToGrid="0">
      <p:cViewPr varScale="1">
        <p:scale>
          <a:sx n="72" d="100"/>
          <a:sy n="72" d="100"/>
        </p:scale>
        <p:origin x="1350" y="66"/>
      </p:cViewPr>
      <p:guideLst>
        <p:guide orient="horz" pos="1524"/>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4764"/>
    </p:cViewPr>
  </p:sorterViewPr>
  <p:notesViewPr>
    <p:cSldViewPr snapToGrid="0">
      <p:cViewPr varScale="1">
        <p:scale>
          <a:sx n="87" d="100"/>
          <a:sy n="87" d="100"/>
        </p:scale>
        <p:origin x="3789" y="-31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tableStyles" Target="tableStyles.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microsoft.com/office/2015/10/relationships/revisionInfo" Target="revisionInfo.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s>
</file>

<file path=ppt/_rels/viewProps.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slide" Target="slides/slide72.xml"/><Relationship Id="rId1" Type="http://schemas.openxmlformats.org/officeDocument/2006/relationships/slide" Target="slides/slide7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image" Target="../media/image14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476CC03F-F138-48D2-917B-CA96171AB265}"/>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1400" tIns="45699" rIns="91400" bIns="45699" numCol="1" anchor="t" anchorCtr="0" compatLnSpc="1">
            <a:prstTxWarp prst="textNoShape">
              <a:avLst/>
            </a:prstTxWarp>
          </a:bodyPr>
          <a:lstStyle>
            <a:lvl1pPr defTabSz="911225" eaLnBrk="1" fontAlgn="auto" hangingPunct="1">
              <a:spcBef>
                <a:spcPts val="0"/>
              </a:spcBef>
              <a:spcAft>
                <a:spcPts val="0"/>
              </a:spcAft>
              <a:defRPr sz="1200">
                <a:latin typeface="Arial" charset="0"/>
              </a:defRPr>
            </a:lvl1pPr>
          </a:lstStyle>
          <a:p>
            <a:pPr>
              <a:defRPr/>
            </a:pPr>
            <a:endParaRPr lang="en-US" altLang="en-US"/>
          </a:p>
        </p:txBody>
      </p:sp>
      <p:sp>
        <p:nvSpPr>
          <p:cNvPr id="138243" name="Rectangle 3">
            <a:extLst>
              <a:ext uri="{FF2B5EF4-FFF2-40B4-BE49-F238E27FC236}">
                <a16:creationId xmlns:a16="http://schemas.microsoft.com/office/drawing/2014/main" id="{07632D83-9288-438B-BDA2-C7C6F0247FE0}"/>
              </a:ext>
            </a:extLst>
          </p:cNvPr>
          <p:cNvSpPr>
            <a:spLocks noGrp="1" noChangeArrowheads="1"/>
          </p:cNvSpPr>
          <p:nvPr>
            <p:ph type="dt" sz="quarter" idx="1"/>
          </p:nvPr>
        </p:nvSpPr>
        <p:spPr bwMode="auto">
          <a:xfrm>
            <a:off x="3970338" y="0"/>
            <a:ext cx="3038475" cy="465138"/>
          </a:xfrm>
          <a:prstGeom prst="rect">
            <a:avLst/>
          </a:prstGeom>
          <a:noFill/>
          <a:ln>
            <a:noFill/>
          </a:ln>
          <a:effectLst/>
        </p:spPr>
        <p:txBody>
          <a:bodyPr vert="horz" wrap="square" lIns="91400" tIns="45699" rIns="91400" bIns="45699" numCol="1" anchor="t" anchorCtr="0" compatLnSpc="1">
            <a:prstTxWarp prst="textNoShape">
              <a:avLst/>
            </a:prstTxWarp>
          </a:bodyPr>
          <a:lstStyle>
            <a:lvl1pPr algn="r" defTabSz="911225" eaLnBrk="1" fontAlgn="auto" hangingPunct="1">
              <a:spcBef>
                <a:spcPts val="0"/>
              </a:spcBef>
              <a:spcAft>
                <a:spcPts val="0"/>
              </a:spcAft>
              <a:defRPr sz="1200">
                <a:latin typeface="Arial" charset="0"/>
              </a:defRPr>
            </a:lvl1pPr>
          </a:lstStyle>
          <a:p>
            <a:pPr>
              <a:defRPr/>
            </a:pPr>
            <a:endParaRPr lang="en-US" altLang="en-US"/>
          </a:p>
        </p:txBody>
      </p:sp>
      <p:sp>
        <p:nvSpPr>
          <p:cNvPr id="138244" name="Rectangle 4">
            <a:extLst>
              <a:ext uri="{FF2B5EF4-FFF2-40B4-BE49-F238E27FC236}">
                <a16:creationId xmlns:a16="http://schemas.microsoft.com/office/drawing/2014/main" id="{8D74BFB7-67D2-462B-A0F3-3DFE5DD98C8B}"/>
              </a:ext>
            </a:extLst>
          </p:cNvPr>
          <p:cNvSpPr>
            <a:spLocks noGrp="1" noChangeArrowheads="1"/>
          </p:cNvSpPr>
          <p:nvPr>
            <p:ph type="ftr" sz="quarter" idx="2"/>
          </p:nvPr>
        </p:nvSpPr>
        <p:spPr bwMode="auto">
          <a:xfrm>
            <a:off x="0" y="8829675"/>
            <a:ext cx="3038475" cy="465138"/>
          </a:xfrm>
          <a:prstGeom prst="rect">
            <a:avLst/>
          </a:prstGeom>
          <a:noFill/>
          <a:ln>
            <a:noFill/>
          </a:ln>
          <a:effectLst/>
        </p:spPr>
        <p:txBody>
          <a:bodyPr vert="horz" wrap="square" lIns="91400" tIns="45699" rIns="91400" bIns="45699" numCol="1" anchor="b" anchorCtr="0" compatLnSpc="1">
            <a:prstTxWarp prst="textNoShape">
              <a:avLst/>
            </a:prstTxWarp>
          </a:bodyPr>
          <a:lstStyle>
            <a:lvl1pPr defTabSz="911225" eaLnBrk="1" fontAlgn="auto" hangingPunct="1">
              <a:spcBef>
                <a:spcPts val="0"/>
              </a:spcBef>
              <a:spcAft>
                <a:spcPts val="0"/>
              </a:spcAft>
              <a:defRPr sz="1200">
                <a:latin typeface="Arial" charset="0"/>
              </a:defRPr>
            </a:lvl1pPr>
          </a:lstStyle>
          <a:p>
            <a:pPr>
              <a:defRPr/>
            </a:pPr>
            <a:endParaRPr lang="en-US" altLang="en-US"/>
          </a:p>
        </p:txBody>
      </p:sp>
      <p:sp>
        <p:nvSpPr>
          <p:cNvPr id="138245" name="Rectangle 5">
            <a:extLst>
              <a:ext uri="{FF2B5EF4-FFF2-40B4-BE49-F238E27FC236}">
                <a16:creationId xmlns:a16="http://schemas.microsoft.com/office/drawing/2014/main" id="{265B7704-4B47-432F-A7B5-10461DC13E65}"/>
              </a:ext>
            </a:extLst>
          </p:cNvPr>
          <p:cNvSpPr>
            <a:spLocks noGrp="1" noChangeArrowheads="1"/>
          </p:cNvSpPr>
          <p:nvPr>
            <p:ph type="sldNum" sz="quarter" idx="3"/>
          </p:nvPr>
        </p:nvSpPr>
        <p:spPr bwMode="auto">
          <a:xfrm>
            <a:off x="3970338" y="8829675"/>
            <a:ext cx="3038475" cy="465138"/>
          </a:xfrm>
          <a:prstGeom prst="rect">
            <a:avLst/>
          </a:prstGeom>
          <a:noFill/>
          <a:ln>
            <a:noFill/>
          </a:ln>
          <a:effectLst/>
        </p:spPr>
        <p:txBody>
          <a:bodyPr vert="horz" wrap="square" lIns="91400" tIns="45699" rIns="91400" bIns="45699" numCol="1" anchor="b" anchorCtr="0" compatLnSpc="1">
            <a:prstTxWarp prst="textNoShape">
              <a:avLst/>
            </a:prstTxWarp>
          </a:bodyPr>
          <a:lstStyle>
            <a:lvl1pPr algn="r" defTabSz="911225" eaLnBrk="1" fontAlgn="auto" hangingPunct="1">
              <a:spcBef>
                <a:spcPts val="0"/>
              </a:spcBef>
              <a:spcAft>
                <a:spcPts val="0"/>
              </a:spcAft>
              <a:defRPr sz="1200">
                <a:latin typeface="Arial" panose="020B0604020202020204" pitchFamily="34" charset="0"/>
              </a:defRPr>
            </a:lvl1pPr>
          </a:lstStyle>
          <a:p>
            <a:pPr>
              <a:defRPr/>
            </a:pPr>
            <a:fld id="{44EE24F5-4FE4-4281-A0A7-32384907E00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2262CF8-622C-4276-9F4D-28912B7D0790}"/>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3136" tIns="46569" rIns="93136" bIns="46569" numCol="1" anchor="t" anchorCtr="0" compatLnSpc="1">
            <a:prstTxWarp prst="textNoShape">
              <a:avLst/>
            </a:prstTxWarp>
          </a:bodyPr>
          <a:lstStyle>
            <a:lvl1pPr defTabSz="931863" eaLnBrk="1" fontAlgn="auto" hangingPunct="1">
              <a:spcBef>
                <a:spcPts val="0"/>
              </a:spcBef>
              <a:spcAft>
                <a:spcPts val="0"/>
              </a:spcAft>
              <a:defRPr sz="1200">
                <a:latin typeface="Arial" charset="0"/>
              </a:defRPr>
            </a:lvl1pPr>
          </a:lstStyle>
          <a:p>
            <a:pPr>
              <a:defRPr/>
            </a:pPr>
            <a:endParaRPr lang="en-US" altLang="en-US"/>
          </a:p>
        </p:txBody>
      </p:sp>
      <p:sp>
        <p:nvSpPr>
          <p:cNvPr id="7171" name="Rectangle 3">
            <a:extLst>
              <a:ext uri="{FF2B5EF4-FFF2-40B4-BE49-F238E27FC236}">
                <a16:creationId xmlns:a16="http://schemas.microsoft.com/office/drawing/2014/main" id="{4F38B105-272B-498B-BCF7-1B956977D91E}"/>
              </a:ext>
            </a:extLst>
          </p:cNvPr>
          <p:cNvSpPr>
            <a:spLocks noGrp="1" noChangeArrowheads="1"/>
          </p:cNvSpPr>
          <p:nvPr>
            <p:ph type="dt" idx="1"/>
          </p:nvPr>
        </p:nvSpPr>
        <p:spPr bwMode="auto">
          <a:xfrm>
            <a:off x="3970338" y="0"/>
            <a:ext cx="3038475" cy="465138"/>
          </a:xfrm>
          <a:prstGeom prst="rect">
            <a:avLst/>
          </a:prstGeom>
          <a:noFill/>
          <a:ln>
            <a:noFill/>
          </a:ln>
          <a:effectLst/>
        </p:spPr>
        <p:txBody>
          <a:bodyPr vert="horz" wrap="square" lIns="93136" tIns="46569" rIns="93136" bIns="46569" numCol="1" anchor="t" anchorCtr="0" compatLnSpc="1">
            <a:prstTxWarp prst="textNoShape">
              <a:avLst/>
            </a:prstTxWarp>
          </a:bodyPr>
          <a:lstStyle>
            <a:lvl1pPr algn="r" defTabSz="931863" eaLnBrk="1" fontAlgn="auto" hangingPunct="1">
              <a:spcBef>
                <a:spcPts val="0"/>
              </a:spcBef>
              <a:spcAft>
                <a:spcPts val="0"/>
              </a:spcAft>
              <a:defRPr sz="1200">
                <a:latin typeface="Arial" charset="0"/>
              </a:defRPr>
            </a:lvl1pPr>
          </a:lstStyle>
          <a:p>
            <a:pPr>
              <a:defRPr/>
            </a:pPr>
            <a:endParaRPr lang="en-US" altLang="en-US"/>
          </a:p>
        </p:txBody>
      </p:sp>
      <p:sp>
        <p:nvSpPr>
          <p:cNvPr id="25604" name="Rectangle 4">
            <a:extLst>
              <a:ext uri="{FF2B5EF4-FFF2-40B4-BE49-F238E27FC236}">
                <a16:creationId xmlns:a16="http://schemas.microsoft.com/office/drawing/2014/main" id="{77233594-9F1C-48E0-A916-877615A39922}"/>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16:creationId xmlns:a16="http://schemas.microsoft.com/office/drawing/2014/main" id="{5D3D1C61-4E7F-4308-99F1-48E047520102}"/>
              </a:ext>
            </a:extLst>
          </p:cNvPr>
          <p:cNvSpPr>
            <a:spLocks noGrp="1" noChangeArrowheads="1"/>
          </p:cNvSpPr>
          <p:nvPr>
            <p:ph type="body" sz="quarter" idx="3"/>
          </p:nvPr>
        </p:nvSpPr>
        <p:spPr bwMode="auto">
          <a:xfrm>
            <a:off x="701675" y="4416425"/>
            <a:ext cx="5607050" cy="4183063"/>
          </a:xfrm>
          <a:prstGeom prst="rect">
            <a:avLst/>
          </a:prstGeom>
          <a:noFill/>
          <a:ln>
            <a:noFill/>
          </a:ln>
          <a:effectLst/>
        </p:spPr>
        <p:txBody>
          <a:bodyPr vert="horz" wrap="square" lIns="93136" tIns="46569" rIns="93136" bIns="4656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174" name="Rectangle 6">
            <a:extLst>
              <a:ext uri="{FF2B5EF4-FFF2-40B4-BE49-F238E27FC236}">
                <a16:creationId xmlns:a16="http://schemas.microsoft.com/office/drawing/2014/main" id="{A1144F9E-E04E-4129-BB64-6DC60A4A8312}"/>
              </a:ext>
            </a:extLst>
          </p:cNvPr>
          <p:cNvSpPr>
            <a:spLocks noGrp="1" noChangeArrowheads="1"/>
          </p:cNvSpPr>
          <p:nvPr>
            <p:ph type="ftr" sz="quarter" idx="4"/>
          </p:nvPr>
        </p:nvSpPr>
        <p:spPr bwMode="auto">
          <a:xfrm>
            <a:off x="0" y="8829675"/>
            <a:ext cx="3038475" cy="465138"/>
          </a:xfrm>
          <a:prstGeom prst="rect">
            <a:avLst/>
          </a:prstGeom>
          <a:noFill/>
          <a:ln>
            <a:noFill/>
          </a:ln>
          <a:effectLst/>
        </p:spPr>
        <p:txBody>
          <a:bodyPr vert="horz" wrap="square" lIns="93136" tIns="46569" rIns="93136" bIns="46569" numCol="1" anchor="b" anchorCtr="0" compatLnSpc="1">
            <a:prstTxWarp prst="textNoShape">
              <a:avLst/>
            </a:prstTxWarp>
          </a:bodyPr>
          <a:lstStyle>
            <a:lvl1pPr defTabSz="931863" eaLnBrk="1" fontAlgn="auto" hangingPunct="1">
              <a:spcBef>
                <a:spcPts val="0"/>
              </a:spcBef>
              <a:spcAft>
                <a:spcPts val="0"/>
              </a:spcAft>
              <a:defRPr sz="1200">
                <a:latin typeface="Arial" charset="0"/>
              </a:defRPr>
            </a:lvl1pPr>
          </a:lstStyle>
          <a:p>
            <a:pPr>
              <a:defRPr/>
            </a:pPr>
            <a:endParaRPr lang="en-US" altLang="en-US"/>
          </a:p>
        </p:txBody>
      </p:sp>
      <p:sp>
        <p:nvSpPr>
          <p:cNvPr id="7175" name="Rectangle 7">
            <a:extLst>
              <a:ext uri="{FF2B5EF4-FFF2-40B4-BE49-F238E27FC236}">
                <a16:creationId xmlns:a16="http://schemas.microsoft.com/office/drawing/2014/main" id="{34F2A906-6D7D-4802-9BF3-079B8DE31933}"/>
              </a:ext>
            </a:extLst>
          </p:cNvPr>
          <p:cNvSpPr>
            <a:spLocks noGrp="1" noChangeArrowheads="1"/>
          </p:cNvSpPr>
          <p:nvPr>
            <p:ph type="sldNum" sz="quarter" idx="5"/>
          </p:nvPr>
        </p:nvSpPr>
        <p:spPr bwMode="auto">
          <a:xfrm>
            <a:off x="3970338" y="8829675"/>
            <a:ext cx="3038475" cy="465138"/>
          </a:xfrm>
          <a:prstGeom prst="rect">
            <a:avLst/>
          </a:prstGeom>
          <a:noFill/>
          <a:ln>
            <a:noFill/>
          </a:ln>
          <a:effectLst/>
        </p:spPr>
        <p:txBody>
          <a:bodyPr vert="horz" wrap="square" lIns="93136" tIns="46569" rIns="93136" bIns="46569" numCol="1" anchor="b" anchorCtr="0" compatLnSpc="1">
            <a:prstTxWarp prst="textNoShape">
              <a:avLst/>
            </a:prstTxWarp>
          </a:bodyPr>
          <a:lstStyle>
            <a:lvl1pPr algn="r" defTabSz="931863" eaLnBrk="1" fontAlgn="auto" hangingPunct="1">
              <a:spcBef>
                <a:spcPts val="0"/>
              </a:spcBef>
              <a:spcAft>
                <a:spcPts val="0"/>
              </a:spcAft>
              <a:defRPr sz="1200">
                <a:latin typeface="Arial" panose="020B0604020202020204" pitchFamily="34" charset="0"/>
              </a:defRPr>
            </a:lvl1pPr>
          </a:lstStyle>
          <a:p>
            <a:pPr>
              <a:defRPr/>
            </a:pPr>
            <a:fld id="{77A25D06-5A44-4E62-906B-6B95186E48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177CFE1-2D70-4C1E-83E9-304701E0DCDF}"/>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75DC6080-78F4-4F42-8BAC-5725D8109A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28676" name="Slide Number Placeholder 3">
            <a:extLst>
              <a:ext uri="{FF2B5EF4-FFF2-40B4-BE49-F238E27FC236}">
                <a16:creationId xmlns:a16="http://schemas.microsoft.com/office/drawing/2014/main" id="{E221DC17-F1CD-4886-B85D-60DA77A83A4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314F3795-5283-4529-B307-E41435A37D97}" type="slidenum">
              <a:rPr lang="en-GB" altLang="en-US" smtClean="0">
                <a:solidFill>
                  <a:srgbClr val="000000"/>
                </a:solidFill>
              </a:rPr>
              <a:pPr defTabSz="914400" fontAlgn="base">
                <a:spcBef>
                  <a:spcPct val="0"/>
                </a:spcBef>
                <a:spcAft>
                  <a:spcPct val="0"/>
                </a:spcAft>
              </a:pPr>
              <a:t>1</a:t>
            </a:fld>
            <a:endParaRPr lang="en-GB"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7CE118B-FB77-4CC4-8CE8-4C078409ADAF}"/>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1B2CDC1F-B327-4813-8083-78913262D12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45060" name="Slide Number Placeholder 3">
            <a:extLst>
              <a:ext uri="{FF2B5EF4-FFF2-40B4-BE49-F238E27FC236}">
                <a16:creationId xmlns:a16="http://schemas.microsoft.com/office/drawing/2014/main" id="{E0B98A8F-7348-4FA9-945D-04F473AA35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EC661F-B69D-4D5D-9ECB-256D126DDD5A}" type="slidenum">
              <a:rPr lang="en-GB" altLang="en-US" smtClean="0">
                <a:latin typeface="Arial" panose="020B0604020202020204" pitchFamily="34" charset="0"/>
              </a:rPr>
              <a:pPr fontAlgn="base">
                <a:spcBef>
                  <a:spcPct val="0"/>
                </a:spcBef>
                <a:spcAft>
                  <a:spcPct val="0"/>
                </a:spcAft>
              </a:pPr>
              <a:t>12</a:t>
            </a:fld>
            <a:endParaRPr lang="en-GB"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D0CE336-B3BD-45AF-B9C2-8270A84F41E3}"/>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41A2AE05-20CF-4AED-8878-41DED2BFBEB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47108" name="Slide Number Placeholder 3">
            <a:extLst>
              <a:ext uri="{FF2B5EF4-FFF2-40B4-BE49-F238E27FC236}">
                <a16:creationId xmlns:a16="http://schemas.microsoft.com/office/drawing/2014/main" id="{BCB1792A-1FDC-4AA7-9C2A-3A379C5650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DE6546E-0FBB-4EFD-B621-9BF717F9E52B}" type="slidenum">
              <a:rPr lang="en-GB" altLang="en-US" smtClean="0">
                <a:latin typeface="Arial" panose="020B0604020202020204" pitchFamily="34" charset="0"/>
              </a:rPr>
              <a:pPr fontAlgn="base">
                <a:spcBef>
                  <a:spcPct val="0"/>
                </a:spcBef>
                <a:spcAft>
                  <a:spcPct val="0"/>
                </a:spcAft>
              </a:pPr>
              <a:t>14</a:t>
            </a:fld>
            <a:endParaRPr lang="en-GB"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C8DE3E3-6DA6-49B9-BC09-62B3237C1F61}"/>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D4193571-F6A5-4DE0-975B-22C37650516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49156" name="Slide Number Placeholder 3">
            <a:extLst>
              <a:ext uri="{FF2B5EF4-FFF2-40B4-BE49-F238E27FC236}">
                <a16:creationId xmlns:a16="http://schemas.microsoft.com/office/drawing/2014/main" id="{D9659437-45FD-4F05-AA24-AD6501FF5ED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7537768-F252-4940-8C68-142E4D341088}" type="slidenum">
              <a:rPr lang="en-GB" altLang="en-US" smtClean="0">
                <a:latin typeface="Arial" panose="020B0604020202020204" pitchFamily="34" charset="0"/>
              </a:rPr>
              <a:pPr fontAlgn="base">
                <a:spcBef>
                  <a:spcPct val="0"/>
                </a:spcBef>
                <a:spcAft>
                  <a:spcPct val="0"/>
                </a:spcAft>
              </a:pPr>
              <a:t>15</a:t>
            </a:fld>
            <a:endParaRPr lang="en-GB"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BAEDE45-F65D-4897-A3AA-EE14B6806A2A}"/>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FD995E03-890E-4AAD-9DDF-66B63D5B3A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69636" name="Slide Number Placeholder 3">
            <a:extLst>
              <a:ext uri="{FF2B5EF4-FFF2-40B4-BE49-F238E27FC236}">
                <a16:creationId xmlns:a16="http://schemas.microsoft.com/office/drawing/2014/main" id="{819E028B-46A6-4457-A846-6537F247C2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91211E7-12AD-4F75-A9B1-63F48F83B298}" type="slidenum">
              <a:rPr lang="en-US" altLang="en-US" smtClean="0">
                <a:latin typeface="Arial" panose="020B0604020202020204" pitchFamily="34" charset="0"/>
              </a:rPr>
              <a:pPr fontAlgn="base">
                <a:spcBef>
                  <a:spcPct val="0"/>
                </a:spcBef>
                <a:spcAft>
                  <a:spcPct val="0"/>
                </a:spcAft>
              </a:pPr>
              <a:t>24</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BAEDE45-F65D-4897-A3AA-EE14B6806A2A}"/>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FD995E03-890E-4AAD-9DDF-66B63D5B3A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69636" name="Slide Number Placeholder 3">
            <a:extLst>
              <a:ext uri="{FF2B5EF4-FFF2-40B4-BE49-F238E27FC236}">
                <a16:creationId xmlns:a16="http://schemas.microsoft.com/office/drawing/2014/main" id="{819E028B-46A6-4457-A846-6537F247C2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91211E7-12AD-4F75-A9B1-63F48F83B298}" type="slidenum">
              <a:rPr lang="en-US" altLang="en-US" smtClean="0">
                <a:latin typeface="Arial" panose="020B0604020202020204" pitchFamily="34" charset="0"/>
              </a:rPr>
              <a:pPr fontAlgn="base">
                <a:spcBef>
                  <a:spcPct val="0"/>
                </a:spcBef>
                <a:spcAft>
                  <a:spcPct val="0"/>
                </a:spcAft>
              </a:pPr>
              <a:t>25</a:t>
            </a:fld>
            <a:endParaRPr lang="en-US" altLang="en-US">
              <a:latin typeface="Arial" panose="020B0604020202020204" pitchFamily="34" charset="0"/>
            </a:endParaRPr>
          </a:p>
        </p:txBody>
      </p:sp>
    </p:spTree>
    <p:extLst>
      <p:ext uri="{BB962C8B-B14F-4D97-AF65-F5344CB8AC3E}">
        <p14:creationId xmlns:p14="http://schemas.microsoft.com/office/powerpoint/2010/main" val="443040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DC55E004-021C-4A6E-9ADC-5C35961E5972}"/>
              </a:ext>
            </a:extLst>
          </p:cNvPr>
          <p:cNvSpPr>
            <a:spLocks noGrp="1" noRot="1" noChangeAspect="1" noChangeArrowheads="1" noTextEdit="1"/>
          </p:cNvSpPr>
          <p:nvPr>
            <p:ph type="sldImg"/>
          </p:nvPr>
        </p:nvSpPr>
        <p:spPr>
          <a:xfrm>
            <a:off x="766763" y="749300"/>
            <a:ext cx="4721225" cy="3541713"/>
          </a:xfrm>
          <a:ln/>
        </p:spPr>
      </p:sp>
      <p:sp>
        <p:nvSpPr>
          <p:cNvPr id="72707" name="Notes Placeholder 2">
            <a:extLst>
              <a:ext uri="{FF2B5EF4-FFF2-40B4-BE49-F238E27FC236}">
                <a16:creationId xmlns:a16="http://schemas.microsoft.com/office/drawing/2014/main" id="{1C845749-BE60-4819-8E73-782CC51A43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cs typeface="Arial" panose="020B0604020202020204" pitchFamily="34" charset="0"/>
              </a:rPr>
              <a:t>Presenter highlight a few that are recurring Incident Causes for your plant / department / line</a:t>
            </a:r>
          </a:p>
          <a:p>
            <a:pPr eaLnBrk="1" hangingPunct="1">
              <a:spcBef>
                <a:spcPct val="0"/>
              </a:spcBef>
            </a:pPr>
            <a:r>
              <a:rPr lang="en-US" altLang="en-US">
                <a:latin typeface="Arial" panose="020B0604020202020204" pitchFamily="34" charset="0"/>
                <a:cs typeface="Arial" panose="020B0604020202020204" pitchFamily="34" charset="0"/>
              </a:rPr>
              <a:t>SCAT Chart can be handed out if helpful to Supervisors</a:t>
            </a:r>
          </a:p>
        </p:txBody>
      </p:sp>
      <p:sp>
        <p:nvSpPr>
          <p:cNvPr id="72708" name="Slide Number Placeholder 3">
            <a:extLst>
              <a:ext uri="{FF2B5EF4-FFF2-40B4-BE49-F238E27FC236}">
                <a16:creationId xmlns:a16="http://schemas.microsoft.com/office/drawing/2014/main" id="{9AC14405-8850-4239-B22A-E48BFBFC178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8891B0-BD46-42B5-8EDF-1DA187B0AE06}" type="slidenum">
              <a:rPr lang="en-US" altLang="en-US" smtClean="0">
                <a:latin typeface="Times New Roman" panose="02020603050405020304" pitchFamily="18" charset="0"/>
              </a:rPr>
              <a:pPr fontAlgn="base">
                <a:spcBef>
                  <a:spcPct val="0"/>
                </a:spcBef>
                <a:spcAft>
                  <a:spcPct val="0"/>
                </a:spcAft>
              </a:pPr>
              <a:t>31</a:t>
            </a:fld>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42670D6F-2D4D-445F-B1A6-6320A391CE04}"/>
              </a:ext>
            </a:extLst>
          </p:cNvPr>
          <p:cNvSpPr>
            <a:spLocks noGrp="1" noRot="1" noChangeAspect="1" noChangeArrowheads="1" noTextEdit="1"/>
          </p:cNvSpPr>
          <p:nvPr>
            <p:ph type="sldImg"/>
          </p:nvPr>
        </p:nvSpPr>
        <p:spPr>
          <a:xfrm>
            <a:off x="766763" y="749300"/>
            <a:ext cx="4721225" cy="3541713"/>
          </a:xfrm>
          <a:ln/>
        </p:spPr>
      </p:sp>
      <p:sp>
        <p:nvSpPr>
          <p:cNvPr id="74755" name="Notes Placeholder 2">
            <a:extLst>
              <a:ext uri="{FF2B5EF4-FFF2-40B4-BE49-F238E27FC236}">
                <a16:creationId xmlns:a16="http://schemas.microsoft.com/office/drawing/2014/main" id="{0D4C3F8F-EDC3-4843-9872-AD66FD5CCF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US" altLang="en-US">
                <a:latin typeface="Arial" panose="020B0604020202020204" pitchFamily="34" charset="0"/>
                <a:cs typeface="Arial" panose="020B0604020202020204" pitchFamily="34" charset="0"/>
              </a:rPr>
              <a:t>Presenter highlight a few that are recurring Incident Causes for your plant / department / line</a:t>
            </a:r>
          </a:p>
          <a:p>
            <a:pPr eaLnBrk="1" hangingPunct="1">
              <a:spcBef>
                <a:spcPct val="0"/>
              </a:spcBef>
            </a:pPr>
            <a:r>
              <a:rPr lang="en-US" altLang="en-US">
                <a:latin typeface="Arial" panose="020B0604020202020204" pitchFamily="34" charset="0"/>
                <a:cs typeface="Arial" panose="020B0604020202020204" pitchFamily="34" charset="0"/>
              </a:rPr>
              <a:t>SCAT Chart can be handed out if helpful to Supervisors</a:t>
            </a:r>
          </a:p>
          <a:p>
            <a:endParaRPr lang="en-US" altLang="en-US">
              <a:latin typeface="Arial" panose="020B0604020202020204" pitchFamily="34" charset="0"/>
              <a:cs typeface="Arial" panose="020B0604020202020204" pitchFamily="34" charset="0"/>
            </a:endParaRPr>
          </a:p>
        </p:txBody>
      </p:sp>
      <p:sp>
        <p:nvSpPr>
          <p:cNvPr id="74756" name="Slide Number Placeholder 3">
            <a:extLst>
              <a:ext uri="{FF2B5EF4-FFF2-40B4-BE49-F238E27FC236}">
                <a16:creationId xmlns:a16="http://schemas.microsoft.com/office/drawing/2014/main" id="{E9030731-5C02-4C2F-B62E-B7D6E092CA3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9CA4D68-68D3-433A-8C27-C8BF54AA5D4C}" type="slidenum">
              <a:rPr lang="en-US" altLang="en-US" smtClean="0">
                <a:latin typeface="Times New Roman" panose="02020603050405020304" pitchFamily="18" charset="0"/>
              </a:rPr>
              <a:pPr fontAlgn="base">
                <a:spcBef>
                  <a:spcPct val="0"/>
                </a:spcBef>
                <a:spcAft>
                  <a:spcPct val="0"/>
                </a:spcAft>
              </a:pPr>
              <a:t>32</a:t>
            </a:fld>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34D92B2-A424-4AE1-BF72-75F9080F0B2A}"/>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BCFFE922-201B-46EE-84EE-C2407B3A7F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cs typeface="Arial" panose="020B0604020202020204" pitchFamily="34" charset="0"/>
            </a:endParaRPr>
          </a:p>
        </p:txBody>
      </p:sp>
      <p:sp>
        <p:nvSpPr>
          <p:cNvPr id="86020" name="Slide Number Placeholder 3">
            <a:extLst>
              <a:ext uri="{FF2B5EF4-FFF2-40B4-BE49-F238E27FC236}">
                <a16:creationId xmlns:a16="http://schemas.microsoft.com/office/drawing/2014/main" id="{57E7B9F9-1542-49D8-A52A-3C247CF9F6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155FAA-B432-4C12-A3A0-E1DF06385659}" type="slidenum">
              <a:rPr lang="en-US" altLang="en-US" smtClean="0">
                <a:latin typeface="Arial" panose="020B0604020202020204" pitchFamily="34" charset="0"/>
              </a:rPr>
              <a:pPr fontAlgn="base">
                <a:spcBef>
                  <a:spcPct val="0"/>
                </a:spcBef>
                <a:spcAft>
                  <a:spcPct val="0"/>
                </a:spcAft>
              </a:pPr>
              <a:t>47</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34D92B2-A424-4AE1-BF72-75F9080F0B2A}"/>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BCFFE922-201B-46EE-84EE-C2407B3A7F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cs typeface="Arial" panose="020B0604020202020204" pitchFamily="34" charset="0"/>
            </a:endParaRPr>
          </a:p>
        </p:txBody>
      </p:sp>
      <p:sp>
        <p:nvSpPr>
          <p:cNvPr id="86020" name="Slide Number Placeholder 3">
            <a:extLst>
              <a:ext uri="{FF2B5EF4-FFF2-40B4-BE49-F238E27FC236}">
                <a16:creationId xmlns:a16="http://schemas.microsoft.com/office/drawing/2014/main" id="{57E7B9F9-1542-49D8-A52A-3C247CF9F6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155FAA-B432-4C12-A3A0-E1DF06385659}" type="slidenum">
              <a:rPr lang="en-US" altLang="en-US" smtClean="0">
                <a:latin typeface="Arial" panose="020B0604020202020204" pitchFamily="34" charset="0"/>
              </a:rPr>
              <a:pPr fontAlgn="base">
                <a:spcBef>
                  <a:spcPct val="0"/>
                </a:spcBef>
                <a:spcAft>
                  <a:spcPct val="0"/>
                </a:spcAft>
              </a:pPr>
              <a:t>48</a:t>
            </a:fld>
            <a:endParaRPr lang="en-US" altLang="en-US">
              <a:latin typeface="Arial" panose="020B0604020202020204" pitchFamily="34" charset="0"/>
            </a:endParaRPr>
          </a:p>
        </p:txBody>
      </p:sp>
    </p:spTree>
    <p:extLst>
      <p:ext uri="{BB962C8B-B14F-4D97-AF65-F5344CB8AC3E}">
        <p14:creationId xmlns:p14="http://schemas.microsoft.com/office/powerpoint/2010/main" val="3478951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56D35184-12D8-4587-9486-E30F0F0B635A}"/>
              </a:ext>
            </a:extLst>
          </p:cNvPr>
          <p:cNvSpPr>
            <a:spLocks noGrp="1" noRot="1" noChangeAspect="1" noChangeArrowheads="1" noTextEdit="1"/>
          </p:cNvSpPr>
          <p:nvPr>
            <p:ph type="sldImg"/>
          </p:nvPr>
        </p:nvSpPr>
        <p:spPr>
          <a:xfrm>
            <a:off x="766763" y="749300"/>
            <a:ext cx="4721225" cy="3541713"/>
          </a:xfrm>
          <a:ln/>
        </p:spPr>
      </p:sp>
      <p:sp>
        <p:nvSpPr>
          <p:cNvPr id="90115" name="Notes Placeholder 2">
            <a:extLst>
              <a:ext uri="{FF2B5EF4-FFF2-40B4-BE49-F238E27FC236}">
                <a16:creationId xmlns:a16="http://schemas.microsoft.com/office/drawing/2014/main" id="{C6D0055E-F6FD-4395-B678-8A119CE6B5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90116" name="Slide Number Placeholder 3">
            <a:extLst>
              <a:ext uri="{FF2B5EF4-FFF2-40B4-BE49-F238E27FC236}">
                <a16:creationId xmlns:a16="http://schemas.microsoft.com/office/drawing/2014/main" id="{D52F5009-385E-4625-A827-0287DCE5AB2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A0DB1CFC-5687-4B23-8362-91128B6C56FB}" type="slidenum">
              <a:rPr kumimoji="1" lang="en-US" altLang="en-US" smtClean="0">
                <a:latin typeface="Papyrus LET"/>
              </a:rPr>
              <a:pPr fontAlgn="base">
                <a:spcBef>
                  <a:spcPct val="0"/>
                </a:spcBef>
                <a:spcAft>
                  <a:spcPct val="0"/>
                </a:spcAft>
              </a:pPr>
              <a:t>53</a:t>
            </a:fld>
            <a:endParaRPr kumimoji="1" lang="en-US" altLang="en-US">
              <a:latin typeface="Papyrus LE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8CA1674-562D-490E-A58B-5E660C320D44}"/>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64DA32A6-24BC-4095-ACBC-9CDBF1D935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id="{B0AED763-331E-4CD4-AF0E-D2499A92FC4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AE78DC3-0A37-45E5-9E9D-5398043DD2E2}" type="slidenum">
              <a:rPr lang="en-GB" altLang="en-US" smtClean="0">
                <a:latin typeface="Arial" panose="020B0604020202020204" pitchFamily="34" charset="0"/>
              </a:rPr>
              <a:pPr fontAlgn="base">
                <a:spcBef>
                  <a:spcPct val="0"/>
                </a:spcBef>
                <a:spcAft>
                  <a:spcPct val="0"/>
                </a:spcAft>
              </a:pPr>
              <a:t>2</a:t>
            </a:fld>
            <a:endParaRPr lang="en-GB"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56D35184-12D8-4587-9486-E30F0F0B635A}"/>
              </a:ext>
            </a:extLst>
          </p:cNvPr>
          <p:cNvSpPr>
            <a:spLocks noGrp="1" noRot="1" noChangeAspect="1" noChangeArrowheads="1" noTextEdit="1"/>
          </p:cNvSpPr>
          <p:nvPr>
            <p:ph type="sldImg"/>
          </p:nvPr>
        </p:nvSpPr>
        <p:spPr>
          <a:xfrm>
            <a:off x="766763" y="749300"/>
            <a:ext cx="4721225" cy="3541713"/>
          </a:xfrm>
          <a:ln/>
        </p:spPr>
      </p:sp>
      <p:sp>
        <p:nvSpPr>
          <p:cNvPr id="90115" name="Notes Placeholder 2">
            <a:extLst>
              <a:ext uri="{FF2B5EF4-FFF2-40B4-BE49-F238E27FC236}">
                <a16:creationId xmlns:a16="http://schemas.microsoft.com/office/drawing/2014/main" id="{C6D0055E-F6FD-4395-B678-8A119CE6B5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90116" name="Slide Number Placeholder 3">
            <a:extLst>
              <a:ext uri="{FF2B5EF4-FFF2-40B4-BE49-F238E27FC236}">
                <a16:creationId xmlns:a16="http://schemas.microsoft.com/office/drawing/2014/main" id="{D52F5009-385E-4625-A827-0287DCE5AB2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A0DB1CFC-5687-4B23-8362-91128B6C56FB}" type="slidenum">
              <a:rPr kumimoji="1" lang="en-US" altLang="en-US" smtClean="0">
                <a:latin typeface="Papyrus LET"/>
              </a:rPr>
              <a:pPr fontAlgn="base">
                <a:spcBef>
                  <a:spcPct val="0"/>
                </a:spcBef>
                <a:spcAft>
                  <a:spcPct val="0"/>
                </a:spcAft>
              </a:pPr>
              <a:t>54</a:t>
            </a:fld>
            <a:endParaRPr kumimoji="1" lang="en-US" altLang="en-US">
              <a:latin typeface="Papyrus LET"/>
            </a:endParaRPr>
          </a:p>
        </p:txBody>
      </p:sp>
    </p:spTree>
    <p:extLst>
      <p:ext uri="{BB962C8B-B14F-4D97-AF65-F5344CB8AC3E}">
        <p14:creationId xmlns:p14="http://schemas.microsoft.com/office/powerpoint/2010/main" val="4059267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56D35184-12D8-4587-9486-E30F0F0B635A}"/>
              </a:ext>
            </a:extLst>
          </p:cNvPr>
          <p:cNvSpPr>
            <a:spLocks noGrp="1" noRot="1" noChangeAspect="1" noChangeArrowheads="1" noTextEdit="1"/>
          </p:cNvSpPr>
          <p:nvPr>
            <p:ph type="sldImg"/>
          </p:nvPr>
        </p:nvSpPr>
        <p:spPr>
          <a:xfrm>
            <a:off x="766763" y="749300"/>
            <a:ext cx="4721225" cy="3541713"/>
          </a:xfrm>
          <a:ln/>
        </p:spPr>
      </p:sp>
      <p:sp>
        <p:nvSpPr>
          <p:cNvPr id="90115" name="Notes Placeholder 2">
            <a:extLst>
              <a:ext uri="{FF2B5EF4-FFF2-40B4-BE49-F238E27FC236}">
                <a16:creationId xmlns:a16="http://schemas.microsoft.com/office/drawing/2014/main" id="{C6D0055E-F6FD-4395-B678-8A119CE6B5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90116" name="Slide Number Placeholder 3">
            <a:extLst>
              <a:ext uri="{FF2B5EF4-FFF2-40B4-BE49-F238E27FC236}">
                <a16:creationId xmlns:a16="http://schemas.microsoft.com/office/drawing/2014/main" id="{D52F5009-385E-4625-A827-0287DCE5AB2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A0DB1CFC-5687-4B23-8362-91128B6C56FB}" type="slidenum">
              <a:rPr kumimoji="1" lang="en-US" altLang="en-US" smtClean="0">
                <a:latin typeface="Papyrus LET"/>
              </a:rPr>
              <a:pPr fontAlgn="base">
                <a:spcBef>
                  <a:spcPct val="0"/>
                </a:spcBef>
                <a:spcAft>
                  <a:spcPct val="0"/>
                </a:spcAft>
              </a:pPr>
              <a:t>55</a:t>
            </a:fld>
            <a:endParaRPr kumimoji="1" lang="en-US" altLang="en-US">
              <a:latin typeface="Papyrus LET"/>
            </a:endParaRPr>
          </a:p>
        </p:txBody>
      </p:sp>
    </p:spTree>
    <p:extLst>
      <p:ext uri="{BB962C8B-B14F-4D97-AF65-F5344CB8AC3E}">
        <p14:creationId xmlns:p14="http://schemas.microsoft.com/office/powerpoint/2010/main" val="1217768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56D35184-12D8-4587-9486-E30F0F0B635A}"/>
              </a:ext>
            </a:extLst>
          </p:cNvPr>
          <p:cNvSpPr>
            <a:spLocks noGrp="1" noRot="1" noChangeAspect="1" noChangeArrowheads="1" noTextEdit="1"/>
          </p:cNvSpPr>
          <p:nvPr>
            <p:ph type="sldImg"/>
          </p:nvPr>
        </p:nvSpPr>
        <p:spPr>
          <a:xfrm>
            <a:off x="766763" y="749300"/>
            <a:ext cx="4721225" cy="3541713"/>
          </a:xfrm>
          <a:ln/>
        </p:spPr>
      </p:sp>
      <p:sp>
        <p:nvSpPr>
          <p:cNvPr id="90115" name="Notes Placeholder 2">
            <a:extLst>
              <a:ext uri="{FF2B5EF4-FFF2-40B4-BE49-F238E27FC236}">
                <a16:creationId xmlns:a16="http://schemas.microsoft.com/office/drawing/2014/main" id="{C6D0055E-F6FD-4395-B678-8A119CE6B5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90116" name="Slide Number Placeholder 3">
            <a:extLst>
              <a:ext uri="{FF2B5EF4-FFF2-40B4-BE49-F238E27FC236}">
                <a16:creationId xmlns:a16="http://schemas.microsoft.com/office/drawing/2014/main" id="{D52F5009-385E-4625-A827-0287DCE5AB2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A0DB1CFC-5687-4B23-8362-91128B6C56FB}" type="slidenum">
              <a:rPr kumimoji="1" lang="en-US" altLang="en-US" smtClean="0">
                <a:latin typeface="Papyrus LET"/>
              </a:rPr>
              <a:pPr fontAlgn="base">
                <a:spcBef>
                  <a:spcPct val="0"/>
                </a:spcBef>
                <a:spcAft>
                  <a:spcPct val="0"/>
                </a:spcAft>
              </a:pPr>
              <a:t>56</a:t>
            </a:fld>
            <a:endParaRPr kumimoji="1" lang="en-US" altLang="en-US">
              <a:latin typeface="Papyrus LET"/>
            </a:endParaRPr>
          </a:p>
        </p:txBody>
      </p:sp>
    </p:spTree>
    <p:extLst>
      <p:ext uri="{BB962C8B-B14F-4D97-AF65-F5344CB8AC3E}">
        <p14:creationId xmlns:p14="http://schemas.microsoft.com/office/powerpoint/2010/main" val="3372740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56D35184-12D8-4587-9486-E30F0F0B635A}"/>
              </a:ext>
            </a:extLst>
          </p:cNvPr>
          <p:cNvSpPr>
            <a:spLocks noGrp="1" noRot="1" noChangeAspect="1" noChangeArrowheads="1" noTextEdit="1"/>
          </p:cNvSpPr>
          <p:nvPr>
            <p:ph type="sldImg"/>
          </p:nvPr>
        </p:nvSpPr>
        <p:spPr>
          <a:xfrm>
            <a:off x="766763" y="749300"/>
            <a:ext cx="4721225" cy="3541713"/>
          </a:xfrm>
          <a:ln/>
        </p:spPr>
      </p:sp>
      <p:sp>
        <p:nvSpPr>
          <p:cNvPr id="90115" name="Notes Placeholder 2">
            <a:extLst>
              <a:ext uri="{FF2B5EF4-FFF2-40B4-BE49-F238E27FC236}">
                <a16:creationId xmlns:a16="http://schemas.microsoft.com/office/drawing/2014/main" id="{C6D0055E-F6FD-4395-B678-8A119CE6B5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90116" name="Slide Number Placeholder 3">
            <a:extLst>
              <a:ext uri="{FF2B5EF4-FFF2-40B4-BE49-F238E27FC236}">
                <a16:creationId xmlns:a16="http://schemas.microsoft.com/office/drawing/2014/main" id="{D52F5009-385E-4625-A827-0287DCE5AB2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A0DB1CFC-5687-4B23-8362-91128B6C56FB}" type="slidenum">
              <a:rPr kumimoji="1" lang="en-US" altLang="en-US" smtClean="0">
                <a:latin typeface="Papyrus LET"/>
              </a:rPr>
              <a:pPr fontAlgn="base">
                <a:spcBef>
                  <a:spcPct val="0"/>
                </a:spcBef>
                <a:spcAft>
                  <a:spcPct val="0"/>
                </a:spcAft>
              </a:pPr>
              <a:t>57</a:t>
            </a:fld>
            <a:endParaRPr kumimoji="1" lang="en-US" altLang="en-US">
              <a:latin typeface="Papyrus LET"/>
            </a:endParaRPr>
          </a:p>
        </p:txBody>
      </p:sp>
    </p:spTree>
    <p:extLst>
      <p:ext uri="{BB962C8B-B14F-4D97-AF65-F5344CB8AC3E}">
        <p14:creationId xmlns:p14="http://schemas.microsoft.com/office/powerpoint/2010/main" val="1050661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a:extLst>
              <a:ext uri="{FF2B5EF4-FFF2-40B4-BE49-F238E27FC236}">
                <a16:creationId xmlns:a16="http://schemas.microsoft.com/office/drawing/2014/main" id="{7327C273-7786-44B9-B594-0B5E3E14B6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B6AF8343-9E8B-4C83-86B4-EDDF7D1BAD99}" type="slidenum">
              <a:rPr lang="en-US" altLang="en-US" smtClean="0">
                <a:latin typeface="Calibri" panose="020F0502020204030204" pitchFamily="34" charset="0"/>
              </a:rPr>
              <a:pPr fontAlgn="base">
                <a:spcBef>
                  <a:spcPct val="0"/>
                </a:spcBef>
                <a:spcAft>
                  <a:spcPct val="0"/>
                </a:spcAft>
              </a:pPr>
              <a:t>97</a:t>
            </a:fld>
            <a:endParaRPr lang="en-US" altLang="en-US">
              <a:latin typeface="Calibri" panose="020F0502020204030204" pitchFamily="34" charset="0"/>
            </a:endParaRPr>
          </a:p>
        </p:txBody>
      </p:sp>
      <p:sp>
        <p:nvSpPr>
          <p:cNvPr id="115715" name="Rectangle 2">
            <a:extLst>
              <a:ext uri="{FF2B5EF4-FFF2-40B4-BE49-F238E27FC236}">
                <a16:creationId xmlns:a16="http://schemas.microsoft.com/office/drawing/2014/main" id="{2FE42A39-6360-4C6D-8407-6C57EA507389}"/>
              </a:ext>
            </a:extLst>
          </p:cNvPr>
          <p:cNvSpPr>
            <a:spLocks noGrp="1" noRot="1" noChangeAspect="1" noChangeArrowheads="1" noTextEdit="1"/>
          </p:cNvSpPr>
          <p:nvPr>
            <p:ph type="sldImg"/>
          </p:nvPr>
        </p:nvSpPr>
        <p:spPr>
          <a:xfrm>
            <a:off x="1096963" y="693738"/>
            <a:ext cx="4664075" cy="3497262"/>
          </a:xfrm>
          <a:ln cap="flat"/>
        </p:spPr>
      </p:sp>
      <p:sp>
        <p:nvSpPr>
          <p:cNvPr id="115716" name="Rectangle 3">
            <a:extLst>
              <a:ext uri="{FF2B5EF4-FFF2-40B4-BE49-F238E27FC236}">
                <a16:creationId xmlns:a16="http://schemas.microsoft.com/office/drawing/2014/main" id="{F547F3A4-4E61-4B60-A00B-95A087B619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This overhead illustrates some of the environmental factors that must be considered.</a:t>
            </a:r>
          </a:p>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a:extLst>
              <a:ext uri="{FF2B5EF4-FFF2-40B4-BE49-F238E27FC236}">
                <a16:creationId xmlns:a16="http://schemas.microsoft.com/office/drawing/2014/main" id="{2A830394-D7CF-4ADD-9900-1EDA3D65AB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BA52F539-60EE-414A-950E-ABC7F0BB578D}" type="slidenum">
              <a:rPr lang="en-US" altLang="en-US" smtClean="0">
                <a:latin typeface="Calibri" panose="020F0502020204030204" pitchFamily="34" charset="0"/>
              </a:rPr>
              <a:pPr fontAlgn="base">
                <a:spcBef>
                  <a:spcPct val="0"/>
                </a:spcBef>
                <a:spcAft>
                  <a:spcPct val="0"/>
                </a:spcAft>
              </a:pPr>
              <a:t>98</a:t>
            </a:fld>
            <a:endParaRPr lang="en-US" altLang="en-US">
              <a:latin typeface="Calibri" panose="020F0502020204030204" pitchFamily="34" charset="0"/>
            </a:endParaRPr>
          </a:p>
        </p:txBody>
      </p:sp>
      <p:sp>
        <p:nvSpPr>
          <p:cNvPr id="117763" name="Rectangle 2">
            <a:extLst>
              <a:ext uri="{FF2B5EF4-FFF2-40B4-BE49-F238E27FC236}">
                <a16:creationId xmlns:a16="http://schemas.microsoft.com/office/drawing/2014/main" id="{B68651E6-126A-485D-B207-33AF1040272C}"/>
              </a:ext>
            </a:extLst>
          </p:cNvPr>
          <p:cNvSpPr>
            <a:spLocks noGrp="1" noRot="1" noChangeAspect="1" noChangeArrowheads="1" noTextEdit="1"/>
          </p:cNvSpPr>
          <p:nvPr>
            <p:ph type="sldImg"/>
          </p:nvPr>
        </p:nvSpPr>
        <p:spPr>
          <a:xfrm>
            <a:off x="1096963" y="693738"/>
            <a:ext cx="4664075" cy="3497262"/>
          </a:xfrm>
          <a:ln cap="flat"/>
        </p:spPr>
      </p:sp>
      <p:sp>
        <p:nvSpPr>
          <p:cNvPr id="117764" name="Rectangle 3">
            <a:extLst>
              <a:ext uri="{FF2B5EF4-FFF2-40B4-BE49-F238E27FC236}">
                <a16:creationId xmlns:a16="http://schemas.microsoft.com/office/drawing/2014/main" id="{8D07DA05-C15A-4323-83DB-3CEB5417775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Many people regard heat stress as when someone faints or collapses due to the heat. In fact if it has reached this point it has  gone too far.</a:t>
            </a:r>
          </a:p>
          <a:p>
            <a:r>
              <a:rPr lang="en-US" altLang="en-US">
                <a:latin typeface="Arial" panose="020B0604020202020204" pitchFamily="34" charset="0"/>
                <a:cs typeface="Arial" panose="020B0604020202020204" pitchFamily="34" charset="0"/>
              </a:rPr>
              <a:t>The first signs of heat strain show up as general fatigue,  and lethargy.</a:t>
            </a:r>
          </a:p>
          <a:p>
            <a:r>
              <a:rPr lang="en-US" altLang="en-US">
                <a:latin typeface="Arial" panose="020B0604020202020204" pitchFamily="34" charset="0"/>
                <a:cs typeface="Arial" panose="020B0604020202020204" pitchFamily="34" charset="0"/>
              </a:rPr>
              <a:t>This is then followed by decreased performance such a reduction in fine motor skills and coordination and a lowering of general productivity.</a:t>
            </a:r>
          </a:p>
          <a:p>
            <a:pPr eaLnBrk="1" hangingPunct="1">
              <a:spcBef>
                <a:spcPct val="0"/>
              </a:spcBef>
            </a:pPr>
            <a:r>
              <a:rPr lang="en-US" altLang="en-US">
                <a:latin typeface="Arial" panose="020B0604020202020204" pitchFamily="34" charset="0"/>
                <a:cs typeface="Arial" panose="020B0604020202020204" pitchFamily="34" charset="0"/>
              </a:rPr>
              <a:t>This then leads to lapses in concentration and an  increase in mistakes and accidents. </a:t>
            </a:r>
            <a:r>
              <a:rPr lang="en-AU" altLang="en-US">
                <a:latin typeface="Arial" panose="020B0604020202020204" pitchFamily="34" charset="0"/>
                <a:cs typeface="Arial" panose="020B0604020202020204" pitchFamily="34" charset="0"/>
              </a:rPr>
              <a:t>The US army also noticed that there was an increased incidence of injury during basic combat training in the summer months. To the point where the relative risk of suffering an injury was twice as high in summer than in the autumn.</a:t>
            </a:r>
            <a:endParaRPr lang="en-US" altLang="en-US">
              <a:latin typeface="Arial" panose="020B0604020202020204" pitchFamily="34" charset="0"/>
              <a:cs typeface="Arial" panose="020B0604020202020204" pitchFamily="34" charset="0"/>
            </a:endParaRPr>
          </a:p>
          <a:p>
            <a:r>
              <a:rPr lang="en-AU" altLang="en-US">
                <a:latin typeface="Arial" panose="020B0604020202020204" pitchFamily="34" charset="0"/>
                <a:cs typeface="Arial" panose="020B0604020202020204" pitchFamily="34" charset="0"/>
              </a:rPr>
              <a:t>A 2 to 3% loss in body fluid is generally regarded as the level at which there is an increased perceived effort, increased risk of heat illness and reduced physical and mental performance</a:t>
            </a:r>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If the symptoms are still ignored they then result in heat illnesses such as dehydration exhaustion and eventually heat stroke.</a:t>
            </a:r>
          </a:p>
        </p:txBody>
      </p:sp>
    </p:spTree>
    <p:extLst>
      <p:ext uri="{BB962C8B-B14F-4D97-AF65-F5344CB8AC3E}">
        <p14:creationId xmlns:p14="http://schemas.microsoft.com/office/powerpoint/2010/main" val="1729675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80A29DC8-BA2D-40E3-883D-AB21E34F459E}"/>
              </a:ext>
            </a:extLst>
          </p:cNvPr>
          <p:cNvSpPr>
            <a:spLocks noGrp="1" noRot="1" noChangeAspect="1" noChangeArrowheads="1" noTextEdit="1"/>
          </p:cNvSpPr>
          <p:nvPr>
            <p:ph type="sldImg"/>
          </p:nvPr>
        </p:nvSpPr>
        <p:spPr>
          <a:xfrm>
            <a:off x="1333500" y="1163638"/>
            <a:ext cx="4191000" cy="3143250"/>
          </a:xfrm>
          <a:ln/>
        </p:spPr>
      </p:sp>
      <p:sp>
        <p:nvSpPr>
          <p:cNvPr id="119811" name="Notes Placeholder 2">
            <a:extLst>
              <a:ext uri="{FF2B5EF4-FFF2-40B4-BE49-F238E27FC236}">
                <a16:creationId xmlns:a16="http://schemas.microsoft.com/office/drawing/2014/main" id="{2B657C7D-4C99-4480-8E65-4D343B4570C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AU" altLang="en-US" b="1">
                <a:latin typeface="Arial" panose="020B0604020202020204" pitchFamily="34" charset="0"/>
                <a:cs typeface="Arial" panose="020B0604020202020204" pitchFamily="34" charset="0"/>
              </a:rPr>
              <a:t>Heat Fatigue </a:t>
            </a:r>
            <a:r>
              <a:rPr lang="en-AU" altLang="en-US" sz="1000">
                <a:latin typeface="Verdana" panose="020B0604030504040204" pitchFamily="34" charset="0"/>
                <a:cs typeface="Arial" panose="020B0604020202020204" pitchFamily="34" charset="0"/>
              </a:rPr>
              <a:t>Temporary state of mental or psychological strain from prolonger heat exposure, decline in task performance, coordination, alertness.</a:t>
            </a:r>
          </a:p>
          <a:p>
            <a:pPr eaLnBrk="1" hangingPunct="1">
              <a:spcBef>
                <a:spcPct val="0"/>
              </a:spcBef>
            </a:pPr>
            <a:r>
              <a:rPr lang="en-AU" altLang="en-US" sz="1000">
                <a:latin typeface="Verdana" panose="020B0604030504040204" pitchFamily="34" charset="0"/>
                <a:cs typeface="Arial" panose="020B0604020202020204" pitchFamily="34" charset="0"/>
              </a:rPr>
              <a:t>Reduced by heat acclimatisation.</a:t>
            </a:r>
          </a:p>
          <a:p>
            <a:pPr eaLnBrk="1" hangingPunct="1">
              <a:spcBef>
                <a:spcPct val="0"/>
              </a:spcBef>
            </a:pPr>
            <a:r>
              <a:rPr lang="en-AU" altLang="en-US" b="1">
                <a:latin typeface="Arial" panose="020B0604020202020204" pitchFamily="34" charset="0"/>
                <a:cs typeface="Arial" panose="020B0604020202020204" pitchFamily="34" charset="0"/>
              </a:rPr>
              <a:t>Heat rash (prickly heat) </a:t>
            </a:r>
            <a:r>
              <a:rPr lang="en-AU" altLang="en-US" sz="1000">
                <a:latin typeface="Verdana" panose="020B0604030504040204" pitchFamily="34" charset="0"/>
                <a:cs typeface="Arial" panose="020B0604020202020204" pitchFamily="34" charset="0"/>
              </a:rPr>
              <a:t> more likely to occur in hot humid environments, sweat is not easily removed from skin sweat ducts become plugged and causes rash </a:t>
            </a:r>
            <a:r>
              <a:rPr lang="en-AU" altLang="en-US" sz="1000" b="1">
                <a:solidFill>
                  <a:srgbClr val="254C9B"/>
                </a:solidFill>
                <a:latin typeface="Verdana" panose="020B0604030504040204" pitchFamily="34" charset="0"/>
                <a:cs typeface="Arial" panose="020B0604020202020204" pitchFamily="34" charset="0"/>
              </a:rPr>
              <a:t>Prevention: </a:t>
            </a:r>
            <a:r>
              <a:rPr lang="en-AU" altLang="en-US" sz="1000">
                <a:latin typeface="Verdana" panose="020B0604030504040204" pitchFamily="34" charset="0"/>
                <a:cs typeface="Arial" panose="020B0604020202020204" pitchFamily="34" charset="0"/>
              </a:rPr>
              <a:t>Cool breaks Regular bathing and drying of skin</a:t>
            </a:r>
          </a:p>
          <a:p>
            <a:pPr eaLnBrk="1" hangingPunct="1">
              <a:spcBef>
                <a:spcPct val="0"/>
              </a:spcBef>
            </a:pPr>
            <a:r>
              <a:rPr lang="en-AU" altLang="en-US">
                <a:latin typeface="Arial" panose="020B0604020202020204" pitchFamily="34" charset="0"/>
                <a:cs typeface="Arial" panose="020B0604020202020204" pitchFamily="34" charset="0"/>
              </a:rPr>
              <a:t>Prickly heat sounds like a simple irritation to the skin, however, those that have experienced it describe it as agony.  Common symptom in the army during training exercises (and likely in real situations).  Out for a week or so, showers not necessarily provided, in hot, dusty/dirty conditions, working hard, carrying equipment.  Sweat and dirt clog the pores in their skin and cause this rash. </a:t>
            </a:r>
          </a:p>
          <a:p>
            <a:pPr eaLnBrk="1" hangingPunct="1">
              <a:spcBef>
                <a:spcPct val="0"/>
              </a:spcBef>
            </a:pPr>
            <a:r>
              <a:rPr lang="en-AU" altLang="en-US" b="1">
                <a:latin typeface="Arial" panose="020B0604020202020204" pitchFamily="34" charset="0"/>
                <a:cs typeface="Arial" panose="020B0604020202020204" pitchFamily="34" charset="0"/>
              </a:rPr>
              <a:t>Heat collapse (fainting) </a:t>
            </a:r>
            <a:r>
              <a:rPr lang="en-AU" altLang="en-US" sz="800">
                <a:latin typeface="Verdana" panose="020B0604030504040204" pitchFamily="34" charset="0"/>
                <a:cs typeface="Arial" panose="020B0604020202020204" pitchFamily="34" charset="0"/>
              </a:rPr>
              <a:t>Non accustomed personnel in hot environments who stand upright and immobile. Drop in blood pressure &amp; pooling of blood. </a:t>
            </a:r>
            <a:r>
              <a:rPr lang="en-AU" altLang="en-US" sz="1000">
                <a:latin typeface="Verdana" panose="020B0604030504040204" pitchFamily="34" charset="0"/>
                <a:cs typeface="Arial" panose="020B0604020202020204" pitchFamily="34" charset="0"/>
              </a:rPr>
              <a:t>Inadequate blood to heart to pump to brain. Prevented by keeping moving, correct hydration and acclimatisation program for new workers </a:t>
            </a:r>
          </a:p>
          <a:p>
            <a:pPr eaLnBrk="1" hangingPunct="1">
              <a:spcBef>
                <a:spcPct val="0"/>
              </a:spcBef>
            </a:pPr>
            <a:r>
              <a:rPr lang="en-AU" altLang="en-US" b="1">
                <a:latin typeface="Arial" panose="020B0604020202020204" pitchFamily="34" charset="0"/>
                <a:cs typeface="Arial" panose="020B0604020202020204" pitchFamily="34" charset="0"/>
              </a:rPr>
              <a:t>Heat Cramps </a:t>
            </a:r>
            <a:r>
              <a:rPr lang="en-AU" altLang="en-US" sz="800">
                <a:latin typeface="Verdana" panose="020B0604030504040204" pitchFamily="34" charset="0"/>
                <a:cs typeface="Arial" panose="020B0604020202020204" pitchFamily="34" charset="0"/>
              </a:rPr>
              <a:t>Painful muscle spasm that occurs when sweating profusely in heat Muscles being used are the most susceptible. Symptoms  are relieved by drinking salty liquids or electrolyte/carbohydrate replacement fluids </a:t>
            </a:r>
          </a:p>
          <a:p>
            <a:pPr eaLnBrk="1" hangingPunct="1">
              <a:spcBef>
                <a:spcPct val="0"/>
              </a:spcBef>
            </a:pPr>
            <a:r>
              <a:rPr lang="en-AU" altLang="en-US" b="1">
                <a:latin typeface="Arial" panose="020B0604020202020204" pitchFamily="34" charset="0"/>
                <a:cs typeface="Arial" panose="020B0604020202020204" pitchFamily="34" charset="0"/>
              </a:rPr>
              <a:t>Heat Exhaustion </a:t>
            </a:r>
            <a:r>
              <a:rPr lang="en-AU" altLang="en-US" sz="800">
                <a:latin typeface="Verdana" panose="020B0604030504040204" pitchFamily="34" charset="0"/>
                <a:cs typeface="Arial" panose="020B0604020202020204" pitchFamily="34" charset="0"/>
              </a:rPr>
              <a:t>symptoms resemble heat stroke and include headache, nausea, weakness, thirst and giddiness caused by loss of large amounts of fluids by sweating, skin is clammy and moist, complexion is pale, body temperature is normal or slightly elevated</a:t>
            </a:r>
          </a:p>
          <a:p>
            <a:pPr eaLnBrk="1" hangingPunct="1">
              <a:lnSpc>
                <a:spcPct val="90000"/>
              </a:lnSpc>
              <a:spcBef>
                <a:spcPct val="0"/>
              </a:spcBef>
            </a:pPr>
            <a:r>
              <a:rPr lang="en-AU" altLang="en-US">
                <a:latin typeface="Arial" panose="020B0604020202020204" pitchFamily="34" charset="0"/>
                <a:cs typeface="Arial" panose="020B0604020202020204" pitchFamily="34" charset="0"/>
              </a:rPr>
              <a:t>Symptoms are relieved by:	</a:t>
            </a:r>
            <a:r>
              <a:rPr lang="en-AU" altLang="en-US" sz="800">
                <a:latin typeface="Verdana" panose="020B0604030504040204" pitchFamily="34" charset="0"/>
                <a:cs typeface="Arial" panose="020B0604020202020204" pitchFamily="34" charset="0"/>
              </a:rPr>
              <a:t>resting in cool place, drinking plenty of fluids, </a:t>
            </a:r>
            <a:r>
              <a:rPr lang="en-AU" altLang="en-US" sz="1100">
                <a:latin typeface="Verdana" panose="020B0604030504040204" pitchFamily="34" charset="0"/>
                <a:cs typeface="Arial" panose="020B0604020202020204" pitchFamily="34" charset="0"/>
              </a:rPr>
              <a:t>severe cases could take several days to recover, no known permanent side effects</a:t>
            </a:r>
            <a:endParaRPr lang="en-AU" altLang="en-US" sz="1000">
              <a:latin typeface="Verdana" panose="020B0604030504040204" pitchFamily="34" charset="0"/>
              <a:cs typeface="Arial" panose="020B0604020202020204" pitchFamily="34" charset="0"/>
            </a:endParaRPr>
          </a:p>
          <a:p>
            <a:r>
              <a:rPr lang="en-AU" altLang="en-US">
                <a:latin typeface="Arial" panose="020B0604020202020204" pitchFamily="34" charset="0"/>
                <a:cs typeface="Arial" panose="020B0604020202020204" pitchFamily="34" charset="0"/>
              </a:rPr>
              <a:t>Other safety issues: Heat also promotes accidents: slipperiness of sweaty palms; dizziness; fogging of safety glasses; hot surfaces/steam – burns; lower mental alertness and individual physical performance; physical discomfort promotes irritability, anger and other emotions</a:t>
            </a:r>
          </a:p>
        </p:txBody>
      </p:sp>
      <p:sp>
        <p:nvSpPr>
          <p:cNvPr id="119812" name="Slide Number Placeholder 3">
            <a:extLst>
              <a:ext uri="{FF2B5EF4-FFF2-40B4-BE49-F238E27FC236}">
                <a16:creationId xmlns:a16="http://schemas.microsoft.com/office/drawing/2014/main" id="{23470583-DFB2-4F0D-8AD4-D0BDE437EAB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84225" indent="-301625" defTabSz="931863">
              <a:spcBef>
                <a:spcPct val="30000"/>
              </a:spcBef>
              <a:defRPr sz="1200">
                <a:solidFill>
                  <a:schemeClr val="tx1"/>
                </a:solidFill>
                <a:latin typeface="Arial" panose="020B0604020202020204" pitchFamily="34" charset="0"/>
                <a:cs typeface="Arial" panose="020B0604020202020204" pitchFamily="34" charset="0"/>
              </a:defRPr>
            </a:lvl2pPr>
            <a:lvl3pPr marL="1208088" indent="-241300" defTabSz="931863">
              <a:spcBef>
                <a:spcPct val="30000"/>
              </a:spcBef>
              <a:defRPr sz="1200">
                <a:solidFill>
                  <a:schemeClr val="tx1"/>
                </a:solidFill>
                <a:latin typeface="Arial" panose="020B0604020202020204" pitchFamily="34" charset="0"/>
                <a:cs typeface="Arial" panose="020B0604020202020204" pitchFamily="34" charset="0"/>
              </a:defRPr>
            </a:lvl3pPr>
            <a:lvl4pPr marL="1690688" indent="-241300" defTabSz="931863">
              <a:spcBef>
                <a:spcPct val="30000"/>
              </a:spcBef>
              <a:defRPr sz="1200">
                <a:solidFill>
                  <a:schemeClr val="tx1"/>
                </a:solidFill>
                <a:latin typeface="Arial" panose="020B0604020202020204" pitchFamily="34" charset="0"/>
                <a:cs typeface="Arial" panose="020B0604020202020204" pitchFamily="34" charset="0"/>
              </a:defRPr>
            </a:lvl4pPr>
            <a:lvl5pPr marL="2174875" indent="-241300" defTabSz="931863">
              <a:spcBef>
                <a:spcPct val="30000"/>
              </a:spcBef>
              <a:defRPr sz="1200">
                <a:solidFill>
                  <a:schemeClr val="tx1"/>
                </a:solidFill>
                <a:latin typeface="Arial" panose="020B0604020202020204" pitchFamily="34" charset="0"/>
                <a:cs typeface="Arial" panose="020B0604020202020204" pitchFamily="34" charset="0"/>
              </a:defRPr>
            </a:lvl5pPr>
            <a:lvl6pPr marL="2632075" indent="-2413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9275" indent="-2413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46475" indent="-2413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03675" indent="-2413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F01568BC-1DF9-4945-983D-C49FFDA19198}" type="slidenum">
              <a:rPr lang="en-AU" altLang="en-US" sz="1300" smtClean="0">
                <a:latin typeface="Calibri" panose="020F0502020204030204" pitchFamily="34" charset="0"/>
              </a:rPr>
              <a:pPr fontAlgn="base">
                <a:spcBef>
                  <a:spcPct val="0"/>
                </a:spcBef>
                <a:spcAft>
                  <a:spcPct val="0"/>
                </a:spcAft>
              </a:pPr>
              <a:t>99</a:t>
            </a:fld>
            <a:endParaRPr lang="en-AU" altLang="en-US" sz="13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5">
            <a:extLst>
              <a:ext uri="{FF2B5EF4-FFF2-40B4-BE49-F238E27FC236}">
                <a16:creationId xmlns:a16="http://schemas.microsoft.com/office/drawing/2014/main" id="{46053C36-FD49-45F5-8426-3815395CED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26FB2D3E-7B68-4F3B-8DAE-73356CCFBE4E}" type="slidenum">
              <a:rPr lang="en-US" altLang="en-US" smtClean="0">
                <a:latin typeface="Calibri" panose="020F0502020204030204" pitchFamily="34" charset="0"/>
              </a:rPr>
              <a:pPr fontAlgn="base">
                <a:spcBef>
                  <a:spcPct val="0"/>
                </a:spcBef>
                <a:spcAft>
                  <a:spcPct val="0"/>
                </a:spcAft>
              </a:pPr>
              <a:t>100</a:t>
            </a:fld>
            <a:endParaRPr lang="en-US" altLang="en-US">
              <a:latin typeface="Calibri" panose="020F0502020204030204" pitchFamily="34" charset="0"/>
            </a:endParaRPr>
          </a:p>
        </p:txBody>
      </p:sp>
      <p:sp>
        <p:nvSpPr>
          <p:cNvPr id="121859" name="Rectangle 2">
            <a:extLst>
              <a:ext uri="{FF2B5EF4-FFF2-40B4-BE49-F238E27FC236}">
                <a16:creationId xmlns:a16="http://schemas.microsoft.com/office/drawing/2014/main" id="{80F9AE98-8AA5-436C-922D-8560F1A977A3}"/>
              </a:ext>
            </a:extLst>
          </p:cNvPr>
          <p:cNvSpPr>
            <a:spLocks noGrp="1" noRot="1" noChangeAspect="1" noChangeArrowheads="1" noTextEdit="1"/>
          </p:cNvSpPr>
          <p:nvPr>
            <p:ph type="sldImg"/>
          </p:nvPr>
        </p:nvSpPr>
        <p:spPr>
          <a:xfrm>
            <a:off x="1096963" y="693738"/>
            <a:ext cx="4664075" cy="3497262"/>
          </a:xfrm>
          <a:ln cap="flat"/>
        </p:spPr>
      </p:sp>
      <p:sp>
        <p:nvSpPr>
          <p:cNvPr id="121860" name="Rectangle 3">
            <a:extLst>
              <a:ext uri="{FF2B5EF4-FFF2-40B4-BE49-F238E27FC236}">
                <a16:creationId xmlns:a16="http://schemas.microsoft.com/office/drawing/2014/main" id="{EB3BA219-38B6-48A7-98AD-B9811F389B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THIS IS PROBABLY THE MOST IMPORTANT OF ALL THE SLIDES IN THIS SESSION.</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Most heat related illnesses are due to insufficient fluid intake. </a:t>
            </a:r>
          </a:p>
          <a:p>
            <a:r>
              <a:rPr lang="en-US" altLang="en-US">
                <a:latin typeface="Arial" panose="020B0604020202020204" pitchFamily="34" charset="0"/>
                <a:cs typeface="Arial" panose="020B0604020202020204" pitchFamily="34" charset="0"/>
              </a:rPr>
              <a:t>Our thirst mechanism does not work as effectively as it should.</a:t>
            </a:r>
          </a:p>
          <a:p>
            <a:r>
              <a:rPr lang="en-US" altLang="en-US">
                <a:latin typeface="Arial" panose="020B0604020202020204" pitchFamily="34" charset="0"/>
                <a:cs typeface="Arial" panose="020B0604020202020204" pitchFamily="34" charset="0"/>
              </a:rPr>
              <a:t> In order to ensure proper hydration, drink until the thirst is satisfied then have  one more drink. </a:t>
            </a:r>
            <a:r>
              <a:rPr lang="en-US" altLang="en-US" u="sng">
                <a:latin typeface="Arial" panose="020B0604020202020204" pitchFamily="34" charset="0"/>
                <a:cs typeface="Arial" panose="020B0604020202020204" pitchFamily="34" charset="0"/>
              </a:rPr>
              <a:t>Remember we are talking about water here</a:t>
            </a:r>
            <a:r>
              <a:rPr lang="en-US" altLang="en-US">
                <a:latin typeface="Arial" panose="020B0604020202020204" pitchFamily="34" charset="0"/>
                <a:cs typeface="Arial" panose="020B0604020202020204" pitchFamily="34" charset="0"/>
              </a:rPr>
              <a:t>!!! Water should be the main component of the drink but you can add cordial or juice if you like.</a:t>
            </a:r>
          </a:p>
          <a:p>
            <a:r>
              <a:rPr lang="en-US" altLang="en-US">
                <a:latin typeface="Arial" panose="020B0604020202020204" pitchFamily="34" charset="0"/>
                <a:cs typeface="Arial" panose="020B0604020202020204" pitchFamily="34" charset="0"/>
              </a:rPr>
              <a:t>Coffee, tea and coke can be diuretics for some individuals though not as significant as once believed.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5">
            <a:extLst>
              <a:ext uri="{FF2B5EF4-FFF2-40B4-BE49-F238E27FC236}">
                <a16:creationId xmlns:a16="http://schemas.microsoft.com/office/drawing/2014/main" id="{C6F17C8D-44B2-4CBB-BF60-92FC320F22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306ED8FB-431F-47ED-BC1A-720021AB14D1}" type="slidenum">
              <a:rPr lang="en-US" altLang="en-US" smtClean="0">
                <a:latin typeface="Calibri" panose="020F0502020204030204" pitchFamily="34" charset="0"/>
              </a:rPr>
              <a:pPr fontAlgn="base">
                <a:spcBef>
                  <a:spcPct val="0"/>
                </a:spcBef>
                <a:spcAft>
                  <a:spcPct val="0"/>
                </a:spcAft>
              </a:pPr>
              <a:t>101</a:t>
            </a:fld>
            <a:endParaRPr lang="en-US" altLang="en-US">
              <a:latin typeface="Calibri" panose="020F0502020204030204" pitchFamily="34" charset="0"/>
            </a:endParaRPr>
          </a:p>
        </p:txBody>
      </p:sp>
      <p:sp>
        <p:nvSpPr>
          <p:cNvPr id="123907" name="Rectangle 2">
            <a:extLst>
              <a:ext uri="{FF2B5EF4-FFF2-40B4-BE49-F238E27FC236}">
                <a16:creationId xmlns:a16="http://schemas.microsoft.com/office/drawing/2014/main" id="{0338C3B2-C2EB-4EAF-9E2D-22111AD81B7B}"/>
              </a:ext>
            </a:extLst>
          </p:cNvPr>
          <p:cNvSpPr>
            <a:spLocks noGrp="1" noRot="1" noChangeAspect="1" noChangeArrowheads="1" noTextEdit="1"/>
          </p:cNvSpPr>
          <p:nvPr>
            <p:ph type="sldImg"/>
          </p:nvPr>
        </p:nvSpPr>
        <p:spPr>
          <a:xfrm>
            <a:off x="1096963" y="693738"/>
            <a:ext cx="4664075" cy="3497262"/>
          </a:xfrm>
          <a:ln cap="flat"/>
        </p:spPr>
      </p:sp>
      <p:sp>
        <p:nvSpPr>
          <p:cNvPr id="123908" name="Rectangle 3">
            <a:extLst>
              <a:ext uri="{FF2B5EF4-FFF2-40B4-BE49-F238E27FC236}">
                <a16:creationId xmlns:a16="http://schemas.microsoft.com/office/drawing/2014/main" id="{B55B7EF8-A775-4440-A973-4FFB3CE32F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As people become acclimatised the body produces a hormone called aldosterone. This hormone reduce the salt content in the sweat hence helping to conserve salt and it also increases the sweat rate to allow for more evaporative cooling. Hence a person who is unacclimatised may sweat less than someone who is acclimatised but they will probably loose more of their salts and electrolytes.</a:t>
            </a:r>
          </a:p>
          <a:p>
            <a:r>
              <a:rPr lang="en-US" altLang="en-US">
                <a:latin typeface="Arial" panose="020B0604020202020204" pitchFamily="34" charset="0"/>
                <a:cs typeface="Arial" panose="020B0604020202020204" pitchFamily="34" charset="0"/>
              </a:rPr>
              <a:t>The 90 % acclimatisation level takes about 5 days (full acclimatisation in 2 weeks) and can be lost in about 4-5 days.</a:t>
            </a:r>
          </a:p>
          <a:p>
            <a:r>
              <a:rPr lang="en-US" altLang="en-US">
                <a:latin typeface="Arial" panose="020B0604020202020204" pitchFamily="34" charset="0"/>
                <a:cs typeface="Arial" panose="020B0604020202020204" pitchFamily="34" charset="0"/>
              </a:rPr>
              <a:t>Hence a person that has been away from the area ie on holidays  should be aware of their limitations for the first few days back and maintain your fluid and electrolyte balance.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DEB0352E-8AA0-47B3-BF3A-A3B4E6EB6D60}"/>
              </a:ext>
            </a:extLst>
          </p:cNvPr>
          <p:cNvSpPr>
            <a:spLocks noGrp="1" noRot="1" noChangeAspect="1" noChangeArrowheads="1" noTextEdit="1"/>
          </p:cNvSpPr>
          <p:nvPr>
            <p:ph type="sldImg"/>
          </p:nvPr>
        </p:nvSpPr>
        <p:spPr>
          <a:ln/>
        </p:spPr>
      </p:sp>
      <p:sp>
        <p:nvSpPr>
          <p:cNvPr id="206851" name="Notes Placeholder 2">
            <a:extLst>
              <a:ext uri="{FF2B5EF4-FFF2-40B4-BE49-F238E27FC236}">
                <a16:creationId xmlns:a16="http://schemas.microsoft.com/office/drawing/2014/main" id="{0ED87276-67A9-47FD-9859-731D04828F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6852" name="Slide Number Placeholder 3">
            <a:extLst>
              <a:ext uri="{FF2B5EF4-FFF2-40B4-BE49-F238E27FC236}">
                <a16:creationId xmlns:a16="http://schemas.microsoft.com/office/drawing/2014/main" id="{EB1FAF82-4DFC-4C7B-8CC4-2F36B70128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465963-1871-479C-9DE8-966503941627}" type="slidenum">
              <a:rPr lang="en-US" altLang="en-US" smtClean="0">
                <a:latin typeface="Arial" panose="020B0604020202020204" pitchFamily="34" charset="0"/>
              </a:rPr>
              <a:pPr fontAlgn="base">
                <a:spcBef>
                  <a:spcPct val="0"/>
                </a:spcBef>
                <a:spcAft>
                  <a:spcPct val="0"/>
                </a:spcAft>
              </a:pPr>
              <a:t>122</a:t>
            </a:fld>
            <a:endParaRPr lang="en-US" altLang="en-US">
              <a:latin typeface="Arial" panose="020B0604020202020204" pitchFamily="34" charset="0"/>
            </a:endParaRPr>
          </a:p>
        </p:txBody>
      </p:sp>
    </p:spTree>
    <p:extLst>
      <p:ext uri="{BB962C8B-B14F-4D97-AF65-F5344CB8AC3E}">
        <p14:creationId xmlns:p14="http://schemas.microsoft.com/office/powerpoint/2010/main" val="12195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580202C-8249-4178-9678-B2D58C9C1D15}"/>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1349AE06-B9BC-4F95-AB87-F5A68F4BD03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02300231-4C26-4E9D-B106-E221CD03ECB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DE992F0-B06E-4205-8B70-EDA5C10C7BA7}" type="slidenum">
              <a:rPr lang="en-GB" altLang="en-US" smtClean="0">
                <a:latin typeface="Arial" panose="020B0604020202020204" pitchFamily="34" charset="0"/>
              </a:rPr>
              <a:pPr fontAlgn="base">
                <a:spcBef>
                  <a:spcPct val="0"/>
                </a:spcBef>
                <a:spcAft>
                  <a:spcPct val="0"/>
                </a:spcAft>
              </a:pPr>
              <a:t>3</a:t>
            </a:fld>
            <a:endParaRPr lang="en-GB"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A1232A8B-33B2-4500-8132-AAA66768F9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162819" name="Rectangle 3">
            <a:extLst>
              <a:ext uri="{FF2B5EF4-FFF2-40B4-BE49-F238E27FC236}">
                <a16:creationId xmlns:a16="http://schemas.microsoft.com/office/drawing/2014/main" id="{5F450651-B75C-40BE-8EB7-329826D37FB1}"/>
              </a:ext>
            </a:extLst>
          </p:cNvPr>
          <p:cNvSpPr>
            <a:spLocks noGrp="1" noRot="1" noChangeAspect="1" noChangeArrowheads="1" noTextEdit="1"/>
          </p:cNvSpPr>
          <p:nvPr>
            <p:ph type="sldImg"/>
          </p:nvPr>
        </p:nvSpPr>
        <p:spPr>
          <a:xfrm>
            <a:off x="1150938" y="692150"/>
            <a:ext cx="4556125" cy="3416300"/>
          </a:xfrm>
          <a:ln cap="flat"/>
        </p:spPr>
      </p:sp>
    </p:spTree>
    <p:extLst>
      <p:ext uri="{BB962C8B-B14F-4D97-AF65-F5344CB8AC3E}">
        <p14:creationId xmlns:p14="http://schemas.microsoft.com/office/powerpoint/2010/main" val="4039997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7C60C979-26F7-411C-AC0F-AE1E768C5FC1}"/>
              </a:ext>
            </a:extLst>
          </p:cNvPr>
          <p:cNvSpPr>
            <a:spLocks noGrp="1" noRot="1" noChangeAspect="1" noChangeArrowheads="1" noTextEdit="1"/>
          </p:cNvSpPr>
          <p:nvPr>
            <p:ph type="sldImg"/>
          </p:nvPr>
        </p:nvSpPr>
        <p:spPr>
          <a:xfrm>
            <a:off x="1150938" y="692150"/>
            <a:ext cx="4556125" cy="3416300"/>
          </a:xfrm>
          <a:ln/>
        </p:spPr>
      </p:sp>
      <p:sp>
        <p:nvSpPr>
          <p:cNvPr id="164867" name="Rectangle 3">
            <a:extLst>
              <a:ext uri="{FF2B5EF4-FFF2-40B4-BE49-F238E27FC236}">
                <a16:creationId xmlns:a16="http://schemas.microsoft.com/office/drawing/2014/main" id="{20435BA7-4A48-499E-B816-E9C2FB7531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210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E55A370A-244B-4A6D-A7C9-8BA78EE3AC8F}"/>
              </a:ext>
            </a:extLst>
          </p:cNvPr>
          <p:cNvSpPr>
            <a:spLocks noGrp="1" noRot="1" noChangeAspect="1" noChangeArrowheads="1" noTextEdit="1"/>
          </p:cNvSpPr>
          <p:nvPr>
            <p:ph type="sldImg"/>
          </p:nvPr>
        </p:nvSpPr>
        <p:spPr>
          <a:xfrm>
            <a:off x="1150938" y="692150"/>
            <a:ext cx="4556125" cy="3416300"/>
          </a:xfrm>
          <a:ln/>
        </p:spPr>
      </p:sp>
      <p:sp>
        <p:nvSpPr>
          <p:cNvPr id="166915" name="Rectangle 3">
            <a:extLst>
              <a:ext uri="{FF2B5EF4-FFF2-40B4-BE49-F238E27FC236}">
                <a16:creationId xmlns:a16="http://schemas.microsoft.com/office/drawing/2014/main" id="{8821E3BF-DC82-4310-B223-85418AEC6B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5375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35C906D2-D040-4CA2-AF19-C1AB7C52B735}"/>
              </a:ext>
            </a:extLst>
          </p:cNvPr>
          <p:cNvSpPr>
            <a:spLocks noGrp="1" noRot="1" noChangeAspect="1" noChangeArrowheads="1" noTextEdit="1"/>
          </p:cNvSpPr>
          <p:nvPr>
            <p:ph type="sldImg"/>
          </p:nvPr>
        </p:nvSpPr>
        <p:spPr>
          <a:xfrm>
            <a:off x="1150938" y="692150"/>
            <a:ext cx="4556125" cy="3416300"/>
          </a:xfrm>
          <a:ln/>
        </p:spPr>
      </p:sp>
      <p:sp>
        <p:nvSpPr>
          <p:cNvPr id="168963" name="Rectangle 3">
            <a:extLst>
              <a:ext uri="{FF2B5EF4-FFF2-40B4-BE49-F238E27FC236}">
                <a16:creationId xmlns:a16="http://schemas.microsoft.com/office/drawing/2014/main" id="{F7F97FEE-601A-4892-ABE9-B3C8949524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603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53CAF89F-A9BF-4CC5-B01A-E5429E77EE34}"/>
              </a:ext>
            </a:extLst>
          </p:cNvPr>
          <p:cNvSpPr>
            <a:spLocks noGrp="1" noRot="1" noChangeAspect="1" noChangeArrowheads="1" noTextEdit="1"/>
          </p:cNvSpPr>
          <p:nvPr>
            <p:ph type="sldImg"/>
          </p:nvPr>
        </p:nvSpPr>
        <p:spPr>
          <a:xfrm>
            <a:off x="1150938" y="692150"/>
            <a:ext cx="4556125" cy="3416300"/>
          </a:xfrm>
          <a:ln/>
        </p:spPr>
      </p:sp>
      <p:sp>
        <p:nvSpPr>
          <p:cNvPr id="171011" name="Rectangle 3">
            <a:extLst>
              <a:ext uri="{FF2B5EF4-FFF2-40B4-BE49-F238E27FC236}">
                <a16:creationId xmlns:a16="http://schemas.microsoft.com/office/drawing/2014/main" id="{7F810548-C0E6-48D6-90E6-58D050B358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846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A8AF324C-ACB4-4C3E-BA42-6D5534450B0A}"/>
              </a:ext>
            </a:extLst>
          </p:cNvPr>
          <p:cNvSpPr>
            <a:spLocks noGrp="1" noRot="1" noChangeAspect="1" noChangeArrowheads="1" noTextEdit="1"/>
          </p:cNvSpPr>
          <p:nvPr>
            <p:ph type="sldImg"/>
          </p:nvPr>
        </p:nvSpPr>
        <p:spPr>
          <a:xfrm>
            <a:off x="1150938" y="692150"/>
            <a:ext cx="4556125" cy="3416300"/>
          </a:xfrm>
          <a:ln/>
        </p:spPr>
      </p:sp>
      <p:sp>
        <p:nvSpPr>
          <p:cNvPr id="173059" name="Rectangle 3">
            <a:extLst>
              <a:ext uri="{FF2B5EF4-FFF2-40B4-BE49-F238E27FC236}">
                <a16:creationId xmlns:a16="http://schemas.microsoft.com/office/drawing/2014/main" id="{AC554A7A-CBE9-4CCD-B7D4-CA1D99DDA20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091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566CDE54-848D-4871-B838-830D32BEE191}"/>
              </a:ext>
            </a:extLst>
          </p:cNvPr>
          <p:cNvSpPr>
            <a:spLocks noGrp="1" noRot="1" noChangeAspect="1" noChangeArrowheads="1" noTextEdit="1"/>
          </p:cNvSpPr>
          <p:nvPr>
            <p:ph type="sldImg"/>
          </p:nvPr>
        </p:nvSpPr>
        <p:spPr>
          <a:ln/>
        </p:spPr>
      </p:sp>
      <p:sp>
        <p:nvSpPr>
          <p:cNvPr id="157699" name="Notes Placeholder 2">
            <a:extLst>
              <a:ext uri="{FF2B5EF4-FFF2-40B4-BE49-F238E27FC236}">
                <a16:creationId xmlns:a16="http://schemas.microsoft.com/office/drawing/2014/main" id="{555925F3-6C5E-4E6D-9607-9D1A92BE804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en-US">
              <a:latin typeface="Arial" panose="020B0604020202020204" pitchFamily="34" charset="0"/>
              <a:cs typeface="Arial" panose="020B0604020202020204" pitchFamily="34" charset="0"/>
            </a:endParaRPr>
          </a:p>
        </p:txBody>
      </p:sp>
      <p:sp>
        <p:nvSpPr>
          <p:cNvPr id="157700" name="Slide Number Placeholder 3">
            <a:extLst>
              <a:ext uri="{FF2B5EF4-FFF2-40B4-BE49-F238E27FC236}">
                <a16:creationId xmlns:a16="http://schemas.microsoft.com/office/drawing/2014/main" id="{03D6EFF2-57A1-4CCF-A3E5-373EC721C84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F364FAA4-114E-41F2-A04A-31A19169A570}" type="slidenum">
              <a:rPr lang="en-US" altLang="en-US" smtClean="0"/>
              <a:pPr fontAlgn="base">
                <a:spcBef>
                  <a:spcPct val="0"/>
                </a:spcBef>
                <a:spcAft>
                  <a:spcPct val="0"/>
                </a:spcAft>
              </a:pPr>
              <a:t>156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5C74DD0F-CBA3-4629-B376-E0866819B3C9}"/>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6620FC73-4020-4DAB-B023-8A92ED7C4A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25956" name="Slide Number Placeholder 3">
            <a:extLst>
              <a:ext uri="{FF2B5EF4-FFF2-40B4-BE49-F238E27FC236}">
                <a16:creationId xmlns:a16="http://schemas.microsoft.com/office/drawing/2014/main" id="{EC4AC468-CCB1-4CD7-B6DF-E180763205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3A65A3A-4C88-41D4-8BAE-8FE1A032C7F3}" type="slidenum">
              <a:rPr lang="en-US" altLang="en-US" smtClean="0">
                <a:latin typeface="Arial" panose="020B0604020202020204" pitchFamily="34" charset="0"/>
              </a:rPr>
              <a:pPr fontAlgn="base">
                <a:spcBef>
                  <a:spcPct val="0"/>
                </a:spcBef>
                <a:spcAft>
                  <a:spcPct val="0"/>
                </a:spcAft>
              </a:pPr>
              <a:t>165</a:t>
            </a:fld>
            <a:endParaRPr lang="en-US" altLang="en-US">
              <a:latin typeface="Arial" panose="020B0604020202020204" pitchFamily="34" charset="0"/>
            </a:endParaRPr>
          </a:p>
        </p:txBody>
      </p:sp>
    </p:spTree>
    <p:extLst>
      <p:ext uri="{BB962C8B-B14F-4D97-AF65-F5344CB8AC3E}">
        <p14:creationId xmlns:p14="http://schemas.microsoft.com/office/powerpoint/2010/main" val="1963485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701D3C07-3360-454D-9DC7-C981B0734EC6}"/>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85D9C9C7-5E88-4847-A8D7-5EB900008F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29028" name="Slide Number Placeholder 3">
            <a:extLst>
              <a:ext uri="{FF2B5EF4-FFF2-40B4-BE49-F238E27FC236}">
                <a16:creationId xmlns:a16="http://schemas.microsoft.com/office/drawing/2014/main" id="{4A81EAA3-1BBC-449D-8E26-3C741852F5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6AC71A-91ED-4356-B685-E8B7BF0D613B}" type="slidenum">
              <a:rPr lang="en-US" altLang="en-US" smtClean="0">
                <a:latin typeface="Arial" panose="020B0604020202020204" pitchFamily="34" charset="0"/>
              </a:rPr>
              <a:pPr fontAlgn="base">
                <a:spcBef>
                  <a:spcPct val="0"/>
                </a:spcBef>
                <a:spcAft>
                  <a:spcPct val="0"/>
                </a:spcAft>
              </a:pPr>
              <a:t>167</a:t>
            </a:fld>
            <a:endParaRPr lang="en-US" altLang="en-US">
              <a:latin typeface="Arial" panose="020B0604020202020204" pitchFamily="34" charset="0"/>
            </a:endParaRPr>
          </a:p>
        </p:txBody>
      </p:sp>
    </p:spTree>
    <p:extLst>
      <p:ext uri="{BB962C8B-B14F-4D97-AF65-F5344CB8AC3E}">
        <p14:creationId xmlns:p14="http://schemas.microsoft.com/office/powerpoint/2010/main" val="1719298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8D516397-E087-4C4A-BC3B-BE5066E0C1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DD865C2-1C54-4496-882C-415260078483}" type="slidenum">
              <a:rPr lang="en-US" altLang="en-US" smtClean="0">
                <a:latin typeface="Times New Roman" panose="02020603050405020304" pitchFamily="18" charset="0"/>
              </a:rPr>
              <a:pPr fontAlgn="base">
                <a:spcBef>
                  <a:spcPct val="0"/>
                </a:spcBef>
                <a:spcAft>
                  <a:spcPct val="0"/>
                </a:spcAft>
              </a:pPr>
              <a:t>168</a:t>
            </a:fld>
            <a:endParaRPr lang="en-US" altLang="en-US">
              <a:latin typeface="Times New Roman" panose="02020603050405020304" pitchFamily="18" charset="0"/>
            </a:endParaRPr>
          </a:p>
        </p:txBody>
      </p:sp>
      <p:sp>
        <p:nvSpPr>
          <p:cNvPr id="131075" name="Rectangle 2">
            <a:extLst>
              <a:ext uri="{FF2B5EF4-FFF2-40B4-BE49-F238E27FC236}">
                <a16:creationId xmlns:a16="http://schemas.microsoft.com/office/drawing/2014/main" id="{B70C641E-9194-4AAF-94EB-4B4F4EB5D6ED}"/>
              </a:ext>
            </a:extLst>
          </p:cNvPr>
          <p:cNvSpPr>
            <a:spLocks noGrp="1" noRot="1" noChangeAspect="1" noChangeArrowheads="1" noTextEdit="1"/>
          </p:cNvSpPr>
          <p:nvPr>
            <p:ph type="sldImg"/>
          </p:nvPr>
        </p:nvSpPr>
        <p:spPr>
          <a:xfrm>
            <a:off x="766763" y="749300"/>
            <a:ext cx="4721225" cy="3541713"/>
          </a:xfrm>
          <a:ln/>
        </p:spPr>
      </p:sp>
      <p:sp>
        <p:nvSpPr>
          <p:cNvPr id="131076" name="Rectangle 3">
            <a:extLst>
              <a:ext uri="{FF2B5EF4-FFF2-40B4-BE49-F238E27FC236}">
                <a16:creationId xmlns:a16="http://schemas.microsoft.com/office/drawing/2014/main" id="{8891B02A-FAAC-4EC7-B160-106E57F6C3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cs typeface="Arial" panose="020B0604020202020204" pitchFamily="34" charset="0"/>
              </a:rPr>
              <a:t>What characteristics of a job put you at risk for developing an injury or disorder.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MSDs are associated with repetition, awkward or static postures, forceful exertions, excessive vibration and compression and cold temperatures.  </a:t>
            </a:r>
          </a:p>
          <a:p>
            <a:r>
              <a:rPr lang="en-US" altLang="en-US">
                <a:latin typeface="Arial" panose="020B0604020202020204" pitchFamily="34" charset="0"/>
                <a:cs typeface="Arial" panose="020B0604020202020204" pitchFamily="34" charset="0"/>
              </a:rPr>
              <a:t>A single risk factor or single occurrence of a risk factor does not usually lead to an injury.  </a:t>
            </a:r>
          </a:p>
          <a:p>
            <a:r>
              <a:rPr lang="en-US" altLang="en-US">
                <a:latin typeface="Arial" panose="020B0604020202020204" pitchFamily="34" charset="0"/>
                <a:cs typeface="Arial" panose="020B0604020202020204" pitchFamily="34" charset="0"/>
              </a:rPr>
              <a:t>Risk factors when present in combination (that is an awkward posture and vibration or cold temperature and compression) or when occurring over long periods of time such as 6 hours a day, regularly and with severity are likely to lead to MSD over time.</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674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71317C9-9786-4519-ACAA-59605953A150}"/>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3C256EE2-75D4-43A9-8402-0FFFB51B38A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34820" name="Slide Number Placeholder 3">
            <a:extLst>
              <a:ext uri="{FF2B5EF4-FFF2-40B4-BE49-F238E27FC236}">
                <a16:creationId xmlns:a16="http://schemas.microsoft.com/office/drawing/2014/main" id="{51AA201B-CD3B-44DA-ABC1-AE4EABE1372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D63FE4-1AC8-41A3-BD1A-FC3C0C6F0C7D}" type="slidenum">
              <a:rPr lang="en-GB" altLang="en-US" smtClean="0">
                <a:latin typeface="Arial" panose="020B0604020202020204" pitchFamily="34" charset="0"/>
              </a:rPr>
              <a:pPr fontAlgn="base">
                <a:spcBef>
                  <a:spcPct val="0"/>
                </a:spcBef>
                <a:spcAft>
                  <a:spcPct val="0"/>
                </a:spcAft>
              </a:pPr>
              <a:t>4</a:t>
            </a:fld>
            <a:endParaRPr lang="en-GB"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21EAB693-3C9A-4B61-9EB9-57A79E8DAD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54CF7B7-1CD7-4455-AB77-AE6C0045246C}" type="slidenum">
              <a:rPr lang="en-US" altLang="en-US" smtClean="0">
                <a:latin typeface="Times New Roman" panose="02020603050405020304" pitchFamily="18" charset="0"/>
              </a:rPr>
              <a:pPr fontAlgn="base">
                <a:spcBef>
                  <a:spcPct val="0"/>
                </a:spcBef>
                <a:spcAft>
                  <a:spcPct val="0"/>
                </a:spcAft>
              </a:pPr>
              <a:t>169</a:t>
            </a:fld>
            <a:endParaRPr lang="en-US" altLang="en-US">
              <a:latin typeface="Times New Roman" panose="02020603050405020304" pitchFamily="18" charset="0"/>
            </a:endParaRPr>
          </a:p>
        </p:txBody>
      </p:sp>
      <p:sp>
        <p:nvSpPr>
          <p:cNvPr id="133123" name="Rectangle 2">
            <a:extLst>
              <a:ext uri="{FF2B5EF4-FFF2-40B4-BE49-F238E27FC236}">
                <a16:creationId xmlns:a16="http://schemas.microsoft.com/office/drawing/2014/main" id="{7A055C78-3D05-4C01-ABD8-475900ED5D3B}"/>
              </a:ext>
            </a:extLst>
          </p:cNvPr>
          <p:cNvSpPr>
            <a:spLocks noGrp="1" noRot="1" noChangeAspect="1" noChangeArrowheads="1" noTextEdit="1"/>
          </p:cNvSpPr>
          <p:nvPr>
            <p:ph type="sldImg"/>
          </p:nvPr>
        </p:nvSpPr>
        <p:spPr>
          <a:xfrm>
            <a:off x="766763" y="749300"/>
            <a:ext cx="4721225" cy="3541713"/>
          </a:xfrm>
          <a:ln/>
        </p:spPr>
      </p:sp>
      <p:sp>
        <p:nvSpPr>
          <p:cNvPr id="133124" name="Rectangle 3">
            <a:extLst>
              <a:ext uri="{FF2B5EF4-FFF2-40B4-BE49-F238E27FC236}">
                <a16:creationId xmlns:a16="http://schemas.microsoft.com/office/drawing/2014/main" id="{DFDAB125-E3D6-4F8D-9560-83FA338533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799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E00A55BD-7324-421F-9F4A-2CD7374140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E19372-4C24-47DD-A882-28C015095C5E}" type="slidenum">
              <a:rPr lang="en-US" altLang="en-US" smtClean="0">
                <a:latin typeface="Times New Roman" panose="02020603050405020304" pitchFamily="18" charset="0"/>
              </a:rPr>
              <a:pPr fontAlgn="base">
                <a:spcBef>
                  <a:spcPct val="0"/>
                </a:spcBef>
                <a:spcAft>
                  <a:spcPct val="0"/>
                </a:spcAft>
              </a:pPr>
              <a:t>170</a:t>
            </a:fld>
            <a:endParaRPr lang="en-US" altLang="en-US">
              <a:latin typeface="Times New Roman" panose="02020603050405020304" pitchFamily="18" charset="0"/>
            </a:endParaRPr>
          </a:p>
        </p:txBody>
      </p:sp>
      <p:sp>
        <p:nvSpPr>
          <p:cNvPr id="135171" name="Rectangle 2">
            <a:extLst>
              <a:ext uri="{FF2B5EF4-FFF2-40B4-BE49-F238E27FC236}">
                <a16:creationId xmlns:a16="http://schemas.microsoft.com/office/drawing/2014/main" id="{D9CB0562-642E-4AA4-8D6F-977E3DD4F30A}"/>
              </a:ext>
            </a:extLst>
          </p:cNvPr>
          <p:cNvSpPr>
            <a:spLocks noGrp="1" noRot="1" noChangeAspect="1" noChangeArrowheads="1" noTextEdit="1"/>
          </p:cNvSpPr>
          <p:nvPr>
            <p:ph type="sldImg"/>
          </p:nvPr>
        </p:nvSpPr>
        <p:spPr>
          <a:xfrm>
            <a:off x="766763" y="749300"/>
            <a:ext cx="4721225" cy="3541713"/>
          </a:xfrm>
          <a:ln/>
        </p:spPr>
      </p:sp>
      <p:sp>
        <p:nvSpPr>
          <p:cNvPr id="135172" name="Rectangle 3">
            <a:extLst>
              <a:ext uri="{FF2B5EF4-FFF2-40B4-BE49-F238E27FC236}">
                <a16:creationId xmlns:a16="http://schemas.microsoft.com/office/drawing/2014/main" id="{67E25D1E-CF17-46A7-8CEC-99DCF6FD65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8555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0119E090-A15E-415C-BE0D-9C5E31FBDAE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FB61C3-BC00-423B-B6D3-4579E48CFC26}" type="slidenum">
              <a:rPr lang="en-US" altLang="en-US" smtClean="0">
                <a:latin typeface="Times New Roman" panose="02020603050405020304" pitchFamily="18" charset="0"/>
              </a:rPr>
              <a:pPr fontAlgn="base">
                <a:spcBef>
                  <a:spcPct val="0"/>
                </a:spcBef>
                <a:spcAft>
                  <a:spcPct val="0"/>
                </a:spcAft>
              </a:pPr>
              <a:t>171</a:t>
            </a:fld>
            <a:endParaRPr lang="en-US" altLang="en-US">
              <a:latin typeface="Times New Roman" panose="02020603050405020304" pitchFamily="18" charset="0"/>
            </a:endParaRPr>
          </a:p>
        </p:txBody>
      </p:sp>
      <p:sp>
        <p:nvSpPr>
          <p:cNvPr id="137219" name="Rectangle 2">
            <a:extLst>
              <a:ext uri="{FF2B5EF4-FFF2-40B4-BE49-F238E27FC236}">
                <a16:creationId xmlns:a16="http://schemas.microsoft.com/office/drawing/2014/main" id="{2CC7188A-0DE2-4FE0-BBCA-F6368DA1DF92}"/>
              </a:ext>
            </a:extLst>
          </p:cNvPr>
          <p:cNvSpPr>
            <a:spLocks noGrp="1" noRot="1" noChangeAspect="1" noChangeArrowheads="1" noTextEdit="1"/>
          </p:cNvSpPr>
          <p:nvPr>
            <p:ph type="sldImg"/>
          </p:nvPr>
        </p:nvSpPr>
        <p:spPr>
          <a:xfrm>
            <a:off x="766763" y="749300"/>
            <a:ext cx="4721225" cy="3541713"/>
          </a:xfrm>
          <a:ln/>
        </p:spPr>
      </p:sp>
      <p:sp>
        <p:nvSpPr>
          <p:cNvPr id="137220" name="Rectangle 3">
            <a:extLst>
              <a:ext uri="{FF2B5EF4-FFF2-40B4-BE49-F238E27FC236}">
                <a16:creationId xmlns:a16="http://schemas.microsoft.com/office/drawing/2014/main" id="{FC248C9C-B789-434C-AC6F-E433222A818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938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996A6CA-035A-4F5C-A420-98D0FC810C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97DA6E-8722-42A3-85B3-062EB8BE7017}" type="slidenum">
              <a:rPr lang="en-US" altLang="en-US" smtClean="0">
                <a:latin typeface="Times New Roman" panose="02020603050405020304" pitchFamily="18" charset="0"/>
              </a:rPr>
              <a:pPr fontAlgn="base">
                <a:spcBef>
                  <a:spcPct val="0"/>
                </a:spcBef>
                <a:spcAft>
                  <a:spcPct val="0"/>
                </a:spcAft>
              </a:pPr>
              <a:t>172</a:t>
            </a:fld>
            <a:endParaRPr lang="en-US" altLang="en-US">
              <a:latin typeface="Times New Roman" panose="02020603050405020304" pitchFamily="18" charset="0"/>
            </a:endParaRPr>
          </a:p>
        </p:txBody>
      </p:sp>
      <p:sp>
        <p:nvSpPr>
          <p:cNvPr id="139267" name="Rectangle 2">
            <a:extLst>
              <a:ext uri="{FF2B5EF4-FFF2-40B4-BE49-F238E27FC236}">
                <a16:creationId xmlns:a16="http://schemas.microsoft.com/office/drawing/2014/main" id="{C59FB9FD-9D55-46B9-B183-96CE880CBE4B}"/>
              </a:ext>
            </a:extLst>
          </p:cNvPr>
          <p:cNvSpPr>
            <a:spLocks noGrp="1" noRot="1" noChangeAspect="1" noChangeArrowheads="1" noTextEdit="1"/>
          </p:cNvSpPr>
          <p:nvPr>
            <p:ph type="sldImg"/>
          </p:nvPr>
        </p:nvSpPr>
        <p:spPr>
          <a:xfrm>
            <a:off x="766763" y="749300"/>
            <a:ext cx="4721225" cy="3541713"/>
          </a:xfrm>
          <a:ln/>
        </p:spPr>
      </p:sp>
      <p:sp>
        <p:nvSpPr>
          <p:cNvPr id="139268" name="Rectangle 3">
            <a:extLst>
              <a:ext uri="{FF2B5EF4-FFF2-40B4-BE49-F238E27FC236}">
                <a16:creationId xmlns:a16="http://schemas.microsoft.com/office/drawing/2014/main" id="{32DD2D63-0205-44B8-A8F3-B6543A83CB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2966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249FBA95-4F68-43A7-82BB-EF20F45A5C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0EDF351-4364-47B0-B403-1796551996EE}" type="slidenum">
              <a:rPr lang="en-US" altLang="en-US" smtClean="0">
                <a:latin typeface="Times New Roman" panose="02020603050405020304" pitchFamily="18" charset="0"/>
              </a:rPr>
              <a:pPr fontAlgn="base">
                <a:spcBef>
                  <a:spcPct val="0"/>
                </a:spcBef>
                <a:spcAft>
                  <a:spcPct val="0"/>
                </a:spcAft>
              </a:pPr>
              <a:t>173</a:t>
            </a:fld>
            <a:endParaRPr lang="en-US" altLang="en-US">
              <a:latin typeface="Times New Roman" panose="02020603050405020304" pitchFamily="18" charset="0"/>
            </a:endParaRPr>
          </a:p>
        </p:txBody>
      </p:sp>
      <p:sp>
        <p:nvSpPr>
          <p:cNvPr id="141315" name="Rectangle 2">
            <a:extLst>
              <a:ext uri="{FF2B5EF4-FFF2-40B4-BE49-F238E27FC236}">
                <a16:creationId xmlns:a16="http://schemas.microsoft.com/office/drawing/2014/main" id="{0E464738-4329-4F33-8D37-39426681D965}"/>
              </a:ext>
            </a:extLst>
          </p:cNvPr>
          <p:cNvSpPr>
            <a:spLocks noGrp="1" noRot="1" noChangeAspect="1" noChangeArrowheads="1" noTextEdit="1"/>
          </p:cNvSpPr>
          <p:nvPr>
            <p:ph type="sldImg"/>
          </p:nvPr>
        </p:nvSpPr>
        <p:spPr>
          <a:xfrm>
            <a:off x="766763" y="749300"/>
            <a:ext cx="4721225" cy="3541713"/>
          </a:xfrm>
          <a:ln/>
        </p:spPr>
      </p:sp>
      <p:sp>
        <p:nvSpPr>
          <p:cNvPr id="141316" name="Rectangle 3">
            <a:extLst>
              <a:ext uri="{FF2B5EF4-FFF2-40B4-BE49-F238E27FC236}">
                <a16:creationId xmlns:a16="http://schemas.microsoft.com/office/drawing/2014/main" id="{7DD0A445-25E2-4FB7-A00D-E8432BE853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6521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B5B418B-0B0F-4313-BE83-7DA3A80656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F05FB22-3E1E-4162-A357-59FC62457836}" type="slidenum">
              <a:rPr lang="en-US" altLang="en-US" smtClean="0">
                <a:latin typeface="Times New Roman" panose="02020603050405020304" pitchFamily="18" charset="0"/>
              </a:rPr>
              <a:pPr fontAlgn="base">
                <a:spcBef>
                  <a:spcPct val="0"/>
                </a:spcBef>
                <a:spcAft>
                  <a:spcPct val="0"/>
                </a:spcAft>
              </a:pPr>
              <a:t>174</a:t>
            </a:fld>
            <a:endParaRPr lang="en-US" altLang="en-US">
              <a:latin typeface="Times New Roman" panose="02020603050405020304" pitchFamily="18" charset="0"/>
            </a:endParaRPr>
          </a:p>
        </p:txBody>
      </p:sp>
      <p:sp>
        <p:nvSpPr>
          <p:cNvPr id="143363" name="Rectangle 2">
            <a:extLst>
              <a:ext uri="{FF2B5EF4-FFF2-40B4-BE49-F238E27FC236}">
                <a16:creationId xmlns:a16="http://schemas.microsoft.com/office/drawing/2014/main" id="{23D1DC7B-791E-4EA1-8C60-6B930CA3D7F6}"/>
              </a:ext>
            </a:extLst>
          </p:cNvPr>
          <p:cNvSpPr>
            <a:spLocks noGrp="1" noRot="1" noChangeAspect="1" noChangeArrowheads="1" noTextEdit="1"/>
          </p:cNvSpPr>
          <p:nvPr>
            <p:ph type="sldImg"/>
          </p:nvPr>
        </p:nvSpPr>
        <p:spPr>
          <a:xfrm>
            <a:off x="766763" y="749300"/>
            <a:ext cx="4721225" cy="3541713"/>
          </a:xfrm>
          <a:ln/>
        </p:spPr>
      </p:sp>
      <p:sp>
        <p:nvSpPr>
          <p:cNvPr id="143364" name="Rectangle 3">
            <a:extLst>
              <a:ext uri="{FF2B5EF4-FFF2-40B4-BE49-F238E27FC236}">
                <a16:creationId xmlns:a16="http://schemas.microsoft.com/office/drawing/2014/main" id="{411A550E-3394-4EC2-B954-B72290B53F6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562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B1A29F8C-ECA1-4B00-8E11-5777D3BA8E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16E8AEC-EBA1-4837-9B29-4BE0120AA912}" type="slidenum">
              <a:rPr lang="en-US" altLang="en-US" smtClean="0">
                <a:latin typeface="Times New Roman" panose="02020603050405020304" pitchFamily="18" charset="0"/>
              </a:rPr>
              <a:pPr fontAlgn="base">
                <a:spcBef>
                  <a:spcPct val="0"/>
                </a:spcBef>
                <a:spcAft>
                  <a:spcPct val="0"/>
                </a:spcAft>
              </a:pPr>
              <a:t>175</a:t>
            </a:fld>
            <a:endParaRPr lang="en-US" altLang="en-US">
              <a:latin typeface="Times New Roman" panose="02020603050405020304" pitchFamily="18" charset="0"/>
            </a:endParaRPr>
          </a:p>
        </p:txBody>
      </p:sp>
      <p:sp>
        <p:nvSpPr>
          <p:cNvPr id="145411" name="Rectangle 2">
            <a:extLst>
              <a:ext uri="{FF2B5EF4-FFF2-40B4-BE49-F238E27FC236}">
                <a16:creationId xmlns:a16="http://schemas.microsoft.com/office/drawing/2014/main" id="{FB004331-4931-4339-B5E4-D848D6692106}"/>
              </a:ext>
            </a:extLst>
          </p:cNvPr>
          <p:cNvSpPr>
            <a:spLocks noGrp="1" noRot="1" noChangeAspect="1" noChangeArrowheads="1" noTextEdit="1"/>
          </p:cNvSpPr>
          <p:nvPr>
            <p:ph type="sldImg"/>
          </p:nvPr>
        </p:nvSpPr>
        <p:spPr>
          <a:xfrm>
            <a:off x="766763" y="749300"/>
            <a:ext cx="4721225" cy="3541713"/>
          </a:xfrm>
          <a:ln/>
        </p:spPr>
      </p:sp>
      <p:sp>
        <p:nvSpPr>
          <p:cNvPr id="145412" name="Rectangle 3">
            <a:extLst>
              <a:ext uri="{FF2B5EF4-FFF2-40B4-BE49-F238E27FC236}">
                <a16:creationId xmlns:a16="http://schemas.microsoft.com/office/drawing/2014/main" id="{C4C90E89-224D-402E-AFD9-01C38B43D6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475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B3030725-E600-4D53-A744-EF1016DAE1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BC6119-00FA-43EB-9E2D-7308B51B7168}" type="slidenum">
              <a:rPr lang="en-US" altLang="en-US" smtClean="0">
                <a:latin typeface="Times New Roman" panose="02020603050405020304" pitchFamily="18" charset="0"/>
              </a:rPr>
              <a:pPr fontAlgn="base">
                <a:spcBef>
                  <a:spcPct val="0"/>
                </a:spcBef>
                <a:spcAft>
                  <a:spcPct val="0"/>
                </a:spcAft>
              </a:pPr>
              <a:t>176</a:t>
            </a:fld>
            <a:endParaRPr lang="en-US" altLang="en-US">
              <a:latin typeface="Times New Roman" panose="02020603050405020304" pitchFamily="18" charset="0"/>
            </a:endParaRPr>
          </a:p>
        </p:txBody>
      </p:sp>
      <p:sp>
        <p:nvSpPr>
          <p:cNvPr id="147459" name="Rectangle 2">
            <a:extLst>
              <a:ext uri="{FF2B5EF4-FFF2-40B4-BE49-F238E27FC236}">
                <a16:creationId xmlns:a16="http://schemas.microsoft.com/office/drawing/2014/main" id="{097BFBB6-FC71-4526-B35F-813E04F10DF3}"/>
              </a:ext>
            </a:extLst>
          </p:cNvPr>
          <p:cNvSpPr>
            <a:spLocks noGrp="1" noRot="1" noChangeAspect="1" noChangeArrowheads="1" noTextEdit="1"/>
          </p:cNvSpPr>
          <p:nvPr>
            <p:ph type="sldImg"/>
          </p:nvPr>
        </p:nvSpPr>
        <p:spPr>
          <a:xfrm>
            <a:off x="766763" y="749300"/>
            <a:ext cx="4721225" cy="3541713"/>
          </a:xfrm>
          <a:ln/>
        </p:spPr>
      </p:sp>
      <p:sp>
        <p:nvSpPr>
          <p:cNvPr id="147460" name="Rectangle 3">
            <a:extLst>
              <a:ext uri="{FF2B5EF4-FFF2-40B4-BE49-F238E27FC236}">
                <a16:creationId xmlns:a16="http://schemas.microsoft.com/office/drawing/2014/main" id="{8D7851F7-847A-40F6-A877-7F05E11341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901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B821B261-51AB-4741-BD9B-2036F69FD0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1CA879B-A58E-4596-8AA9-1F0182863B59}" type="slidenum">
              <a:rPr lang="en-US" altLang="en-US" smtClean="0">
                <a:latin typeface="Times New Roman" panose="02020603050405020304" pitchFamily="18" charset="0"/>
              </a:rPr>
              <a:pPr fontAlgn="base">
                <a:spcBef>
                  <a:spcPct val="0"/>
                </a:spcBef>
                <a:spcAft>
                  <a:spcPct val="0"/>
                </a:spcAft>
              </a:pPr>
              <a:t>177</a:t>
            </a:fld>
            <a:endParaRPr lang="en-US" altLang="en-US">
              <a:latin typeface="Times New Roman" panose="02020603050405020304" pitchFamily="18" charset="0"/>
            </a:endParaRPr>
          </a:p>
        </p:txBody>
      </p:sp>
      <p:sp>
        <p:nvSpPr>
          <p:cNvPr id="149507" name="Rectangle 2">
            <a:extLst>
              <a:ext uri="{FF2B5EF4-FFF2-40B4-BE49-F238E27FC236}">
                <a16:creationId xmlns:a16="http://schemas.microsoft.com/office/drawing/2014/main" id="{3C0074E1-8B31-4008-A60E-51A2973553C8}"/>
              </a:ext>
            </a:extLst>
          </p:cNvPr>
          <p:cNvSpPr>
            <a:spLocks noGrp="1" noRot="1" noChangeAspect="1" noChangeArrowheads="1" noTextEdit="1"/>
          </p:cNvSpPr>
          <p:nvPr>
            <p:ph type="sldImg"/>
          </p:nvPr>
        </p:nvSpPr>
        <p:spPr>
          <a:xfrm>
            <a:off x="766763" y="749300"/>
            <a:ext cx="4721225" cy="3541713"/>
          </a:xfrm>
          <a:ln/>
        </p:spPr>
      </p:sp>
      <p:sp>
        <p:nvSpPr>
          <p:cNvPr id="149508" name="Rectangle 3">
            <a:extLst>
              <a:ext uri="{FF2B5EF4-FFF2-40B4-BE49-F238E27FC236}">
                <a16:creationId xmlns:a16="http://schemas.microsoft.com/office/drawing/2014/main" id="{22533525-81CE-4BCA-A4D2-AA032F44822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04773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8070224F-0A36-4946-9FD7-0A46ECC297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429F7D-93FA-4DBB-B9A2-992AA997D0C1}" type="slidenum">
              <a:rPr lang="en-US" altLang="en-US" smtClean="0">
                <a:latin typeface="Times New Roman" panose="02020603050405020304" pitchFamily="18" charset="0"/>
              </a:rPr>
              <a:pPr fontAlgn="base">
                <a:spcBef>
                  <a:spcPct val="0"/>
                </a:spcBef>
                <a:spcAft>
                  <a:spcPct val="0"/>
                </a:spcAft>
              </a:pPr>
              <a:t>178</a:t>
            </a:fld>
            <a:endParaRPr lang="en-US" altLang="en-US">
              <a:latin typeface="Times New Roman" panose="02020603050405020304" pitchFamily="18" charset="0"/>
            </a:endParaRPr>
          </a:p>
        </p:txBody>
      </p:sp>
      <p:sp>
        <p:nvSpPr>
          <p:cNvPr id="153603" name="Rectangle 2">
            <a:extLst>
              <a:ext uri="{FF2B5EF4-FFF2-40B4-BE49-F238E27FC236}">
                <a16:creationId xmlns:a16="http://schemas.microsoft.com/office/drawing/2014/main" id="{B5BD708C-8B5F-4FF1-9663-EEAEA906A7B8}"/>
              </a:ext>
            </a:extLst>
          </p:cNvPr>
          <p:cNvSpPr>
            <a:spLocks noGrp="1" noRot="1" noChangeAspect="1" noChangeArrowheads="1" noTextEdit="1"/>
          </p:cNvSpPr>
          <p:nvPr>
            <p:ph type="sldImg"/>
          </p:nvPr>
        </p:nvSpPr>
        <p:spPr>
          <a:xfrm>
            <a:off x="766763" y="749300"/>
            <a:ext cx="4721225" cy="3541713"/>
          </a:xfrm>
          <a:ln/>
        </p:spPr>
      </p:sp>
      <p:sp>
        <p:nvSpPr>
          <p:cNvPr id="153604" name="Rectangle 3">
            <a:extLst>
              <a:ext uri="{FF2B5EF4-FFF2-40B4-BE49-F238E27FC236}">
                <a16:creationId xmlns:a16="http://schemas.microsoft.com/office/drawing/2014/main" id="{B72DCE7F-C813-44F1-B89C-F09B7789330E}"/>
              </a:ext>
            </a:extLst>
          </p:cNvPr>
          <p:cNvSpPr>
            <a:spLocks noGrp="1" noChangeArrowheads="1"/>
          </p:cNvSpPr>
          <p:nvPr>
            <p:ph type="body" idx="1"/>
          </p:nvPr>
        </p:nvSpPr>
        <p:spPr>
          <a:xfrm>
            <a:off x="388938" y="4416425"/>
            <a:ext cx="6076950" cy="41830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cs typeface="Arial" panose="020B0604020202020204" pitchFamily="34" charset="0"/>
              </a:rPr>
              <a:t>Why is ergonomics important to you?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Ergonomics can help us reduce the physical stress on the body and eliminate many potentially serious, disabling work related injuries and illness by understanding the way we work.</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When ergonomics is properly applied the result is a more comfortable worker with increased safety and health. Health workers are more likely to remain working therefore turnover rates tend to reduce.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Ergonomics cannot only make the workplace safer it can produce financial benefits such as reduced workers’ compensation costs and increased productivity.</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a:p>
            <a:endParaRPr lang="en-US" altLang="en-US">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30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87B13ED-2BAE-4D65-B2C8-EE5AE0B0D064}"/>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E00C9BCB-1F03-4B5C-9105-1563680D963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36868" name="Slide Number Placeholder 3">
            <a:extLst>
              <a:ext uri="{FF2B5EF4-FFF2-40B4-BE49-F238E27FC236}">
                <a16:creationId xmlns:a16="http://schemas.microsoft.com/office/drawing/2014/main" id="{957DEE37-D298-4CB3-9D4E-FFB58349DC5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FD9075D-C0CD-4FF2-9483-98DAC68C6C5E}" type="slidenum">
              <a:rPr lang="en-GB" altLang="en-US" smtClean="0">
                <a:latin typeface="Arial" panose="020B0604020202020204" pitchFamily="34" charset="0"/>
              </a:rPr>
              <a:pPr fontAlgn="base">
                <a:spcBef>
                  <a:spcPct val="0"/>
                </a:spcBef>
                <a:spcAft>
                  <a:spcPct val="0"/>
                </a:spcAft>
              </a:pPr>
              <a:t>5</a:t>
            </a:fld>
            <a:endParaRPr lang="en-GB"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33BD7E04-D6F4-4E66-BBC0-F29B89649FEE}"/>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23383086-6DAA-43D7-94BA-6D99D0E2AA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219140" name="Slide Number Placeholder 3">
            <a:extLst>
              <a:ext uri="{FF2B5EF4-FFF2-40B4-BE49-F238E27FC236}">
                <a16:creationId xmlns:a16="http://schemas.microsoft.com/office/drawing/2014/main" id="{3695547B-9607-4C57-9A80-CC2DB3F779A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9F61D97-9722-495C-B09E-72C3211DB5E2}" type="slidenum">
              <a:rPr lang="en-US" altLang="en-US" smtClean="0">
                <a:latin typeface="Arial" panose="020B0604020202020204" pitchFamily="34" charset="0"/>
              </a:rPr>
              <a:pPr fontAlgn="base">
                <a:spcBef>
                  <a:spcPct val="0"/>
                </a:spcBef>
                <a:spcAft>
                  <a:spcPct val="0"/>
                </a:spcAft>
              </a:pPr>
              <a:t>185</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99E258D-0FB8-4059-A811-B4787F91C5B1}"/>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B79BB42E-E17D-48FA-A808-AC63797C81B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38916" name="Slide Number Placeholder 3">
            <a:extLst>
              <a:ext uri="{FF2B5EF4-FFF2-40B4-BE49-F238E27FC236}">
                <a16:creationId xmlns:a16="http://schemas.microsoft.com/office/drawing/2014/main" id="{DCA763D3-54BE-42C0-AA69-1A1E9FE1059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98AF865-22D5-477E-946C-EB490313615D}" type="slidenum">
              <a:rPr lang="en-GB" altLang="en-US" smtClean="0">
                <a:latin typeface="Arial" panose="020B0604020202020204" pitchFamily="34" charset="0"/>
              </a:rPr>
              <a:pPr fontAlgn="base">
                <a:spcBef>
                  <a:spcPct val="0"/>
                </a:spcBef>
                <a:spcAft>
                  <a:spcPct val="0"/>
                </a:spcAft>
              </a:pPr>
              <a:t>7</a:t>
            </a:fld>
            <a:endParaRPr lang="en-GB" altLang="en-US">
              <a:latin typeface="Arial" panose="020B0604020202020204" pitchFamily="34" charset="0"/>
            </a:endParaRPr>
          </a:p>
        </p:txBody>
      </p:sp>
    </p:spTree>
    <p:extLst>
      <p:ext uri="{BB962C8B-B14F-4D97-AF65-F5344CB8AC3E}">
        <p14:creationId xmlns:p14="http://schemas.microsoft.com/office/powerpoint/2010/main" val="4177680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CA454A8-A27C-49D3-8F8C-CB6C8E073F70}"/>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EB792E6D-0892-42C7-BEAF-A1B41B6A0E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40964" name="Slide Number Placeholder 3">
            <a:extLst>
              <a:ext uri="{FF2B5EF4-FFF2-40B4-BE49-F238E27FC236}">
                <a16:creationId xmlns:a16="http://schemas.microsoft.com/office/drawing/2014/main" id="{6C64B99B-679E-4C88-9CE4-92B39739B05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3AD3FD-C8AF-41D5-9742-1606CF50E2F1}" type="slidenum">
              <a:rPr lang="en-GB" altLang="en-US" smtClean="0">
                <a:latin typeface="Arial" panose="020B0604020202020204" pitchFamily="34" charset="0"/>
              </a:rPr>
              <a:pPr fontAlgn="base">
                <a:spcBef>
                  <a:spcPct val="0"/>
                </a:spcBef>
                <a:spcAft>
                  <a:spcPct val="0"/>
                </a:spcAft>
              </a:pPr>
              <a:t>9</a:t>
            </a:fld>
            <a:endParaRPr lang="en-GB"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CA454A8-A27C-49D3-8F8C-CB6C8E073F70}"/>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EB792E6D-0892-42C7-BEAF-A1B41B6A0E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40964" name="Slide Number Placeholder 3">
            <a:extLst>
              <a:ext uri="{FF2B5EF4-FFF2-40B4-BE49-F238E27FC236}">
                <a16:creationId xmlns:a16="http://schemas.microsoft.com/office/drawing/2014/main" id="{6C64B99B-679E-4C88-9CE4-92B39739B05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3AD3FD-C8AF-41D5-9742-1606CF50E2F1}" type="slidenum">
              <a:rPr lang="en-GB" altLang="en-US" smtClean="0">
                <a:latin typeface="Arial" panose="020B0604020202020204" pitchFamily="34" charset="0"/>
              </a:rPr>
              <a:pPr fontAlgn="base">
                <a:spcBef>
                  <a:spcPct val="0"/>
                </a:spcBef>
                <a:spcAft>
                  <a:spcPct val="0"/>
                </a:spcAft>
              </a:pPr>
              <a:t>10</a:t>
            </a:fld>
            <a:endParaRPr lang="en-GB" altLang="en-US">
              <a:latin typeface="Arial" panose="020B0604020202020204" pitchFamily="34" charset="0"/>
            </a:endParaRPr>
          </a:p>
        </p:txBody>
      </p:sp>
    </p:spTree>
    <p:extLst>
      <p:ext uri="{BB962C8B-B14F-4D97-AF65-F5344CB8AC3E}">
        <p14:creationId xmlns:p14="http://schemas.microsoft.com/office/powerpoint/2010/main" val="1027570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9556F20-4B8F-4715-B507-810A461369E3}"/>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3B98D7E3-968C-4932-BDEA-89B8D96580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43012" name="Slide Number Placeholder 3">
            <a:extLst>
              <a:ext uri="{FF2B5EF4-FFF2-40B4-BE49-F238E27FC236}">
                <a16:creationId xmlns:a16="http://schemas.microsoft.com/office/drawing/2014/main" id="{9C6A0655-C0AF-4607-B189-DFBEC7E6666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Calibri" panose="020F0502020204030204" pitchFamily="34" charset="0"/>
              </a:defRPr>
            </a:lvl1pPr>
            <a:lvl2pPr marL="742950" indent="-285750" defTabSz="931863">
              <a:defRPr>
                <a:solidFill>
                  <a:schemeClr val="tx1"/>
                </a:solidFill>
                <a:latin typeface="Calibri" panose="020F0502020204030204" pitchFamily="34" charset="0"/>
              </a:defRPr>
            </a:lvl2pPr>
            <a:lvl3pPr marL="1143000" indent="-228600" defTabSz="931863">
              <a:defRPr>
                <a:solidFill>
                  <a:schemeClr val="tx1"/>
                </a:solidFill>
                <a:latin typeface="Calibri" panose="020F0502020204030204" pitchFamily="34" charset="0"/>
              </a:defRPr>
            </a:lvl3pPr>
            <a:lvl4pPr marL="1600200" indent="-228600" defTabSz="931863">
              <a:defRPr>
                <a:solidFill>
                  <a:schemeClr val="tx1"/>
                </a:solidFill>
                <a:latin typeface="Calibri" panose="020F0502020204030204" pitchFamily="34" charset="0"/>
              </a:defRPr>
            </a:lvl4pPr>
            <a:lvl5pPr marL="2057400" indent="-228600" defTabSz="931863">
              <a:defRPr>
                <a:solidFill>
                  <a:schemeClr val="tx1"/>
                </a:solidFill>
                <a:latin typeface="Calibri" panose="020F0502020204030204" pitchFamily="34" charset="0"/>
              </a:defRPr>
            </a:lvl5pPr>
            <a:lvl6pPr marL="2514600" indent="-228600" defTabSz="931863" eaLnBrk="0" fontAlgn="base" hangingPunct="0">
              <a:spcBef>
                <a:spcPct val="0"/>
              </a:spcBef>
              <a:spcAft>
                <a:spcPct val="0"/>
              </a:spcAft>
              <a:defRPr>
                <a:solidFill>
                  <a:schemeClr val="tx1"/>
                </a:solidFill>
                <a:latin typeface="Calibri" panose="020F0502020204030204" pitchFamily="34" charset="0"/>
              </a:defRPr>
            </a:lvl6pPr>
            <a:lvl7pPr marL="2971800" indent="-228600" defTabSz="931863" eaLnBrk="0" fontAlgn="base" hangingPunct="0">
              <a:spcBef>
                <a:spcPct val="0"/>
              </a:spcBef>
              <a:spcAft>
                <a:spcPct val="0"/>
              </a:spcAft>
              <a:defRPr>
                <a:solidFill>
                  <a:schemeClr val="tx1"/>
                </a:solidFill>
                <a:latin typeface="Calibri" panose="020F0502020204030204" pitchFamily="34" charset="0"/>
              </a:defRPr>
            </a:lvl7pPr>
            <a:lvl8pPr marL="3429000" indent="-228600" defTabSz="931863" eaLnBrk="0" fontAlgn="base" hangingPunct="0">
              <a:spcBef>
                <a:spcPct val="0"/>
              </a:spcBef>
              <a:spcAft>
                <a:spcPct val="0"/>
              </a:spcAft>
              <a:defRPr>
                <a:solidFill>
                  <a:schemeClr val="tx1"/>
                </a:solidFill>
                <a:latin typeface="Calibri" panose="020F0502020204030204" pitchFamily="34" charset="0"/>
              </a:defRPr>
            </a:lvl8pPr>
            <a:lvl9pPr marL="3886200" indent="-228600" defTabSz="9318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9859959-40E2-4510-828D-3BB89DA7E552}" type="slidenum">
              <a:rPr lang="en-GB" altLang="en-US" smtClean="0">
                <a:latin typeface="Arial" panose="020B0604020202020204" pitchFamily="34" charset="0"/>
              </a:rPr>
              <a:pPr fontAlgn="base">
                <a:spcBef>
                  <a:spcPct val="0"/>
                </a:spcBef>
                <a:spcAft>
                  <a:spcPct val="0"/>
                </a:spcAft>
              </a:pPr>
              <a:t>11</a:t>
            </a:fld>
            <a:endParaRPr lang="en-GB"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1C44DDD-1EEC-4D93-83A6-51EF67C3E2C7}"/>
              </a:ext>
            </a:extLst>
          </p:cNvPr>
          <p:cNvSpPr>
            <a:spLocks noGrp="1"/>
          </p:cNvSpPr>
          <p:nvPr>
            <p:ph type="dt" sz="half" idx="10"/>
          </p:nvPr>
        </p:nvSpPr>
        <p:spPr/>
        <p:txBody>
          <a:bodyPr/>
          <a:lstStyle>
            <a:lvl1pPr>
              <a:defRPr/>
            </a:lvl1pPr>
          </a:lstStyle>
          <a:p>
            <a:pPr>
              <a:defRPr/>
            </a:pPr>
            <a:fld id="{2F515B21-9A38-4CB2-AB3E-8B72679F2BCA}" type="datetime1">
              <a:rPr lang="en-US" smtClean="0"/>
              <a:t>8/20/2020</a:t>
            </a:fld>
            <a:endParaRPr lang="en-US"/>
          </a:p>
        </p:txBody>
      </p:sp>
      <p:sp>
        <p:nvSpPr>
          <p:cNvPr id="5" name="Footer Placeholder 4">
            <a:extLst>
              <a:ext uri="{FF2B5EF4-FFF2-40B4-BE49-F238E27FC236}">
                <a16:creationId xmlns:a16="http://schemas.microsoft.com/office/drawing/2014/main" id="{F46FFACB-EFE3-4341-993E-B266C6AB3F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F806CD-76C7-4C94-8ADD-477E808752B1}"/>
              </a:ext>
            </a:extLst>
          </p:cNvPr>
          <p:cNvSpPr>
            <a:spLocks noGrp="1"/>
          </p:cNvSpPr>
          <p:nvPr>
            <p:ph type="sldNum" sz="quarter" idx="12"/>
          </p:nvPr>
        </p:nvSpPr>
        <p:spPr/>
        <p:txBody>
          <a:bodyPr/>
          <a:lstStyle>
            <a:lvl1pPr>
              <a:defRPr/>
            </a:lvl1pPr>
          </a:lstStyle>
          <a:p>
            <a:pPr>
              <a:defRPr/>
            </a:pPr>
            <a:fld id="{C4CD9FA6-5061-4669-A8B3-E80D9E923163}" type="slidenum">
              <a:rPr lang="en-US"/>
              <a:pPr>
                <a:defRPr/>
              </a:pPr>
              <a:t>‹#›</a:t>
            </a:fld>
            <a:endParaRPr lang="en-US"/>
          </a:p>
        </p:txBody>
      </p:sp>
    </p:spTree>
    <p:extLst>
      <p:ext uri="{BB962C8B-B14F-4D97-AF65-F5344CB8AC3E}">
        <p14:creationId xmlns:p14="http://schemas.microsoft.com/office/powerpoint/2010/main" val="3702709712"/>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C6251-7F61-4587-B662-CC114C8440C3}"/>
              </a:ext>
            </a:extLst>
          </p:cNvPr>
          <p:cNvSpPr>
            <a:spLocks noGrp="1"/>
          </p:cNvSpPr>
          <p:nvPr>
            <p:ph type="dt" sz="half" idx="10"/>
          </p:nvPr>
        </p:nvSpPr>
        <p:spPr/>
        <p:txBody>
          <a:bodyPr/>
          <a:lstStyle>
            <a:lvl1pPr>
              <a:defRPr/>
            </a:lvl1pPr>
          </a:lstStyle>
          <a:p>
            <a:pPr>
              <a:defRPr/>
            </a:pPr>
            <a:fld id="{91A7969C-E94B-475C-8DDA-2A344837C3C5}" type="datetime1">
              <a:rPr lang="en-US" smtClean="0"/>
              <a:t>8/20/2020</a:t>
            </a:fld>
            <a:endParaRPr lang="en-US"/>
          </a:p>
        </p:txBody>
      </p:sp>
      <p:sp>
        <p:nvSpPr>
          <p:cNvPr id="5" name="Footer Placeholder 4">
            <a:extLst>
              <a:ext uri="{FF2B5EF4-FFF2-40B4-BE49-F238E27FC236}">
                <a16:creationId xmlns:a16="http://schemas.microsoft.com/office/drawing/2014/main" id="{245E0CE6-D898-4BF7-98B2-2559A50BA8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638C8F-7FA9-4F93-B881-664EB08D093C}"/>
              </a:ext>
            </a:extLst>
          </p:cNvPr>
          <p:cNvSpPr>
            <a:spLocks noGrp="1"/>
          </p:cNvSpPr>
          <p:nvPr>
            <p:ph type="sldNum" sz="quarter" idx="12"/>
          </p:nvPr>
        </p:nvSpPr>
        <p:spPr/>
        <p:txBody>
          <a:bodyPr/>
          <a:lstStyle>
            <a:lvl1pPr>
              <a:defRPr/>
            </a:lvl1pPr>
          </a:lstStyle>
          <a:p>
            <a:pPr>
              <a:defRPr/>
            </a:pPr>
            <a:fld id="{EEAD206C-1E6A-4BC9-9135-65D46D99CF26}" type="slidenum">
              <a:rPr lang="en-US"/>
              <a:pPr>
                <a:defRPr/>
              </a:pPr>
              <a:t>‹#›</a:t>
            </a:fld>
            <a:endParaRPr lang="en-US"/>
          </a:p>
        </p:txBody>
      </p:sp>
    </p:spTree>
    <p:extLst>
      <p:ext uri="{BB962C8B-B14F-4D97-AF65-F5344CB8AC3E}">
        <p14:creationId xmlns:p14="http://schemas.microsoft.com/office/powerpoint/2010/main" val="1220785782"/>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DCD9617-21A2-4AD9-ACAC-895D656488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77075" y="241300"/>
            <a:ext cx="1609725" cy="40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a:extLst>
              <a:ext uri="{FF2B5EF4-FFF2-40B4-BE49-F238E27FC236}">
                <a16:creationId xmlns:a16="http://schemas.microsoft.com/office/drawing/2014/main" id="{2367A19C-85C9-444A-AE29-B7FAE05EBAB7}"/>
              </a:ext>
            </a:extLst>
          </p:cNvPr>
          <p:cNvCxnSpPr/>
          <p:nvPr userDrawn="1"/>
        </p:nvCxnSpPr>
        <p:spPr>
          <a:xfrm>
            <a:off x="457200" y="904875"/>
            <a:ext cx="8229600" cy="0"/>
          </a:xfrm>
          <a:prstGeom prst="line">
            <a:avLst/>
          </a:prstGeom>
          <a:ln>
            <a:solidFill>
              <a:srgbClr val="BBB0A6"/>
            </a:solidFill>
          </a:ln>
          <a:effectLst/>
        </p:spPr>
        <p:style>
          <a:lnRef idx="2">
            <a:schemeClr val="accent1"/>
          </a:lnRef>
          <a:fillRef idx="0">
            <a:schemeClr val="accent1"/>
          </a:fillRef>
          <a:effectRef idx="1">
            <a:schemeClr val="accent1"/>
          </a:effectRef>
          <a:fontRef idx="minor">
            <a:schemeClr val="tx1"/>
          </a:fontRef>
        </p:style>
      </p:cxnSp>
      <p:pic>
        <p:nvPicPr>
          <p:cNvPr id="8" name="Picture 9">
            <a:extLst>
              <a:ext uri="{FF2B5EF4-FFF2-40B4-BE49-F238E27FC236}">
                <a16:creationId xmlns:a16="http://schemas.microsoft.com/office/drawing/2014/main" id="{AAE382B2-4CEF-4976-A846-67B3CC24FD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96200" y="57150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76C5A373-8AC6-49C6-A68B-C14057A0C06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78738" y="5715000"/>
            <a:ext cx="10080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457200" y="228600"/>
            <a:ext cx="6172200" cy="838200"/>
          </a:xfrm>
        </p:spPr>
        <p:txBody>
          <a:bodyPr>
            <a:normAutofit/>
          </a:bodyPr>
          <a:lstStyle>
            <a:lvl1pPr algn="l">
              <a:defRPr sz="2400" b="1" i="0" baseline="0">
                <a:solidFill>
                  <a:srgbClr val="BC4E21"/>
                </a:solidFill>
                <a:latin typeface="Arial Narrow" pitchFamily="34" charset="0"/>
                <a:cs typeface="Arial Bold"/>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7202" y="990600"/>
            <a:ext cx="6977063" cy="381000"/>
          </a:xfrm>
        </p:spPr>
        <p:txBody>
          <a:bodyPr/>
          <a:lstStyle>
            <a:lvl1pPr>
              <a:defRPr sz="1400" b="1" i="1" baseline="0">
                <a:solidFill>
                  <a:srgbClr val="BC4E21"/>
                </a:solidFill>
              </a:defRPr>
            </a:lvl1pPr>
            <a:lvl2pPr marL="457200" indent="0">
              <a:buNone/>
              <a:defRPr/>
            </a:lvl2pPr>
          </a:lstStyle>
          <a:p>
            <a:pPr lvl="0"/>
            <a:r>
              <a:rPr lang="en-US"/>
              <a:t>Click to edit Master text styles</a:t>
            </a:r>
          </a:p>
        </p:txBody>
      </p:sp>
      <p:sp>
        <p:nvSpPr>
          <p:cNvPr id="7" name="Text Placeholder 2"/>
          <p:cNvSpPr>
            <a:spLocks noGrp="1"/>
          </p:cNvSpPr>
          <p:nvPr>
            <p:ph idx="1"/>
          </p:nvPr>
        </p:nvSpPr>
        <p:spPr>
          <a:xfrm>
            <a:off x="457200" y="1600201"/>
            <a:ext cx="8229600" cy="4190999"/>
          </a:xfrm>
          <a:prstGeom prst="rect">
            <a:avLst/>
          </a:prstGeom>
        </p:spPr>
        <p:txBody>
          <a:bodyPr/>
          <a:lstStyle>
            <a:lvl1pPr>
              <a:defRPr>
                <a:solidFill>
                  <a:srgbClr val="404040"/>
                </a:solidFill>
              </a:defRPr>
            </a:lvl1pPr>
            <a:lvl2pPr>
              <a:defRPr>
                <a:solidFill>
                  <a:srgbClr val="404040"/>
                </a:solidFill>
              </a:defRPr>
            </a:lvl2pPr>
          </a:lstStyle>
          <a:p>
            <a:pPr lvl="0"/>
            <a:r>
              <a:rPr lang="en-CA" dirty="0"/>
              <a:t>Click to edit Master text styles</a:t>
            </a:r>
          </a:p>
          <a:p>
            <a:pPr lvl="1"/>
            <a:r>
              <a:rPr lang="en-CA" dirty="0"/>
              <a:t>Second level</a:t>
            </a:r>
          </a:p>
        </p:txBody>
      </p:sp>
      <p:sp>
        <p:nvSpPr>
          <p:cNvPr id="10" name="Slide Number Placeholder 3">
            <a:extLst>
              <a:ext uri="{FF2B5EF4-FFF2-40B4-BE49-F238E27FC236}">
                <a16:creationId xmlns:a16="http://schemas.microsoft.com/office/drawing/2014/main" id="{B683AC8C-ECD7-426C-9D2A-D5406C31C813}"/>
              </a:ext>
            </a:extLst>
          </p:cNvPr>
          <p:cNvSpPr>
            <a:spLocks noGrp="1"/>
          </p:cNvSpPr>
          <p:nvPr>
            <p:ph type="sldNum" sz="quarter" idx="11"/>
          </p:nvPr>
        </p:nvSpPr>
        <p:spPr>
          <a:xfrm>
            <a:off x="3505200" y="6324600"/>
            <a:ext cx="2133600" cy="365125"/>
          </a:xfrm>
        </p:spPr>
        <p:txBody>
          <a:bodyPr wrap="square" numCol="1" anchorCtr="0" compatLnSpc="1">
            <a:prstTxWarp prst="textNoShape">
              <a:avLst/>
            </a:prstTxWarp>
          </a:bodyPr>
          <a:lstStyle>
            <a:lvl1pPr algn="ctr" eaLnBrk="1" hangingPunct="1">
              <a:defRPr sz="1200">
                <a:solidFill>
                  <a:srgbClr val="898989"/>
                </a:solidFill>
                <a:latin typeface="Arial" panose="020B0604020202020204" pitchFamily="34" charset="0"/>
                <a:cs typeface="Arial" panose="020B0604020202020204" pitchFamily="34" charset="0"/>
              </a:defRPr>
            </a:lvl1pPr>
          </a:lstStyle>
          <a:p>
            <a:pPr>
              <a:defRPr/>
            </a:pPr>
            <a:fld id="{DF4D159E-8BE2-4448-BD22-20252D24000D}" type="slidenum">
              <a:rPr lang="en-US" altLang="en-US"/>
              <a:pPr>
                <a:defRPr/>
              </a:pPr>
              <a:t>‹#›</a:t>
            </a:fld>
            <a:endParaRPr lang="en-US" altLang="en-US"/>
          </a:p>
        </p:txBody>
      </p:sp>
    </p:spTree>
    <p:extLst>
      <p:ext uri="{BB962C8B-B14F-4D97-AF65-F5344CB8AC3E}">
        <p14:creationId xmlns:p14="http://schemas.microsoft.com/office/powerpoint/2010/main" val="925915041"/>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0971D50-B655-4AAB-9DDA-5AE107D284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0238" y="512763"/>
            <a:ext cx="13684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2DC1522-3EAA-4996-B42F-481B3BF779AE}"/>
              </a:ext>
            </a:extLst>
          </p:cNvPr>
          <p:cNvSpPr/>
          <p:nvPr userDrawn="1"/>
        </p:nvSpPr>
        <p:spPr>
          <a:xfrm>
            <a:off x="0" y="6681788"/>
            <a:ext cx="7315200" cy="174625"/>
          </a:xfrm>
          <a:prstGeom prst="rect">
            <a:avLst/>
          </a:prstGeom>
          <a:solidFill>
            <a:srgbClr val="BBB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2133" dirty="0">
              <a:solidFill>
                <a:srgbClr val="FFFFFF"/>
              </a:solidFill>
            </a:endParaRPr>
          </a:p>
        </p:txBody>
      </p:sp>
      <p:sp>
        <p:nvSpPr>
          <p:cNvPr id="6" name="Rectangle 5">
            <a:extLst>
              <a:ext uri="{FF2B5EF4-FFF2-40B4-BE49-F238E27FC236}">
                <a16:creationId xmlns:a16="http://schemas.microsoft.com/office/drawing/2014/main" id="{86098D21-C0A5-425F-8C6A-7F93AFD6E7B9}"/>
              </a:ext>
            </a:extLst>
          </p:cNvPr>
          <p:cNvSpPr/>
          <p:nvPr userDrawn="1"/>
        </p:nvSpPr>
        <p:spPr>
          <a:xfrm>
            <a:off x="7240588" y="6678613"/>
            <a:ext cx="1905000"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2133" dirty="0">
              <a:solidFill>
                <a:srgbClr val="FFFFFF"/>
              </a:solidFill>
            </a:endParaRPr>
          </a:p>
        </p:txBody>
      </p:sp>
      <p:sp>
        <p:nvSpPr>
          <p:cNvPr id="8" name="TextBox 7">
            <a:extLst>
              <a:ext uri="{FF2B5EF4-FFF2-40B4-BE49-F238E27FC236}">
                <a16:creationId xmlns:a16="http://schemas.microsoft.com/office/drawing/2014/main" id="{D64B70A5-956C-4E0A-BB60-B3B383611500}"/>
              </a:ext>
            </a:extLst>
          </p:cNvPr>
          <p:cNvSpPr txBox="1">
            <a:spLocks noChangeArrowheads="1"/>
          </p:cNvSpPr>
          <p:nvPr userDrawn="1"/>
        </p:nvSpPr>
        <p:spPr bwMode="auto">
          <a:xfrm>
            <a:off x="7559675" y="6657975"/>
            <a:ext cx="1354138" cy="22066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CA" altLang="en-US" sz="800">
                <a:solidFill>
                  <a:srgbClr val="404040"/>
                </a:solidFill>
              </a:rPr>
              <a:t>© Linamar Corporation</a:t>
            </a:r>
          </a:p>
        </p:txBody>
      </p:sp>
      <p:sp>
        <p:nvSpPr>
          <p:cNvPr id="9" name="TextBox 8">
            <a:extLst>
              <a:ext uri="{FF2B5EF4-FFF2-40B4-BE49-F238E27FC236}">
                <a16:creationId xmlns:a16="http://schemas.microsoft.com/office/drawing/2014/main" id="{CFD064C1-B345-4A33-9F94-5EFA2A3FDC16}"/>
              </a:ext>
            </a:extLst>
          </p:cNvPr>
          <p:cNvSpPr txBox="1"/>
          <p:nvPr userDrawn="1"/>
        </p:nvSpPr>
        <p:spPr>
          <a:xfrm>
            <a:off x="8748713" y="6653213"/>
            <a:ext cx="455612" cy="220662"/>
          </a:xfrm>
          <a:prstGeom prst="rect">
            <a:avLst/>
          </a:prstGeom>
          <a:noFill/>
        </p:spPr>
        <p:txBody>
          <a:bodyPr>
            <a:spAutoFit/>
          </a:bodyPr>
          <a:lstStyle/>
          <a:p>
            <a:pPr algn="ctr" eaLnBrk="1" fontAlgn="auto" hangingPunct="1">
              <a:spcBef>
                <a:spcPts val="0"/>
              </a:spcBef>
              <a:spcAft>
                <a:spcPts val="0"/>
              </a:spcAft>
              <a:defRPr/>
            </a:pPr>
            <a:fld id="{ED3CD0C3-FDE5-49BB-9AB6-748A7F9B8164}" type="slidenum">
              <a:rPr lang="en-CA" sz="800">
                <a:solidFill>
                  <a:srgbClr val="404040"/>
                </a:solidFill>
                <a:latin typeface="+mn-lt"/>
              </a:rPr>
              <a:pPr algn="ctr" eaLnBrk="1" fontAlgn="auto" hangingPunct="1">
                <a:spcBef>
                  <a:spcPts val="0"/>
                </a:spcBef>
                <a:spcAft>
                  <a:spcPts val="0"/>
                </a:spcAft>
                <a:defRPr/>
              </a:pPr>
              <a:t>‹#›</a:t>
            </a:fld>
            <a:endParaRPr lang="en-CA" sz="933" dirty="0">
              <a:solidFill>
                <a:srgbClr val="404040"/>
              </a:solidFill>
              <a:latin typeface="+mn-lt"/>
            </a:endParaRPr>
          </a:p>
        </p:txBody>
      </p:sp>
      <p:sp>
        <p:nvSpPr>
          <p:cNvPr id="10" name="Right Triangle 9">
            <a:extLst>
              <a:ext uri="{FF2B5EF4-FFF2-40B4-BE49-F238E27FC236}">
                <a16:creationId xmlns:a16="http://schemas.microsoft.com/office/drawing/2014/main" id="{C92191AF-3857-47D4-AEDA-45CB212808E0}"/>
              </a:ext>
            </a:extLst>
          </p:cNvPr>
          <p:cNvSpPr/>
          <p:nvPr userDrawn="1"/>
        </p:nvSpPr>
        <p:spPr>
          <a:xfrm flipH="1">
            <a:off x="7073900" y="6678613"/>
            <a:ext cx="166688" cy="1778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2133" dirty="0">
              <a:solidFill>
                <a:srgbClr val="FFFFFF"/>
              </a:solidFill>
            </a:endParaRPr>
          </a:p>
        </p:txBody>
      </p:sp>
      <p:cxnSp>
        <p:nvCxnSpPr>
          <p:cNvPr id="11" name="Straight Connector 10">
            <a:extLst>
              <a:ext uri="{FF2B5EF4-FFF2-40B4-BE49-F238E27FC236}">
                <a16:creationId xmlns:a16="http://schemas.microsoft.com/office/drawing/2014/main" id="{CF4BA949-4655-499F-9A50-BCC5681E16F0}"/>
              </a:ext>
            </a:extLst>
          </p:cNvPr>
          <p:cNvCxnSpPr/>
          <p:nvPr userDrawn="1"/>
        </p:nvCxnSpPr>
        <p:spPr>
          <a:xfrm flipV="1">
            <a:off x="0" y="6678613"/>
            <a:ext cx="9144000" cy="3175"/>
          </a:xfrm>
          <a:prstGeom prst="line">
            <a:avLst/>
          </a:prstGeom>
          <a:ln w="9525">
            <a:solidFill>
              <a:srgbClr val="BBB0A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150284"/>
            <a:ext cx="6172200" cy="535517"/>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7" name="Content Placeholder 6"/>
          <p:cNvSpPr>
            <a:spLocks noGrp="1"/>
          </p:cNvSpPr>
          <p:nvPr>
            <p:ph sz="quarter" idx="11"/>
          </p:nvPr>
        </p:nvSpPr>
        <p:spPr>
          <a:xfrm>
            <a:off x="228600" y="762001"/>
            <a:ext cx="8686800" cy="5410200"/>
          </a:xfrm>
        </p:spPr>
        <p:txBody>
          <a:bodyPr/>
          <a:lstStyle>
            <a:lvl1pPr marL="304654" indent="-304654">
              <a:buClrTx/>
              <a:buFont typeface="Wingdings" panose="05000000000000000000" pitchFamily="2" charset="2"/>
              <a:buChar char="§"/>
              <a:defRPr>
                <a:latin typeface="Arial" panose="020B0604020202020204" pitchFamily="34" charset="0"/>
                <a:cs typeface="Arial" panose="020B0604020202020204" pitchFamily="34" charset="0"/>
              </a:defRPr>
            </a:lvl1pPr>
            <a:lvl2pPr marL="710860" indent="-304654">
              <a:buClrTx/>
              <a:buFont typeface="Wingdings" panose="05000000000000000000" pitchFamily="2" charset="2"/>
              <a:buChar char="§"/>
              <a:defRPr>
                <a:latin typeface="Arial" panose="020B0604020202020204" pitchFamily="34" charset="0"/>
                <a:cs typeface="Arial" panose="020B0604020202020204" pitchFamily="34" charset="0"/>
              </a:defRPr>
            </a:lvl2pPr>
            <a:lvl3pPr marL="1015514" indent="-203103">
              <a:buClrTx/>
              <a:buFont typeface="Wingdings" panose="05000000000000000000" pitchFamily="2" charset="2"/>
              <a:buChar char="§"/>
              <a:defRPr>
                <a:latin typeface="Arial" panose="020B0604020202020204" pitchFamily="34" charset="0"/>
                <a:cs typeface="Arial" panose="020B0604020202020204" pitchFamily="34" charset="0"/>
              </a:defRPr>
            </a:lvl3pPr>
            <a:lvl4pPr marL="1421719" indent="-203103">
              <a:buClrTx/>
              <a:buFont typeface="Wingdings" panose="05000000000000000000" pitchFamily="2" charset="2"/>
              <a:buChar char="§"/>
              <a:defRPr>
                <a:latin typeface="Arial" panose="020B0604020202020204" pitchFamily="34" charset="0"/>
                <a:cs typeface="Arial" panose="020B0604020202020204" pitchFamily="34" charset="0"/>
              </a:defRPr>
            </a:lvl4pPr>
            <a:lvl5pPr marL="1827925" indent="-203103">
              <a:buClrTx/>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976227181"/>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1"/>
            <a:ext cx="7162800" cy="1162050"/>
          </a:xfrm>
        </p:spPr>
        <p:txBody>
          <a:bodyPr/>
          <a:lstStyle/>
          <a:p>
            <a:r>
              <a:rPr lang="en-US"/>
              <a:t>Click to edit Master title style</a:t>
            </a:r>
          </a:p>
        </p:txBody>
      </p:sp>
      <p:sp>
        <p:nvSpPr>
          <p:cNvPr id="3" name="Text Placeholder 2"/>
          <p:cNvSpPr>
            <a:spLocks noGrp="1"/>
          </p:cNvSpPr>
          <p:nvPr>
            <p:ph type="body" sz="half" idx="1"/>
          </p:nvPr>
        </p:nvSpPr>
        <p:spPr>
          <a:xfrm>
            <a:off x="1676400" y="1828800"/>
            <a:ext cx="3657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5486400" y="1828800"/>
            <a:ext cx="3657600" cy="4114800"/>
          </a:xfrm>
        </p:spPr>
        <p:txBody>
          <a:bodyPr rtlCol="0">
            <a:normAutofit/>
          </a:bodyPr>
          <a:lstStyle/>
          <a:p>
            <a:pPr lvl="0"/>
            <a:endParaRPr lang="en-US" noProof="0" dirty="0"/>
          </a:p>
        </p:txBody>
      </p:sp>
      <p:sp>
        <p:nvSpPr>
          <p:cNvPr id="5" name="Rectangle 12">
            <a:extLst>
              <a:ext uri="{FF2B5EF4-FFF2-40B4-BE49-F238E27FC236}">
                <a16:creationId xmlns:a16="http://schemas.microsoft.com/office/drawing/2014/main" id="{9CF6E2CA-F38E-40C2-B16C-5D381AB6417F}"/>
              </a:ext>
            </a:extLst>
          </p:cNvPr>
          <p:cNvSpPr>
            <a:spLocks noGrp="1" noChangeArrowheads="1"/>
          </p:cNvSpPr>
          <p:nvPr>
            <p:ph type="dt" sz="half" idx="10"/>
          </p:nvPr>
        </p:nvSpPr>
        <p:spPr/>
        <p:txBody>
          <a:bodyPr/>
          <a:lstStyle>
            <a:lvl1pPr>
              <a:defRPr/>
            </a:lvl1pPr>
          </a:lstStyle>
          <a:p>
            <a:pPr>
              <a:defRPr/>
            </a:pPr>
            <a:fld id="{E1B5243B-F23D-41E7-98CD-3C8BC6D408E1}" type="datetime1">
              <a:rPr lang="en-US" altLang="en-US" smtClean="0"/>
              <a:t>8/20/2020</a:t>
            </a:fld>
            <a:endParaRPr lang="en-US" altLang="en-US"/>
          </a:p>
        </p:txBody>
      </p:sp>
      <p:sp>
        <p:nvSpPr>
          <p:cNvPr id="6" name="Rectangle 13">
            <a:extLst>
              <a:ext uri="{FF2B5EF4-FFF2-40B4-BE49-F238E27FC236}">
                <a16:creationId xmlns:a16="http://schemas.microsoft.com/office/drawing/2014/main" id="{54F25032-BEFC-417D-8293-128AEE8AF15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3ADF32A8-663E-444F-9527-C5E1A88B61DA}"/>
              </a:ext>
            </a:extLst>
          </p:cNvPr>
          <p:cNvSpPr>
            <a:spLocks noGrp="1" noChangeArrowheads="1"/>
          </p:cNvSpPr>
          <p:nvPr>
            <p:ph type="sldNum" sz="quarter" idx="12"/>
          </p:nvPr>
        </p:nvSpPr>
        <p:spPr/>
        <p:txBody>
          <a:bodyPr/>
          <a:lstStyle>
            <a:lvl1pPr>
              <a:defRPr/>
            </a:lvl1pPr>
          </a:lstStyle>
          <a:p>
            <a:pPr>
              <a:defRPr/>
            </a:pPr>
            <a:fld id="{0C6A3C66-54D1-4377-A251-2A5AA3E7E58A}" type="slidenum">
              <a:rPr lang="en-US" altLang="en-US"/>
              <a:pPr>
                <a:defRPr/>
              </a:pPr>
              <a:t>‹#›</a:t>
            </a:fld>
            <a:endParaRPr lang="en-US" altLang="en-US" dirty="0"/>
          </a:p>
        </p:txBody>
      </p:sp>
    </p:spTree>
    <p:extLst>
      <p:ext uri="{BB962C8B-B14F-4D97-AF65-F5344CB8AC3E}">
        <p14:creationId xmlns:p14="http://schemas.microsoft.com/office/powerpoint/2010/main" val="4158883336"/>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1173163" y="1981200"/>
            <a:ext cx="38100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C88002-66FE-40DA-8EF7-167AFD807B57}"/>
              </a:ext>
            </a:extLst>
          </p:cNvPr>
          <p:cNvSpPr>
            <a:spLocks noGrp="1"/>
          </p:cNvSpPr>
          <p:nvPr>
            <p:ph type="dt" sz="half" idx="10"/>
          </p:nvPr>
        </p:nvSpPr>
        <p:spPr>
          <a:xfrm>
            <a:off x="1173163" y="6265863"/>
            <a:ext cx="1905000" cy="457200"/>
          </a:xfrm>
        </p:spPr>
        <p:txBody>
          <a:bodyPr/>
          <a:lstStyle>
            <a:lvl1pPr>
              <a:defRPr/>
            </a:lvl1pPr>
          </a:lstStyle>
          <a:p>
            <a:pPr>
              <a:defRPr/>
            </a:pPr>
            <a:fld id="{4CE9B1BD-04CB-485C-83A9-A99909FA198C}" type="datetime1">
              <a:rPr lang="en-US" altLang="en-US" smtClean="0"/>
              <a:t>8/20/2020</a:t>
            </a:fld>
            <a:endParaRPr lang="en-US" altLang="en-US"/>
          </a:p>
        </p:txBody>
      </p:sp>
      <p:sp>
        <p:nvSpPr>
          <p:cNvPr id="6" name="Footer Placeholder 5">
            <a:extLst>
              <a:ext uri="{FF2B5EF4-FFF2-40B4-BE49-F238E27FC236}">
                <a16:creationId xmlns:a16="http://schemas.microsoft.com/office/drawing/2014/main" id="{FE51C469-2D23-46C2-9A9F-985B9143C27A}"/>
              </a:ext>
            </a:extLst>
          </p:cNvPr>
          <p:cNvSpPr>
            <a:spLocks noGrp="1"/>
          </p:cNvSpPr>
          <p:nvPr>
            <p:ph type="ftr" sz="quarter" idx="11"/>
          </p:nvPr>
        </p:nvSpPr>
        <p:spPr>
          <a:xfrm>
            <a:off x="3581400" y="6248400"/>
            <a:ext cx="28956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58EDE95-6328-4B66-8F68-72E1DA58E0D1}"/>
              </a:ext>
            </a:extLst>
          </p:cNvPr>
          <p:cNvSpPr>
            <a:spLocks noGrp="1"/>
          </p:cNvSpPr>
          <p:nvPr>
            <p:ph type="sldNum" sz="quarter" idx="12"/>
          </p:nvPr>
        </p:nvSpPr>
        <p:spPr>
          <a:xfrm>
            <a:off x="7010400" y="6248400"/>
            <a:ext cx="1905000" cy="457200"/>
          </a:xfrm>
        </p:spPr>
        <p:txBody>
          <a:bodyPr/>
          <a:lstStyle>
            <a:lvl1pPr>
              <a:defRPr/>
            </a:lvl1pPr>
          </a:lstStyle>
          <a:p>
            <a:pPr>
              <a:defRPr/>
            </a:pPr>
            <a:fld id="{9CB18F54-1E24-42E4-A866-9B9C7373EC5D}" type="slidenum">
              <a:rPr lang="en-US" altLang="en-US"/>
              <a:pPr>
                <a:defRPr/>
              </a:pPr>
              <a:t>‹#›</a:t>
            </a:fld>
            <a:endParaRPr lang="en-US" altLang="en-US" dirty="0"/>
          </a:p>
        </p:txBody>
      </p:sp>
    </p:spTree>
    <p:extLst>
      <p:ext uri="{BB962C8B-B14F-4D97-AF65-F5344CB8AC3E}">
        <p14:creationId xmlns:p14="http://schemas.microsoft.com/office/powerpoint/2010/main" val="858913099"/>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29058" name="Rectangle 2"/>
          <p:cNvSpPr>
            <a:spLocks noGrp="1" noChangeArrowheads="1"/>
          </p:cNvSpPr>
          <p:nvPr>
            <p:ph type="ctrTitle"/>
          </p:nvPr>
        </p:nvSpPr>
        <p:spPr>
          <a:xfrm>
            <a:off x="180975" y="1673225"/>
            <a:ext cx="6838950" cy="1752600"/>
          </a:xfrm>
        </p:spPr>
        <p:txBody>
          <a:bodyPr/>
          <a:lstStyle>
            <a:lvl1pPr>
              <a:defRPr sz="3200">
                <a:solidFill>
                  <a:schemeClr val="bg1"/>
                </a:solidFill>
              </a:defRPr>
            </a:lvl1pPr>
          </a:lstStyle>
          <a:p>
            <a:pPr lvl="0"/>
            <a:r>
              <a:rPr lang="en-US" altLang="en-US" noProof="0"/>
              <a:t>Title Area</a:t>
            </a:r>
          </a:p>
        </p:txBody>
      </p:sp>
    </p:spTree>
    <p:extLst>
      <p:ext uri="{BB962C8B-B14F-4D97-AF65-F5344CB8AC3E}">
        <p14:creationId xmlns:p14="http://schemas.microsoft.com/office/powerpoint/2010/main" val="3967039311"/>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514350"/>
            <a:ext cx="7924800" cy="1143000"/>
          </a:xfrm>
        </p:spPr>
        <p:txBody>
          <a:bodyPr/>
          <a:lstStyle/>
          <a:p>
            <a:r>
              <a:rPr lang="en-US"/>
              <a:t>Click to edit Master title style</a:t>
            </a:r>
            <a:endParaRPr lang="en-AU"/>
          </a:p>
        </p:txBody>
      </p:sp>
      <p:sp>
        <p:nvSpPr>
          <p:cNvPr id="3" name="Content Placeholder 2"/>
          <p:cNvSpPr>
            <a:spLocks noGrp="1"/>
          </p:cNvSpPr>
          <p:nvPr>
            <p:ph sz="half" idx="1"/>
          </p:nvPr>
        </p:nvSpPr>
        <p:spPr>
          <a:xfrm>
            <a:off x="609601" y="1981200"/>
            <a:ext cx="391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724401" y="1981200"/>
            <a:ext cx="391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DFD899E7-BC24-4000-B497-27C56901ED7B}"/>
              </a:ext>
            </a:extLst>
          </p:cNvPr>
          <p:cNvSpPr>
            <a:spLocks noGrp="1"/>
          </p:cNvSpPr>
          <p:nvPr>
            <p:ph type="ftr" sz="quarter" idx="10"/>
          </p:nvPr>
        </p:nvSpPr>
        <p:spPr>
          <a:xfrm>
            <a:off x="406400" y="6572250"/>
            <a:ext cx="1828800" cy="285750"/>
          </a:xfrm>
        </p:spPr>
        <p:txBody>
          <a:bodyPr/>
          <a:lstStyle>
            <a:lvl1pPr>
              <a:defRPr/>
            </a:lvl1pPr>
          </a:lstStyle>
          <a:p>
            <a:pPr>
              <a:defRPr/>
            </a:pPr>
            <a:endParaRPr lang="en-US"/>
          </a:p>
        </p:txBody>
      </p:sp>
    </p:spTree>
    <p:extLst>
      <p:ext uri="{BB962C8B-B14F-4D97-AF65-F5344CB8AC3E}">
        <p14:creationId xmlns:p14="http://schemas.microsoft.com/office/powerpoint/2010/main" val="8170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514350"/>
            <a:ext cx="7924800"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609600" y="1981200"/>
            <a:ext cx="8026400"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09600" y="4095750"/>
            <a:ext cx="8026400"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AB854509-5D2D-4F56-853C-1579FFB5CE97}"/>
              </a:ext>
            </a:extLst>
          </p:cNvPr>
          <p:cNvSpPr>
            <a:spLocks noGrp="1"/>
          </p:cNvSpPr>
          <p:nvPr>
            <p:ph type="ftr" sz="quarter" idx="10"/>
          </p:nvPr>
        </p:nvSpPr>
        <p:spPr>
          <a:xfrm>
            <a:off x="406400" y="6572250"/>
            <a:ext cx="1828800" cy="285750"/>
          </a:xfrm>
        </p:spPr>
        <p:txBody>
          <a:bodyPr/>
          <a:lstStyle>
            <a:lvl1pPr>
              <a:defRPr/>
            </a:lvl1pPr>
          </a:lstStyle>
          <a:p>
            <a:pPr>
              <a:defRPr/>
            </a:pPr>
            <a:endParaRPr lang="en-US"/>
          </a:p>
        </p:txBody>
      </p:sp>
    </p:spTree>
    <p:extLst>
      <p:ext uri="{BB962C8B-B14F-4D97-AF65-F5344CB8AC3E}">
        <p14:creationId xmlns:p14="http://schemas.microsoft.com/office/powerpoint/2010/main" val="3380118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HTA">
    <p:bg>
      <p:bgPr>
        <a:gradFill rotWithShape="0">
          <a:gsLst>
            <a:gs pos="0">
              <a:srgbClr val="F9FBFD"/>
            </a:gs>
            <a:gs pos="1400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4F809C6-50A5-45F0-9940-E3EFE0DC76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p>
            <a:r>
              <a:rPr lang="en-US"/>
              <a:t>Click to edit Master title style</a:t>
            </a:r>
            <a:endParaRPr lang="en-GB" dirty="0"/>
          </a:p>
        </p:txBody>
      </p:sp>
      <p:sp>
        <p:nvSpPr>
          <p:cNvPr id="6" name="Content Placeholder 2"/>
          <p:cNvSpPr>
            <a:spLocks noGrp="1"/>
          </p:cNvSpPr>
          <p:nvPr>
            <p:ph idx="1"/>
          </p:nvPr>
        </p:nvSpPr>
        <p:spPr>
          <a:xfrm>
            <a:off x="457200" y="160020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3">
            <a:extLst>
              <a:ext uri="{FF2B5EF4-FFF2-40B4-BE49-F238E27FC236}">
                <a16:creationId xmlns:a16="http://schemas.microsoft.com/office/drawing/2014/main" id="{3D425D10-A2E3-430A-B50B-2F3E46FCE500}"/>
              </a:ext>
            </a:extLst>
          </p:cNvPr>
          <p:cNvSpPr>
            <a:spLocks noGrp="1"/>
          </p:cNvSpPr>
          <p:nvPr>
            <p:ph type="dt" sz="half" idx="10"/>
          </p:nvPr>
        </p:nvSpPr>
        <p:spPr>
          <a:xfrm>
            <a:off x="457200" y="6357938"/>
            <a:ext cx="2133600" cy="365125"/>
          </a:xfrm>
        </p:spPr>
        <p:txBody>
          <a:bodyPr/>
          <a:lstStyle>
            <a:lvl1pPr>
              <a:defRPr/>
            </a:lvl1pPr>
          </a:lstStyle>
          <a:p>
            <a:pPr>
              <a:defRPr/>
            </a:pPr>
            <a:fld id="{5A9975AF-964E-4348-9A69-5FB9550F569C}" type="datetime1">
              <a:rPr lang="en-US" smtClean="0"/>
              <a:t>8/20/2020</a:t>
            </a:fld>
            <a:endParaRPr lang="en-GB" dirty="0"/>
          </a:p>
        </p:txBody>
      </p:sp>
      <p:sp>
        <p:nvSpPr>
          <p:cNvPr id="8" name="Slide Number Placeholder 5">
            <a:extLst>
              <a:ext uri="{FF2B5EF4-FFF2-40B4-BE49-F238E27FC236}">
                <a16:creationId xmlns:a16="http://schemas.microsoft.com/office/drawing/2014/main" id="{1E1D64D6-127B-4680-BB57-AEEFA36597C6}"/>
              </a:ext>
            </a:extLst>
          </p:cNvPr>
          <p:cNvSpPr>
            <a:spLocks noGrp="1"/>
          </p:cNvSpPr>
          <p:nvPr>
            <p:ph type="sldNum" sz="quarter" idx="11"/>
          </p:nvPr>
        </p:nvSpPr>
        <p:spPr>
          <a:xfrm>
            <a:off x="6553200" y="6356350"/>
            <a:ext cx="2133600" cy="365125"/>
          </a:xfrm>
        </p:spPr>
        <p:txBody>
          <a:bodyPr/>
          <a:lstStyle>
            <a:lvl1pPr>
              <a:defRPr/>
            </a:lvl1pPr>
          </a:lstStyle>
          <a:p>
            <a:pPr>
              <a:defRPr/>
            </a:pPr>
            <a:fld id="{8C28C825-8B56-4D47-AD22-1565AC870D51}" type="slidenum">
              <a:rPr lang="en-GB"/>
              <a:pPr>
                <a:defRPr/>
              </a:pPr>
              <a:t>‹#›</a:t>
            </a:fld>
            <a:endParaRPr lang="en-GB" dirty="0"/>
          </a:p>
        </p:txBody>
      </p:sp>
    </p:spTree>
    <p:extLst>
      <p:ext uri="{BB962C8B-B14F-4D97-AF65-F5344CB8AC3E}">
        <p14:creationId xmlns:p14="http://schemas.microsoft.com/office/powerpoint/2010/main" val="41821302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Full page content slide">
    <p:bg>
      <p:bgPr>
        <a:gradFill rotWithShape="0">
          <a:gsLst>
            <a:gs pos="0">
              <a:srgbClr val="F9FBFD"/>
            </a:gs>
            <a:gs pos="1400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81EB5E4-1EA1-419B-8E82-FD2DD6CB77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p>
            <a:r>
              <a:rPr lang="en-US"/>
              <a:t>Click to edit Master title style</a:t>
            </a:r>
            <a:endParaRPr lang="en-GB" dirty="0"/>
          </a:p>
        </p:txBody>
      </p:sp>
      <p:sp>
        <p:nvSpPr>
          <p:cNvPr id="6" name="Content Placeholder 2"/>
          <p:cNvSpPr>
            <a:spLocks noGrp="1"/>
          </p:cNvSpPr>
          <p:nvPr>
            <p:ph idx="1"/>
          </p:nvPr>
        </p:nvSpPr>
        <p:spPr>
          <a:xfrm>
            <a:off x="457200" y="160020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3">
            <a:extLst>
              <a:ext uri="{FF2B5EF4-FFF2-40B4-BE49-F238E27FC236}">
                <a16:creationId xmlns:a16="http://schemas.microsoft.com/office/drawing/2014/main" id="{C55381CC-7F32-4651-912D-4BAB00B3E8EF}"/>
              </a:ext>
            </a:extLst>
          </p:cNvPr>
          <p:cNvSpPr>
            <a:spLocks noGrp="1"/>
          </p:cNvSpPr>
          <p:nvPr>
            <p:ph type="dt" sz="half" idx="10"/>
          </p:nvPr>
        </p:nvSpPr>
        <p:spPr/>
        <p:txBody>
          <a:bodyPr/>
          <a:lstStyle>
            <a:lvl1pPr>
              <a:defRPr/>
            </a:lvl1pPr>
          </a:lstStyle>
          <a:p>
            <a:pPr>
              <a:defRPr/>
            </a:pPr>
            <a:fld id="{BBE6E763-9E8D-4F94-9BDB-12E44B65A80A}" type="datetime1">
              <a:rPr lang="en-US" smtClean="0"/>
              <a:t>8/20/2020</a:t>
            </a:fld>
            <a:endParaRPr lang="en-GB" dirty="0"/>
          </a:p>
        </p:txBody>
      </p:sp>
      <p:sp>
        <p:nvSpPr>
          <p:cNvPr id="8" name="Slide Number Placeholder 5">
            <a:extLst>
              <a:ext uri="{FF2B5EF4-FFF2-40B4-BE49-F238E27FC236}">
                <a16:creationId xmlns:a16="http://schemas.microsoft.com/office/drawing/2014/main" id="{BCE3047E-4522-41AE-B454-C60EE58B86D0}"/>
              </a:ext>
            </a:extLst>
          </p:cNvPr>
          <p:cNvSpPr>
            <a:spLocks noGrp="1"/>
          </p:cNvSpPr>
          <p:nvPr>
            <p:ph type="sldNum" sz="quarter" idx="11"/>
          </p:nvPr>
        </p:nvSpPr>
        <p:spPr/>
        <p:txBody>
          <a:bodyPr/>
          <a:lstStyle>
            <a:lvl1pPr>
              <a:defRPr/>
            </a:lvl1pPr>
          </a:lstStyle>
          <a:p>
            <a:pPr>
              <a:defRPr/>
            </a:pPr>
            <a:fld id="{3F4818DF-A78A-4999-9725-BA0C6DE7E9D9}" type="slidenum">
              <a:rPr lang="en-GB"/>
              <a:pPr>
                <a:defRPr/>
              </a:pPr>
              <a:t>‹#›</a:t>
            </a:fld>
            <a:endParaRPr lang="en-GB" dirty="0"/>
          </a:p>
        </p:txBody>
      </p:sp>
    </p:spTree>
    <p:extLst>
      <p:ext uri="{BB962C8B-B14F-4D97-AF65-F5344CB8AC3E}">
        <p14:creationId xmlns:p14="http://schemas.microsoft.com/office/powerpoint/2010/main" val="124408489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95013-7E4B-4F48-BE0D-3E163E5C675F}"/>
              </a:ext>
            </a:extLst>
          </p:cNvPr>
          <p:cNvSpPr>
            <a:spLocks noGrp="1"/>
          </p:cNvSpPr>
          <p:nvPr>
            <p:ph type="dt" sz="half" idx="10"/>
          </p:nvPr>
        </p:nvSpPr>
        <p:spPr/>
        <p:txBody>
          <a:bodyPr/>
          <a:lstStyle>
            <a:lvl1pPr>
              <a:defRPr/>
            </a:lvl1pPr>
          </a:lstStyle>
          <a:p>
            <a:pPr>
              <a:defRPr/>
            </a:pPr>
            <a:fld id="{F22FB4FB-2649-4EA4-9D73-DB59131AC16A}" type="datetime1">
              <a:rPr lang="en-US" smtClean="0"/>
              <a:t>8/20/2020</a:t>
            </a:fld>
            <a:endParaRPr lang="en-US"/>
          </a:p>
        </p:txBody>
      </p:sp>
      <p:sp>
        <p:nvSpPr>
          <p:cNvPr id="5" name="Footer Placeholder 4">
            <a:extLst>
              <a:ext uri="{FF2B5EF4-FFF2-40B4-BE49-F238E27FC236}">
                <a16:creationId xmlns:a16="http://schemas.microsoft.com/office/drawing/2014/main" id="{E5C2CEB6-6C9C-48A6-96F3-CFE68D74DE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3EB43C-2033-48DC-B942-2590E3B8AE49}"/>
              </a:ext>
            </a:extLst>
          </p:cNvPr>
          <p:cNvSpPr>
            <a:spLocks noGrp="1"/>
          </p:cNvSpPr>
          <p:nvPr>
            <p:ph type="sldNum" sz="quarter" idx="12"/>
          </p:nvPr>
        </p:nvSpPr>
        <p:spPr/>
        <p:txBody>
          <a:bodyPr/>
          <a:lstStyle>
            <a:lvl1pPr>
              <a:defRPr/>
            </a:lvl1pPr>
          </a:lstStyle>
          <a:p>
            <a:pPr>
              <a:defRPr/>
            </a:pPr>
            <a:fld id="{524A33CB-DB93-4494-BFB5-1736944755AD}" type="slidenum">
              <a:rPr lang="en-US"/>
              <a:pPr>
                <a:defRPr/>
              </a:pPr>
              <a:t>‹#›</a:t>
            </a:fld>
            <a:endParaRPr lang="en-US"/>
          </a:p>
        </p:txBody>
      </p:sp>
    </p:spTree>
    <p:extLst>
      <p:ext uri="{BB962C8B-B14F-4D97-AF65-F5344CB8AC3E}">
        <p14:creationId xmlns:p14="http://schemas.microsoft.com/office/powerpoint/2010/main" val="808537388"/>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lumn content slide">
    <p:bg>
      <p:bgPr>
        <a:gradFill rotWithShape="0">
          <a:gsLst>
            <a:gs pos="0">
              <a:srgbClr val="F9FBFD"/>
            </a:gs>
            <a:gs pos="1400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63CD55E8-1966-48B0-AE95-961D1CCC0D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p>
            <a:r>
              <a:rPr lang="en-US"/>
              <a:t>Click to edit Master title style</a:t>
            </a:r>
            <a:endParaRPr lang="en-GB" dirty="0"/>
          </a:p>
        </p:txBody>
      </p:sp>
      <p:sp>
        <p:nvSpPr>
          <p:cNvPr id="6"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Date Placeholder 1">
            <a:extLst>
              <a:ext uri="{FF2B5EF4-FFF2-40B4-BE49-F238E27FC236}">
                <a16:creationId xmlns:a16="http://schemas.microsoft.com/office/drawing/2014/main" id="{A7472145-F8E0-4558-9156-0590EB0C1427}"/>
              </a:ext>
            </a:extLst>
          </p:cNvPr>
          <p:cNvSpPr>
            <a:spLocks noGrp="1"/>
          </p:cNvSpPr>
          <p:nvPr>
            <p:ph type="dt" sz="half" idx="10"/>
          </p:nvPr>
        </p:nvSpPr>
        <p:spPr/>
        <p:txBody>
          <a:bodyPr/>
          <a:lstStyle>
            <a:lvl1pPr>
              <a:defRPr/>
            </a:lvl1pPr>
          </a:lstStyle>
          <a:p>
            <a:pPr>
              <a:defRPr/>
            </a:pPr>
            <a:fld id="{DA0DB173-B0E8-4AD8-952F-7C620A40B4A0}" type="datetime1">
              <a:rPr lang="en-US" smtClean="0"/>
              <a:t>8/20/2020</a:t>
            </a:fld>
            <a:endParaRPr lang="en-GB" dirty="0"/>
          </a:p>
        </p:txBody>
      </p:sp>
      <p:sp>
        <p:nvSpPr>
          <p:cNvPr id="10" name="Slide Number Placeholder 3">
            <a:extLst>
              <a:ext uri="{FF2B5EF4-FFF2-40B4-BE49-F238E27FC236}">
                <a16:creationId xmlns:a16="http://schemas.microsoft.com/office/drawing/2014/main" id="{FA9F04B9-1CAE-4D35-9D01-0E6A98CA95C7}"/>
              </a:ext>
            </a:extLst>
          </p:cNvPr>
          <p:cNvSpPr>
            <a:spLocks noGrp="1"/>
          </p:cNvSpPr>
          <p:nvPr>
            <p:ph type="sldNum" sz="quarter" idx="11"/>
          </p:nvPr>
        </p:nvSpPr>
        <p:spPr/>
        <p:txBody>
          <a:bodyPr/>
          <a:lstStyle>
            <a:lvl1pPr>
              <a:defRPr/>
            </a:lvl1pPr>
          </a:lstStyle>
          <a:p>
            <a:pPr>
              <a:defRPr/>
            </a:pPr>
            <a:fld id="{170ED0EC-37F0-499F-A080-0AC6CC4AE22A}" type="slidenum">
              <a:rPr lang="en-GB"/>
              <a:pPr>
                <a:defRPr/>
              </a:pPr>
              <a:t>‹#›</a:t>
            </a:fld>
            <a:endParaRPr lang="en-GB" dirty="0"/>
          </a:p>
        </p:txBody>
      </p:sp>
    </p:spTree>
    <p:extLst>
      <p:ext uri="{BB962C8B-B14F-4D97-AF65-F5344CB8AC3E}">
        <p14:creationId xmlns:p14="http://schemas.microsoft.com/office/powerpoint/2010/main" val="133200629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rotWithShape="0">
          <a:gsLst>
            <a:gs pos="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D954CB4-9B20-4E0F-AFAC-AE400A2AB1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82888" y="368300"/>
            <a:ext cx="3522662"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722313" y="2857507"/>
            <a:ext cx="7772400" cy="1362075"/>
          </a:xfrm>
        </p:spPr>
        <p:txBody>
          <a:bodyPr anchor="b"/>
          <a:lstStyle>
            <a:lvl1pPr algn="l">
              <a:defRPr sz="4000" b="1" cap="none"/>
            </a:lvl1pPr>
          </a:lstStyle>
          <a:p>
            <a:r>
              <a:rPr lang="en-US"/>
              <a:t>Click to edit Master title style</a:t>
            </a:r>
            <a:endParaRPr lang="en-GB" dirty="0"/>
          </a:p>
        </p:txBody>
      </p:sp>
      <p:sp>
        <p:nvSpPr>
          <p:cNvPr id="10" name="Text Placeholder 2"/>
          <p:cNvSpPr>
            <a:spLocks noGrp="1"/>
          </p:cNvSpPr>
          <p:nvPr>
            <p:ph type="body" idx="1"/>
          </p:nvPr>
        </p:nvSpPr>
        <p:spPr>
          <a:xfrm>
            <a:off x="722313" y="4214829"/>
            <a:ext cx="7772400" cy="1500187"/>
          </a:xfrm>
        </p:spPr>
        <p:txBody>
          <a:bodyPr>
            <a:normAutofit/>
          </a:bodyPr>
          <a:lstStyle>
            <a:lvl1pPr marL="0" indent="0">
              <a:buNone/>
              <a:defRPr sz="2400" b="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2623D37D-2826-4CE9-9C3F-E2DF1502DB0E}"/>
              </a:ext>
            </a:extLst>
          </p:cNvPr>
          <p:cNvSpPr>
            <a:spLocks noGrp="1"/>
          </p:cNvSpPr>
          <p:nvPr>
            <p:ph type="dt" sz="half" idx="10"/>
          </p:nvPr>
        </p:nvSpPr>
        <p:spPr/>
        <p:txBody>
          <a:bodyPr/>
          <a:lstStyle>
            <a:lvl1pPr>
              <a:defRPr/>
            </a:lvl1pPr>
          </a:lstStyle>
          <a:p>
            <a:pPr>
              <a:defRPr/>
            </a:pPr>
            <a:fld id="{48552E1F-6957-4DF3-B56D-C14198246B5C}" type="datetime1">
              <a:rPr lang="en-US" smtClean="0"/>
              <a:t>8/20/2020</a:t>
            </a:fld>
            <a:endParaRPr lang="en-GB" dirty="0"/>
          </a:p>
        </p:txBody>
      </p:sp>
      <p:sp>
        <p:nvSpPr>
          <p:cNvPr id="6" name="Slide Number Placeholder 5">
            <a:extLst>
              <a:ext uri="{FF2B5EF4-FFF2-40B4-BE49-F238E27FC236}">
                <a16:creationId xmlns:a16="http://schemas.microsoft.com/office/drawing/2014/main" id="{A5EB02E0-6CAC-4ADD-B0DD-4F9591183E78}"/>
              </a:ext>
            </a:extLst>
          </p:cNvPr>
          <p:cNvSpPr>
            <a:spLocks noGrp="1"/>
          </p:cNvSpPr>
          <p:nvPr>
            <p:ph type="sldNum" sz="quarter" idx="11"/>
          </p:nvPr>
        </p:nvSpPr>
        <p:spPr/>
        <p:txBody>
          <a:bodyPr/>
          <a:lstStyle>
            <a:lvl1pPr>
              <a:defRPr/>
            </a:lvl1pPr>
          </a:lstStyle>
          <a:p>
            <a:pPr>
              <a:defRPr/>
            </a:pPr>
            <a:fld id="{88F22529-F9D4-471F-B169-326C5BAC43FC}" type="slidenum">
              <a:rPr lang="en-GB"/>
              <a:pPr>
                <a:defRPr/>
              </a:pPr>
              <a:t>‹#›</a:t>
            </a:fld>
            <a:endParaRPr lang="en-GB" dirty="0"/>
          </a:p>
        </p:txBody>
      </p:sp>
    </p:spTree>
    <p:extLst>
      <p:ext uri="{BB962C8B-B14F-4D97-AF65-F5344CB8AC3E}">
        <p14:creationId xmlns:p14="http://schemas.microsoft.com/office/powerpoint/2010/main" val="148552071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er only">
    <p:bg>
      <p:bgPr>
        <a:gradFill rotWithShape="0">
          <a:gsLst>
            <a:gs pos="0">
              <a:srgbClr val="F9FBFD"/>
            </a:gs>
            <a:gs pos="1400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D3D67E80-DE6D-4B1B-8035-33C7AB7155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dirty="0"/>
          </a:p>
        </p:txBody>
      </p:sp>
      <p:sp>
        <p:nvSpPr>
          <p:cNvPr id="4" name="Date Placeholder 1">
            <a:extLst>
              <a:ext uri="{FF2B5EF4-FFF2-40B4-BE49-F238E27FC236}">
                <a16:creationId xmlns:a16="http://schemas.microsoft.com/office/drawing/2014/main" id="{167B5070-CDA0-4892-B55E-DBF8F98F6352}"/>
              </a:ext>
            </a:extLst>
          </p:cNvPr>
          <p:cNvSpPr>
            <a:spLocks noGrp="1"/>
          </p:cNvSpPr>
          <p:nvPr>
            <p:ph type="dt" sz="half" idx="10"/>
          </p:nvPr>
        </p:nvSpPr>
        <p:spPr/>
        <p:txBody>
          <a:bodyPr/>
          <a:lstStyle>
            <a:lvl1pPr>
              <a:defRPr/>
            </a:lvl1pPr>
          </a:lstStyle>
          <a:p>
            <a:pPr>
              <a:defRPr/>
            </a:pPr>
            <a:fld id="{186FAFD7-A257-42C6-A593-0CB90853F59B}" type="datetime1">
              <a:rPr lang="en-US" smtClean="0"/>
              <a:t>8/20/2020</a:t>
            </a:fld>
            <a:endParaRPr lang="en-GB" dirty="0"/>
          </a:p>
        </p:txBody>
      </p:sp>
      <p:sp>
        <p:nvSpPr>
          <p:cNvPr id="6" name="Slide Number Placeholder 3">
            <a:extLst>
              <a:ext uri="{FF2B5EF4-FFF2-40B4-BE49-F238E27FC236}">
                <a16:creationId xmlns:a16="http://schemas.microsoft.com/office/drawing/2014/main" id="{FAA08195-A22F-4CFC-B57E-723D2AA82D79}"/>
              </a:ext>
            </a:extLst>
          </p:cNvPr>
          <p:cNvSpPr>
            <a:spLocks noGrp="1"/>
          </p:cNvSpPr>
          <p:nvPr>
            <p:ph type="sldNum" sz="quarter" idx="11"/>
          </p:nvPr>
        </p:nvSpPr>
        <p:spPr/>
        <p:txBody>
          <a:bodyPr/>
          <a:lstStyle>
            <a:lvl1pPr>
              <a:defRPr/>
            </a:lvl1pPr>
          </a:lstStyle>
          <a:p>
            <a:pPr>
              <a:defRPr/>
            </a:pPr>
            <a:fld id="{D8253436-9317-4845-AF4C-D3BA7EA243DC}" type="slidenum">
              <a:rPr lang="en-GB"/>
              <a:pPr>
                <a:defRPr/>
              </a:pPr>
              <a:t>‹#›</a:t>
            </a:fld>
            <a:endParaRPr lang="en-GB" dirty="0"/>
          </a:p>
        </p:txBody>
      </p:sp>
    </p:spTree>
    <p:extLst>
      <p:ext uri="{BB962C8B-B14F-4D97-AF65-F5344CB8AC3E}">
        <p14:creationId xmlns:p14="http://schemas.microsoft.com/office/powerpoint/2010/main" val="272164464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ull page content slide">
    <p:bg>
      <p:bgPr>
        <a:gradFill rotWithShape="0">
          <a:gsLst>
            <a:gs pos="0">
              <a:srgbClr val="F9FBFD"/>
            </a:gs>
            <a:gs pos="1400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81EB5E4-1EA1-419B-8E82-FD2DD6CB77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p>
            <a:r>
              <a:rPr lang="en-US"/>
              <a:t>Click to edit Master title style</a:t>
            </a:r>
            <a:endParaRPr lang="en-GB" dirty="0"/>
          </a:p>
        </p:txBody>
      </p:sp>
      <p:sp>
        <p:nvSpPr>
          <p:cNvPr id="6" name="Content Placeholder 2"/>
          <p:cNvSpPr>
            <a:spLocks noGrp="1"/>
          </p:cNvSpPr>
          <p:nvPr>
            <p:ph idx="1"/>
          </p:nvPr>
        </p:nvSpPr>
        <p:spPr>
          <a:xfrm>
            <a:off x="457200" y="160020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3">
            <a:extLst>
              <a:ext uri="{FF2B5EF4-FFF2-40B4-BE49-F238E27FC236}">
                <a16:creationId xmlns:a16="http://schemas.microsoft.com/office/drawing/2014/main" id="{C55381CC-7F32-4651-912D-4BAB00B3E8EF}"/>
              </a:ext>
            </a:extLst>
          </p:cNvPr>
          <p:cNvSpPr>
            <a:spLocks noGrp="1"/>
          </p:cNvSpPr>
          <p:nvPr>
            <p:ph type="dt" sz="half" idx="10"/>
          </p:nvPr>
        </p:nvSpPr>
        <p:spPr/>
        <p:txBody>
          <a:bodyPr/>
          <a:lstStyle>
            <a:lvl1pPr>
              <a:defRPr/>
            </a:lvl1pPr>
          </a:lstStyle>
          <a:p>
            <a:pPr>
              <a:defRPr/>
            </a:pPr>
            <a:fld id="{F1EBD518-F51F-4354-8C3F-57B8533F4B1C}" type="datetime1">
              <a:rPr lang="en-US" smtClean="0"/>
              <a:t>8/20/2020</a:t>
            </a:fld>
            <a:endParaRPr lang="en-GB" dirty="0"/>
          </a:p>
        </p:txBody>
      </p:sp>
      <p:sp>
        <p:nvSpPr>
          <p:cNvPr id="8" name="Slide Number Placeholder 5">
            <a:extLst>
              <a:ext uri="{FF2B5EF4-FFF2-40B4-BE49-F238E27FC236}">
                <a16:creationId xmlns:a16="http://schemas.microsoft.com/office/drawing/2014/main" id="{BCE3047E-4522-41AE-B454-C60EE58B86D0}"/>
              </a:ext>
            </a:extLst>
          </p:cNvPr>
          <p:cNvSpPr>
            <a:spLocks noGrp="1"/>
          </p:cNvSpPr>
          <p:nvPr>
            <p:ph type="sldNum" sz="quarter" idx="11"/>
          </p:nvPr>
        </p:nvSpPr>
        <p:spPr/>
        <p:txBody>
          <a:bodyPr/>
          <a:lstStyle>
            <a:lvl1pPr>
              <a:defRPr/>
            </a:lvl1pPr>
          </a:lstStyle>
          <a:p>
            <a:pPr>
              <a:defRPr/>
            </a:pPr>
            <a:fld id="{3F4818DF-A78A-4999-9725-BA0C6DE7E9D9}" type="slidenum">
              <a:rPr lang="en-GB"/>
              <a:pPr>
                <a:defRPr/>
              </a:pPr>
              <a:t>‹#›</a:t>
            </a:fld>
            <a:endParaRPr lang="en-GB" dirty="0"/>
          </a:p>
        </p:txBody>
      </p:sp>
    </p:spTree>
    <p:extLst>
      <p:ext uri="{BB962C8B-B14F-4D97-AF65-F5344CB8AC3E}">
        <p14:creationId xmlns:p14="http://schemas.microsoft.com/office/powerpoint/2010/main" val="87489747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wo column content slide">
    <p:bg>
      <p:bgPr>
        <a:gradFill rotWithShape="0">
          <a:gsLst>
            <a:gs pos="0">
              <a:srgbClr val="F9FBFD"/>
            </a:gs>
            <a:gs pos="1400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63CD55E8-1966-48B0-AE95-961D1CCC0D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p>
            <a:r>
              <a:rPr lang="en-US"/>
              <a:t>Click to edit Master title style</a:t>
            </a:r>
            <a:endParaRPr lang="en-GB" dirty="0"/>
          </a:p>
        </p:txBody>
      </p:sp>
      <p:sp>
        <p:nvSpPr>
          <p:cNvPr id="6"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Date Placeholder 1">
            <a:extLst>
              <a:ext uri="{FF2B5EF4-FFF2-40B4-BE49-F238E27FC236}">
                <a16:creationId xmlns:a16="http://schemas.microsoft.com/office/drawing/2014/main" id="{A7472145-F8E0-4558-9156-0590EB0C1427}"/>
              </a:ext>
            </a:extLst>
          </p:cNvPr>
          <p:cNvSpPr>
            <a:spLocks noGrp="1"/>
          </p:cNvSpPr>
          <p:nvPr>
            <p:ph type="dt" sz="half" idx="10"/>
          </p:nvPr>
        </p:nvSpPr>
        <p:spPr/>
        <p:txBody>
          <a:bodyPr/>
          <a:lstStyle>
            <a:lvl1pPr>
              <a:defRPr/>
            </a:lvl1pPr>
          </a:lstStyle>
          <a:p>
            <a:pPr>
              <a:defRPr/>
            </a:pPr>
            <a:fld id="{AE1231D0-1CF2-4C2B-897C-2264D6B59018}" type="datetime1">
              <a:rPr lang="en-US" smtClean="0"/>
              <a:t>8/20/2020</a:t>
            </a:fld>
            <a:endParaRPr lang="en-GB" dirty="0"/>
          </a:p>
        </p:txBody>
      </p:sp>
      <p:sp>
        <p:nvSpPr>
          <p:cNvPr id="10" name="Slide Number Placeholder 3">
            <a:extLst>
              <a:ext uri="{FF2B5EF4-FFF2-40B4-BE49-F238E27FC236}">
                <a16:creationId xmlns:a16="http://schemas.microsoft.com/office/drawing/2014/main" id="{FA9F04B9-1CAE-4D35-9D01-0E6A98CA95C7}"/>
              </a:ext>
            </a:extLst>
          </p:cNvPr>
          <p:cNvSpPr>
            <a:spLocks noGrp="1"/>
          </p:cNvSpPr>
          <p:nvPr>
            <p:ph type="sldNum" sz="quarter" idx="11"/>
          </p:nvPr>
        </p:nvSpPr>
        <p:spPr/>
        <p:txBody>
          <a:bodyPr/>
          <a:lstStyle>
            <a:lvl1pPr>
              <a:defRPr/>
            </a:lvl1pPr>
          </a:lstStyle>
          <a:p>
            <a:pPr>
              <a:defRPr/>
            </a:pPr>
            <a:fld id="{170ED0EC-37F0-499F-A080-0AC6CC4AE22A}" type="slidenum">
              <a:rPr lang="en-GB"/>
              <a:pPr>
                <a:defRPr/>
              </a:pPr>
              <a:t>‹#›</a:t>
            </a:fld>
            <a:endParaRPr lang="en-GB" dirty="0"/>
          </a:p>
        </p:txBody>
      </p:sp>
    </p:spTree>
    <p:extLst>
      <p:ext uri="{BB962C8B-B14F-4D97-AF65-F5344CB8AC3E}">
        <p14:creationId xmlns:p14="http://schemas.microsoft.com/office/powerpoint/2010/main" val="423799632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 Two column with headers">
    <p:bg>
      <p:bgPr>
        <a:gradFill rotWithShape="0">
          <a:gsLst>
            <a:gs pos="0">
              <a:srgbClr val="F9FBFD"/>
            </a:gs>
            <a:gs pos="1400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0141222A-4DE7-4A18-90AE-41AFCF054F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dirty="0"/>
          </a:p>
        </p:txBody>
      </p:sp>
      <p:sp>
        <p:nvSpPr>
          <p:cNvPr id="6"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Date Placeholder 1">
            <a:extLst>
              <a:ext uri="{FF2B5EF4-FFF2-40B4-BE49-F238E27FC236}">
                <a16:creationId xmlns:a16="http://schemas.microsoft.com/office/drawing/2014/main" id="{57E16B24-AEFC-4DF7-B3B9-D237916F3D07}"/>
              </a:ext>
            </a:extLst>
          </p:cNvPr>
          <p:cNvSpPr>
            <a:spLocks noGrp="1"/>
          </p:cNvSpPr>
          <p:nvPr>
            <p:ph type="dt" sz="half" idx="10"/>
          </p:nvPr>
        </p:nvSpPr>
        <p:spPr/>
        <p:txBody>
          <a:bodyPr/>
          <a:lstStyle>
            <a:lvl1pPr>
              <a:defRPr/>
            </a:lvl1pPr>
          </a:lstStyle>
          <a:p>
            <a:pPr>
              <a:defRPr/>
            </a:pPr>
            <a:fld id="{383BBB54-E2A9-4D6C-99EE-14B3EBCC825E}" type="datetime1">
              <a:rPr lang="en-US" smtClean="0"/>
              <a:t>8/20/2020</a:t>
            </a:fld>
            <a:endParaRPr lang="en-GB" dirty="0"/>
          </a:p>
        </p:txBody>
      </p:sp>
      <p:sp>
        <p:nvSpPr>
          <p:cNvPr id="12" name="Slide Number Placeholder 3">
            <a:extLst>
              <a:ext uri="{FF2B5EF4-FFF2-40B4-BE49-F238E27FC236}">
                <a16:creationId xmlns:a16="http://schemas.microsoft.com/office/drawing/2014/main" id="{4732CC60-7F8C-4BB4-9E1B-5D940735EE24}"/>
              </a:ext>
            </a:extLst>
          </p:cNvPr>
          <p:cNvSpPr>
            <a:spLocks noGrp="1"/>
          </p:cNvSpPr>
          <p:nvPr>
            <p:ph type="sldNum" sz="quarter" idx="11"/>
          </p:nvPr>
        </p:nvSpPr>
        <p:spPr/>
        <p:txBody>
          <a:bodyPr/>
          <a:lstStyle>
            <a:lvl1pPr>
              <a:defRPr/>
            </a:lvl1pPr>
          </a:lstStyle>
          <a:p>
            <a:pPr>
              <a:defRPr/>
            </a:pPr>
            <a:fld id="{A3720065-BC41-4E84-BE8C-6A7AA9B9CD1F}" type="slidenum">
              <a:rPr lang="en-GB"/>
              <a:pPr>
                <a:defRPr/>
              </a:pPr>
              <a:t>‹#›</a:t>
            </a:fld>
            <a:endParaRPr lang="en-GB" dirty="0"/>
          </a:p>
        </p:txBody>
      </p:sp>
    </p:spTree>
    <p:extLst>
      <p:ext uri="{BB962C8B-B14F-4D97-AF65-F5344CB8AC3E}">
        <p14:creationId xmlns:p14="http://schemas.microsoft.com/office/powerpoint/2010/main" val="210307344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Offset content slide">
    <p:bg>
      <p:bgPr>
        <a:gradFill rotWithShape="0">
          <a:gsLst>
            <a:gs pos="0">
              <a:srgbClr val="F9FBFD"/>
            </a:gs>
            <a:gs pos="1400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39F33AC2-CD60-4B0E-9016-C5AF0326A0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dirty="0"/>
          </a:p>
        </p:txBody>
      </p:sp>
      <p:sp>
        <p:nvSpPr>
          <p:cNvPr id="6"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1">
            <a:extLst>
              <a:ext uri="{FF2B5EF4-FFF2-40B4-BE49-F238E27FC236}">
                <a16:creationId xmlns:a16="http://schemas.microsoft.com/office/drawing/2014/main" id="{C92321BF-E97C-4EBE-8CCF-7001EDC7412C}"/>
              </a:ext>
            </a:extLst>
          </p:cNvPr>
          <p:cNvSpPr>
            <a:spLocks noGrp="1"/>
          </p:cNvSpPr>
          <p:nvPr>
            <p:ph type="dt" sz="half" idx="10"/>
          </p:nvPr>
        </p:nvSpPr>
        <p:spPr/>
        <p:txBody>
          <a:bodyPr/>
          <a:lstStyle>
            <a:lvl1pPr>
              <a:defRPr/>
            </a:lvl1pPr>
          </a:lstStyle>
          <a:p>
            <a:pPr>
              <a:defRPr/>
            </a:pPr>
            <a:fld id="{766DCE21-3168-4220-92EF-7D64E67D7F39}" type="datetime1">
              <a:rPr lang="en-US" smtClean="0"/>
              <a:t>8/20/2020</a:t>
            </a:fld>
            <a:endParaRPr lang="en-GB" dirty="0"/>
          </a:p>
        </p:txBody>
      </p:sp>
      <p:sp>
        <p:nvSpPr>
          <p:cNvPr id="10" name="Slide Number Placeholder 3">
            <a:extLst>
              <a:ext uri="{FF2B5EF4-FFF2-40B4-BE49-F238E27FC236}">
                <a16:creationId xmlns:a16="http://schemas.microsoft.com/office/drawing/2014/main" id="{689992ED-2F7B-4AFC-80D2-8BC2D86F21C5}"/>
              </a:ext>
            </a:extLst>
          </p:cNvPr>
          <p:cNvSpPr>
            <a:spLocks noGrp="1"/>
          </p:cNvSpPr>
          <p:nvPr>
            <p:ph type="sldNum" sz="quarter" idx="11"/>
          </p:nvPr>
        </p:nvSpPr>
        <p:spPr/>
        <p:txBody>
          <a:bodyPr/>
          <a:lstStyle>
            <a:lvl1pPr>
              <a:defRPr/>
            </a:lvl1pPr>
          </a:lstStyle>
          <a:p>
            <a:pPr>
              <a:defRPr/>
            </a:pPr>
            <a:fld id="{F659BEAA-873D-4181-AE55-1FD8AFC825CC}" type="slidenum">
              <a:rPr lang="en-GB"/>
              <a:pPr>
                <a:defRPr/>
              </a:pPr>
              <a:t>‹#›</a:t>
            </a:fld>
            <a:endParaRPr lang="en-GB" dirty="0"/>
          </a:p>
        </p:txBody>
      </p:sp>
    </p:spTree>
    <p:extLst>
      <p:ext uri="{BB962C8B-B14F-4D97-AF65-F5344CB8AC3E}">
        <p14:creationId xmlns:p14="http://schemas.microsoft.com/office/powerpoint/2010/main" val="405834708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6_Blank">
    <p:bg>
      <p:bgPr>
        <a:gradFill rotWithShape="0">
          <a:gsLst>
            <a:gs pos="0">
              <a:srgbClr val="F9FBFD"/>
            </a:gs>
            <a:gs pos="14000">
              <a:srgbClr val="F9FBFD"/>
            </a:gs>
            <a:gs pos="20000">
              <a:srgbClr val="F9FBFD"/>
            </a:gs>
            <a:gs pos="100000">
              <a:srgbClr val="B1C2E0"/>
            </a:gs>
          </a:gsLst>
          <a:lin ang="540000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C3252-1E5B-4450-AF17-C51F43EF843A}"/>
              </a:ext>
            </a:extLst>
          </p:cNvPr>
          <p:cNvSpPr>
            <a:spLocks noGrp="1"/>
          </p:cNvSpPr>
          <p:nvPr>
            <p:ph type="dt" sz="half" idx="10"/>
          </p:nvPr>
        </p:nvSpPr>
        <p:spPr/>
        <p:txBody>
          <a:bodyPr/>
          <a:lstStyle>
            <a:lvl1pPr>
              <a:defRPr/>
            </a:lvl1pPr>
          </a:lstStyle>
          <a:p>
            <a:pPr>
              <a:defRPr/>
            </a:pPr>
            <a:fld id="{5B36B350-924B-429D-9E96-917C9E41C209}" type="datetime1">
              <a:rPr lang="en-US" smtClean="0"/>
              <a:t>8/20/2020</a:t>
            </a:fld>
            <a:endParaRPr lang="en-GB" dirty="0"/>
          </a:p>
        </p:txBody>
      </p:sp>
      <p:sp>
        <p:nvSpPr>
          <p:cNvPr id="3" name="Slide Number Placeholder 3">
            <a:extLst>
              <a:ext uri="{FF2B5EF4-FFF2-40B4-BE49-F238E27FC236}">
                <a16:creationId xmlns:a16="http://schemas.microsoft.com/office/drawing/2014/main" id="{6B51A80F-DEF0-404A-BBFB-267FADFF746F}"/>
              </a:ext>
            </a:extLst>
          </p:cNvPr>
          <p:cNvSpPr>
            <a:spLocks noGrp="1"/>
          </p:cNvSpPr>
          <p:nvPr>
            <p:ph type="sldNum" sz="quarter" idx="11"/>
          </p:nvPr>
        </p:nvSpPr>
        <p:spPr/>
        <p:txBody>
          <a:bodyPr/>
          <a:lstStyle>
            <a:lvl1pPr>
              <a:defRPr/>
            </a:lvl1pPr>
          </a:lstStyle>
          <a:p>
            <a:pPr>
              <a:defRPr/>
            </a:pPr>
            <a:fld id="{48009A00-ACE7-4B1A-979B-CB6F8EE94BB7}" type="slidenum">
              <a:rPr lang="en-GB"/>
              <a:pPr>
                <a:defRPr/>
              </a:pPr>
              <a:t>‹#›</a:t>
            </a:fld>
            <a:endParaRPr lang="en-GB" dirty="0"/>
          </a:p>
        </p:txBody>
      </p:sp>
    </p:spTree>
    <p:extLst>
      <p:ext uri="{BB962C8B-B14F-4D97-AF65-F5344CB8AC3E}">
        <p14:creationId xmlns:p14="http://schemas.microsoft.com/office/powerpoint/2010/main" val="221092156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95B3608-B4AE-4A3A-8003-8E6F54E204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a:extLst>
              <a:ext uri="{FF2B5EF4-FFF2-40B4-BE49-F238E27FC236}">
                <a16:creationId xmlns:a16="http://schemas.microsoft.com/office/drawing/2014/main" id="{97DFD36C-8764-46CE-A395-994414E05C48}"/>
              </a:ext>
            </a:extLst>
          </p:cNvPr>
          <p:cNvSpPr>
            <a:spLocks noGrp="1"/>
          </p:cNvSpPr>
          <p:nvPr>
            <p:ph type="dt" sz="half" idx="10"/>
          </p:nvPr>
        </p:nvSpPr>
        <p:spPr/>
        <p:txBody>
          <a:bodyPr/>
          <a:lstStyle>
            <a:lvl1pPr>
              <a:defRPr/>
            </a:lvl1pPr>
          </a:lstStyle>
          <a:p>
            <a:pPr>
              <a:defRPr/>
            </a:pPr>
            <a:fld id="{8E9BE05C-077A-436B-B0BF-08E17DD1F6C0}" type="datetime1">
              <a:rPr lang="en-US" smtClean="0"/>
              <a:t>8/20/2020</a:t>
            </a:fld>
            <a:endParaRPr lang="en-GB" dirty="0"/>
          </a:p>
        </p:txBody>
      </p:sp>
      <p:sp>
        <p:nvSpPr>
          <p:cNvPr id="6" name="Slide Number Placeholder 5">
            <a:extLst>
              <a:ext uri="{FF2B5EF4-FFF2-40B4-BE49-F238E27FC236}">
                <a16:creationId xmlns:a16="http://schemas.microsoft.com/office/drawing/2014/main" id="{0CD822A6-3A12-4E54-A8F5-8F9711E6597A}"/>
              </a:ext>
            </a:extLst>
          </p:cNvPr>
          <p:cNvSpPr>
            <a:spLocks noGrp="1"/>
          </p:cNvSpPr>
          <p:nvPr>
            <p:ph type="sldNum" sz="quarter" idx="11"/>
          </p:nvPr>
        </p:nvSpPr>
        <p:spPr/>
        <p:txBody>
          <a:bodyPr/>
          <a:lstStyle>
            <a:lvl1pPr>
              <a:defRPr/>
            </a:lvl1pPr>
          </a:lstStyle>
          <a:p>
            <a:pPr>
              <a:defRPr/>
            </a:pPr>
            <a:fld id="{44D1E59E-6365-4A95-9C17-1182EAA32300}" type="slidenum">
              <a:rPr lang="en-GB"/>
              <a:pPr>
                <a:defRPr/>
              </a:pPr>
              <a:t>‹#›</a:t>
            </a:fld>
            <a:endParaRPr lang="en-GB" dirty="0"/>
          </a:p>
        </p:txBody>
      </p:sp>
    </p:spTree>
    <p:extLst>
      <p:ext uri="{BB962C8B-B14F-4D97-AF65-F5344CB8AC3E}">
        <p14:creationId xmlns:p14="http://schemas.microsoft.com/office/powerpoint/2010/main" val="67164619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70B734F7-4425-4BC9-9F46-8C60FA6476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4">
            <a:extLst>
              <a:ext uri="{FF2B5EF4-FFF2-40B4-BE49-F238E27FC236}">
                <a16:creationId xmlns:a16="http://schemas.microsoft.com/office/drawing/2014/main" id="{C07A0640-3E08-4D7E-864D-13AD8F3DF6C6}"/>
              </a:ext>
            </a:extLst>
          </p:cNvPr>
          <p:cNvSpPr>
            <a:spLocks noGrp="1"/>
          </p:cNvSpPr>
          <p:nvPr>
            <p:ph type="dt" sz="half" idx="10"/>
          </p:nvPr>
        </p:nvSpPr>
        <p:spPr/>
        <p:txBody>
          <a:bodyPr/>
          <a:lstStyle>
            <a:lvl1pPr>
              <a:defRPr/>
            </a:lvl1pPr>
          </a:lstStyle>
          <a:p>
            <a:pPr>
              <a:defRPr/>
            </a:pPr>
            <a:fld id="{7F0925FF-2BC7-43E0-94DB-9821DAA3F560}" type="datetime1">
              <a:rPr lang="en-US" smtClean="0"/>
              <a:t>8/20/2020</a:t>
            </a:fld>
            <a:endParaRPr lang="en-GB" dirty="0"/>
          </a:p>
        </p:txBody>
      </p:sp>
      <p:sp>
        <p:nvSpPr>
          <p:cNvPr id="7" name="Slide Number Placeholder 6">
            <a:extLst>
              <a:ext uri="{FF2B5EF4-FFF2-40B4-BE49-F238E27FC236}">
                <a16:creationId xmlns:a16="http://schemas.microsoft.com/office/drawing/2014/main" id="{73F8505F-55ED-4726-9E67-8F7141EF43F1}"/>
              </a:ext>
            </a:extLst>
          </p:cNvPr>
          <p:cNvSpPr>
            <a:spLocks noGrp="1"/>
          </p:cNvSpPr>
          <p:nvPr>
            <p:ph type="sldNum" sz="quarter" idx="11"/>
          </p:nvPr>
        </p:nvSpPr>
        <p:spPr/>
        <p:txBody>
          <a:bodyPr/>
          <a:lstStyle>
            <a:lvl1pPr>
              <a:defRPr/>
            </a:lvl1pPr>
          </a:lstStyle>
          <a:p>
            <a:pPr>
              <a:defRPr/>
            </a:pPr>
            <a:fld id="{3B6E3A5E-C4F8-4240-989A-1159C02D9156}" type="slidenum">
              <a:rPr lang="en-GB"/>
              <a:pPr>
                <a:defRPr/>
              </a:pPr>
              <a:t>‹#›</a:t>
            </a:fld>
            <a:endParaRPr lang="en-GB" dirty="0"/>
          </a:p>
        </p:txBody>
      </p:sp>
    </p:spTree>
    <p:extLst>
      <p:ext uri="{BB962C8B-B14F-4D97-AF65-F5344CB8AC3E}">
        <p14:creationId xmlns:p14="http://schemas.microsoft.com/office/powerpoint/2010/main" val="48189360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88E721-230F-468C-8EB6-9BF963345CB1}"/>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34AA345D-2E7A-46DF-992A-84F5944F4770}" type="datetime1">
              <a:rPr lang="en-US" smtClean="0"/>
              <a:t>8/20/2020</a:t>
            </a:fld>
            <a:endParaRPr lang="en-US"/>
          </a:p>
        </p:txBody>
      </p:sp>
      <p:sp>
        <p:nvSpPr>
          <p:cNvPr id="5" name="Footer Placeholder 4">
            <a:extLst>
              <a:ext uri="{FF2B5EF4-FFF2-40B4-BE49-F238E27FC236}">
                <a16:creationId xmlns:a16="http://schemas.microsoft.com/office/drawing/2014/main" id="{35909E7D-5F03-4995-8CAF-2FD7FDDD92C6}"/>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62801C0-CD28-4229-816D-E93747A55B5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7D532598-8D01-4407-BE96-2EF3E9EBFD90}" type="slidenum">
              <a:rPr lang="en-US"/>
              <a:pPr>
                <a:defRPr/>
              </a:pPr>
              <a:t>‹#›</a:t>
            </a:fld>
            <a:endParaRPr lang="en-US"/>
          </a:p>
        </p:txBody>
      </p:sp>
    </p:spTree>
    <p:extLst>
      <p:ext uri="{BB962C8B-B14F-4D97-AF65-F5344CB8AC3E}">
        <p14:creationId xmlns:p14="http://schemas.microsoft.com/office/powerpoint/2010/main" val="230658571"/>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8700A9-DDC5-4FA0-8B55-3F5524EB2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6">
            <a:extLst>
              <a:ext uri="{FF2B5EF4-FFF2-40B4-BE49-F238E27FC236}">
                <a16:creationId xmlns:a16="http://schemas.microsoft.com/office/drawing/2014/main" id="{19784660-77AF-4944-9B73-46B662D6472A}"/>
              </a:ext>
            </a:extLst>
          </p:cNvPr>
          <p:cNvSpPr>
            <a:spLocks noGrp="1"/>
          </p:cNvSpPr>
          <p:nvPr>
            <p:ph type="dt" sz="half" idx="10"/>
          </p:nvPr>
        </p:nvSpPr>
        <p:spPr/>
        <p:txBody>
          <a:bodyPr/>
          <a:lstStyle>
            <a:lvl1pPr>
              <a:defRPr/>
            </a:lvl1pPr>
          </a:lstStyle>
          <a:p>
            <a:pPr>
              <a:defRPr/>
            </a:pPr>
            <a:fld id="{240DDC5B-CEC0-4F5F-8719-69AD740BCEC8}" type="datetime1">
              <a:rPr lang="en-US" smtClean="0"/>
              <a:t>8/20/2020</a:t>
            </a:fld>
            <a:endParaRPr lang="en-GB" dirty="0"/>
          </a:p>
        </p:txBody>
      </p:sp>
      <p:sp>
        <p:nvSpPr>
          <p:cNvPr id="9" name="Slide Number Placeholder 8">
            <a:extLst>
              <a:ext uri="{FF2B5EF4-FFF2-40B4-BE49-F238E27FC236}">
                <a16:creationId xmlns:a16="http://schemas.microsoft.com/office/drawing/2014/main" id="{37A56C8F-7F70-4263-9E46-B30601F1B8FF}"/>
              </a:ext>
            </a:extLst>
          </p:cNvPr>
          <p:cNvSpPr>
            <a:spLocks noGrp="1"/>
          </p:cNvSpPr>
          <p:nvPr>
            <p:ph type="sldNum" sz="quarter" idx="11"/>
          </p:nvPr>
        </p:nvSpPr>
        <p:spPr/>
        <p:txBody>
          <a:bodyPr/>
          <a:lstStyle>
            <a:lvl1pPr>
              <a:defRPr/>
            </a:lvl1pPr>
          </a:lstStyle>
          <a:p>
            <a:pPr>
              <a:defRPr/>
            </a:pPr>
            <a:fld id="{B1EEF5EB-DB61-4F06-AB9F-E9ECDD0A08BF}" type="slidenum">
              <a:rPr lang="en-GB"/>
              <a:pPr>
                <a:defRPr/>
              </a:pPr>
              <a:t>‹#›</a:t>
            </a:fld>
            <a:endParaRPr lang="en-GB" dirty="0"/>
          </a:p>
        </p:txBody>
      </p:sp>
    </p:spTree>
    <p:extLst>
      <p:ext uri="{BB962C8B-B14F-4D97-AF65-F5344CB8AC3E}">
        <p14:creationId xmlns:p14="http://schemas.microsoft.com/office/powerpoint/2010/main" val="208584822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75C12FAB-9102-4EC3-B19D-C8F0CADF3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dirty="0"/>
          </a:p>
        </p:txBody>
      </p:sp>
      <p:sp>
        <p:nvSpPr>
          <p:cNvPr id="4" name="Date Placeholder 2">
            <a:extLst>
              <a:ext uri="{FF2B5EF4-FFF2-40B4-BE49-F238E27FC236}">
                <a16:creationId xmlns:a16="http://schemas.microsoft.com/office/drawing/2014/main" id="{0E65C9BD-01EF-43C4-9A1D-36989EFA34F9}"/>
              </a:ext>
            </a:extLst>
          </p:cNvPr>
          <p:cNvSpPr>
            <a:spLocks noGrp="1"/>
          </p:cNvSpPr>
          <p:nvPr>
            <p:ph type="dt" sz="half" idx="10"/>
          </p:nvPr>
        </p:nvSpPr>
        <p:spPr/>
        <p:txBody>
          <a:bodyPr/>
          <a:lstStyle>
            <a:lvl1pPr>
              <a:defRPr/>
            </a:lvl1pPr>
          </a:lstStyle>
          <a:p>
            <a:pPr>
              <a:defRPr/>
            </a:pPr>
            <a:fld id="{4CA44D30-868B-4A7B-AA07-20EDBAC3B0F0}" type="datetime1">
              <a:rPr lang="en-US" smtClean="0"/>
              <a:t>8/20/2020</a:t>
            </a:fld>
            <a:endParaRPr lang="en-GB" dirty="0"/>
          </a:p>
        </p:txBody>
      </p:sp>
      <p:sp>
        <p:nvSpPr>
          <p:cNvPr id="5" name="Slide Number Placeholder 4">
            <a:extLst>
              <a:ext uri="{FF2B5EF4-FFF2-40B4-BE49-F238E27FC236}">
                <a16:creationId xmlns:a16="http://schemas.microsoft.com/office/drawing/2014/main" id="{BFA9F239-206D-4B1A-94E9-54C3B3F482CC}"/>
              </a:ext>
            </a:extLst>
          </p:cNvPr>
          <p:cNvSpPr>
            <a:spLocks noGrp="1"/>
          </p:cNvSpPr>
          <p:nvPr>
            <p:ph type="sldNum" sz="quarter" idx="11"/>
          </p:nvPr>
        </p:nvSpPr>
        <p:spPr/>
        <p:txBody>
          <a:bodyPr/>
          <a:lstStyle>
            <a:lvl1pPr>
              <a:defRPr/>
            </a:lvl1pPr>
          </a:lstStyle>
          <a:p>
            <a:pPr>
              <a:defRPr/>
            </a:pPr>
            <a:fld id="{335FED55-16DD-4428-95A1-6D14048AAF98}" type="slidenum">
              <a:rPr lang="en-GB"/>
              <a:pPr>
                <a:defRPr/>
              </a:pPr>
              <a:t>‹#›</a:t>
            </a:fld>
            <a:endParaRPr lang="en-GB" dirty="0"/>
          </a:p>
        </p:txBody>
      </p:sp>
    </p:spTree>
    <p:extLst>
      <p:ext uri="{BB962C8B-B14F-4D97-AF65-F5344CB8AC3E}">
        <p14:creationId xmlns:p14="http://schemas.microsoft.com/office/powerpoint/2010/main" val="233616145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5170213-9AB9-4C6D-A54F-7E3742BB35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7163" y="6273800"/>
            <a:ext cx="1033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a:extLst>
              <a:ext uri="{FF2B5EF4-FFF2-40B4-BE49-F238E27FC236}">
                <a16:creationId xmlns:a16="http://schemas.microsoft.com/office/drawing/2014/main" id="{3054025D-5DE9-4642-B0BB-BB125292F4EA}"/>
              </a:ext>
            </a:extLst>
          </p:cNvPr>
          <p:cNvSpPr>
            <a:spLocks noGrp="1"/>
          </p:cNvSpPr>
          <p:nvPr>
            <p:ph type="dt" sz="half" idx="10"/>
          </p:nvPr>
        </p:nvSpPr>
        <p:spPr/>
        <p:txBody>
          <a:bodyPr/>
          <a:lstStyle>
            <a:lvl1pPr>
              <a:defRPr/>
            </a:lvl1pPr>
          </a:lstStyle>
          <a:p>
            <a:pPr>
              <a:defRPr/>
            </a:pPr>
            <a:fld id="{775B3A22-D51D-4AE7-BDBC-F112E2AC9666}" type="datetime1">
              <a:rPr lang="en-US" smtClean="0"/>
              <a:t>8/20/2020</a:t>
            </a:fld>
            <a:endParaRPr lang="en-GB" dirty="0"/>
          </a:p>
        </p:txBody>
      </p:sp>
      <p:sp>
        <p:nvSpPr>
          <p:cNvPr id="7" name="Slide Number Placeholder 6">
            <a:extLst>
              <a:ext uri="{FF2B5EF4-FFF2-40B4-BE49-F238E27FC236}">
                <a16:creationId xmlns:a16="http://schemas.microsoft.com/office/drawing/2014/main" id="{FAC159AD-E6FE-44EB-A785-744E1BF0FEC4}"/>
              </a:ext>
            </a:extLst>
          </p:cNvPr>
          <p:cNvSpPr>
            <a:spLocks noGrp="1"/>
          </p:cNvSpPr>
          <p:nvPr>
            <p:ph type="sldNum" sz="quarter" idx="11"/>
          </p:nvPr>
        </p:nvSpPr>
        <p:spPr/>
        <p:txBody>
          <a:bodyPr/>
          <a:lstStyle>
            <a:lvl1pPr>
              <a:defRPr/>
            </a:lvl1pPr>
          </a:lstStyle>
          <a:p>
            <a:pPr>
              <a:defRPr/>
            </a:pPr>
            <a:fld id="{FFF7D9AF-1886-4875-BB91-10AB0A335400}" type="slidenum">
              <a:rPr lang="en-GB"/>
              <a:pPr>
                <a:defRPr/>
              </a:pPr>
              <a:t>‹#›</a:t>
            </a:fld>
            <a:endParaRPr lang="en-GB" dirty="0"/>
          </a:p>
        </p:txBody>
      </p:sp>
    </p:spTree>
    <p:extLst>
      <p:ext uri="{BB962C8B-B14F-4D97-AF65-F5344CB8AC3E}">
        <p14:creationId xmlns:p14="http://schemas.microsoft.com/office/powerpoint/2010/main" val="344085517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2ECAC1D-69BD-41C8-BB67-721FAE3D8554}"/>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304AA504-DF61-4DD1-BF0A-4DDD975C9EF9}" type="datetime1">
              <a:rPr lang="en-US" smtClean="0"/>
              <a:t>8/20/2020</a:t>
            </a:fld>
            <a:endParaRPr lang="en-US"/>
          </a:p>
        </p:txBody>
      </p:sp>
      <p:sp>
        <p:nvSpPr>
          <p:cNvPr id="6" name="Footer Placeholder 4">
            <a:extLst>
              <a:ext uri="{FF2B5EF4-FFF2-40B4-BE49-F238E27FC236}">
                <a16:creationId xmlns:a16="http://schemas.microsoft.com/office/drawing/2014/main" id="{29BDBA4F-2C62-4D88-9386-AFEDC5CFC366}"/>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AB443DA7-11D9-489E-8297-DD3DE6FF18B9}"/>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8CF3D61A-C2EC-45D8-B33A-5B9E5979AC14}" type="slidenum">
              <a:rPr lang="en-US"/>
              <a:pPr>
                <a:defRPr/>
              </a:pPr>
              <a:t>‹#›</a:t>
            </a:fld>
            <a:endParaRPr lang="en-US"/>
          </a:p>
        </p:txBody>
      </p:sp>
    </p:spTree>
    <p:extLst>
      <p:ext uri="{BB962C8B-B14F-4D97-AF65-F5344CB8AC3E}">
        <p14:creationId xmlns:p14="http://schemas.microsoft.com/office/powerpoint/2010/main" val="373593790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88897AB-C482-4CA0-854D-D0DB1971CF75}"/>
              </a:ext>
            </a:extLst>
          </p:cNvPr>
          <p:cNvSpPr>
            <a:spLocks noGrp="1"/>
          </p:cNvSpPr>
          <p:nvPr>
            <p:ph type="dt" sz="half" idx="10"/>
          </p:nvPr>
        </p:nvSpPr>
        <p:spPr/>
        <p:txBody>
          <a:bodyPr/>
          <a:lstStyle>
            <a:lvl1pPr>
              <a:defRPr/>
            </a:lvl1pPr>
          </a:lstStyle>
          <a:p>
            <a:pPr>
              <a:defRPr/>
            </a:pPr>
            <a:fld id="{DA7A4B42-2A7E-4F7B-BD49-8687C7DB1B13}" type="datetime1">
              <a:rPr lang="en-US" smtClean="0"/>
              <a:t>8/20/2020</a:t>
            </a:fld>
            <a:endParaRPr lang="en-US"/>
          </a:p>
        </p:txBody>
      </p:sp>
      <p:sp>
        <p:nvSpPr>
          <p:cNvPr id="8" name="Footer Placeholder 4">
            <a:extLst>
              <a:ext uri="{FF2B5EF4-FFF2-40B4-BE49-F238E27FC236}">
                <a16:creationId xmlns:a16="http://schemas.microsoft.com/office/drawing/2014/main" id="{06A1D46F-C664-450F-90AD-A1906FCA7BF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A755F27-8A98-4BC8-992D-371DCE13B6A2}"/>
              </a:ext>
            </a:extLst>
          </p:cNvPr>
          <p:cNvSpPr>
            <a:spLocks noGrp="1"/>
          </p:cNvSpPr>
          <p:nvPr>
            <p:ph type="sldNum" sz="quarter" idx="12"/>
          </p:nvPr>
        </p:nvSpPr>
        <p:spPr/>
        <p:txBody>
          <a:bodyPr/>
          <a:lstStyle>
            <a:lvl1pPr>
              <a:defRPr/>
            </a:lvl1pPr>
          </a:lstStyle>
          <a:p>
            <a:pPr>
              <a:defRPr/>
            </a:pPr>
            <a:fld id="{4023F2FD-3E12-4895-9358-24E0A49F41E3}" type="slidenum">
              <a:rPr lang="en-US"/>
              <a:pPr>
                <a:defRPr/>
              </a:pPr>
              <a:t>‹#›</a:t>
            </a:fld>
            <a:endParaRPr lang="en-US"/>
          </a:p>
        </p:txBody>
      </p:sp>
    </p:spTree>
    <p:extLst>
      <p:ext uri="{BB962C8B-B14F-4D97-AF65-F5344CB8AC3E}">
        <p14:creationId xmlns:p14="http://schemas.microsoft.com/office/powerpoint/2010/main" val="2345299059"/>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6B0C4C6-E92B-4212-B155-13D4D051A165}"/>
              </a:ext>
            </a:extLst>
          </p:cNvPr>
          <p:cNvSpPr>
            <a:spLocks noGrp="1"/>
          </p:cNvSpPr>
          <p:nvPr>
            <p:ph type="dt" sz="half" idx="10"/>
          </p:nvPr>
        </p:nvSpPr>
        <p:spPr/>
        <p:txBody>
          <a:bodyPr/>
          <a:lstStyle>
            <a:lvl1pPr>
              <a:defRPr/>
            </a:lvl1pPr>
          </a:lstStyle>
          <a:p>
            <a:pPr>
              <a:defRPr/>
            </a:pPr>
            <a:fld id="{7BD17D99-070A-4F23-933D-F98BEEF00DD8}" type="datetime1">
              <a:rPr lang="en-US" smtClean="0"/>
              <a:t>8/20/2020</a:t>
            </a:fld>
            <a:endParaRPr lang="en-US"/>
          </a:p>
        </p:txBody>
      </p:sp>
      <p:sp>
        <p:nvSpPr>
          <p:cNvPr id="4" name="Footer Placeholder 4">
            <a:extLst>
              <a:ext uri="{FF2B5EF4-FFF2-40B4-BE49-F238E27FC236}">
                <a16:creationId xmlns:a16="http://schemas.microsoft.com/office/drawing/2014/main" id="{2B67864E-D098-499C-82C3-BC34820B5B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9F4F009-4028-4168-B122-CCC9E0814657}"/>
              </a:ext>
            </a:extLst>
          </p:cNvPr>
          <p:cNvSpPr>
            <a:spLocks noGrp="1"/>
          </p:cNvSpPr>
          <p:nvPr>
            <p:ph type="sldNum" sz="quarter" idx="12"/>
          </p:nvPr>
        </p:nvSpPr>
        <p:spPr/>
        <p:txBody>
          <a:bodyPr/>
          <a:lstStyle>
            <a:lvl1pPr>
              <a:defRPr/>
            </a:lvl1pPr>
          </a:lstStyle>
          <a:p>
            <a:pPr>
              <a:defRPr/>
            </a:pPr>
            <a:fld id="{D7B43593-3784-4E3C-8CC7-77884D055A52}" type="slidenum">
              <a:rPr lang="en-US"/>
              <a:pPr>
                <a:defRPr/>
              </a:pPr>
              <a:t>‹#›</a:t>
            </a:fld>
            <a:endParaRPr lang="en-US"/>
          </a:p>
        </p:txBody>
      </p:sp>
    </p:spTree>
    <p:extLst>
      <p:ext uri="{BB962C8B-B14F-4D97-AF65-F5344CB8AC3E}">
        <p14:creationId xmlns:p14="http://schemas.microsoft.com/office/powerpoint/2010/main" val="302313527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98184F3-F9C1-42CF-A2E2-364525C97CC5}"/>
              </a:ext>
            </a:extLst>
          </p:cNvPr>
          <p:cNvSpPr>
            <a:spLocks noGrp="1"/>
          </p:cNvSpPr>
          <p:nvPr>
            <p:ph type="dt" sz="half" idx="10"/>
          </p:nvPr>
        </p:nvSpPr>
        <p:spPr/>
        <p:txBody>
          <a:bodyPr/>
          <a:lstStyle>
            <a:lvl1pPr>
              <a:defRPr/>
            </a:lvl1pPr>
          </a:lstStyle>
          <a:p>
            <a:pPr>
              <a:defRPr/>
            </a:pPr>
            <a:fld id="{8FCC271B-7248-4FE4-AED7-2067DFE2A3B1}" type="datetime1">
              <a:rPr lang="en-US" smtClean="0"/>
              <a:t>8/20/2020</a:t>
            </a:fld>
            <a:endParaRPr lang="en-US"/>
          </a:p>
        </p:txBody>
      </p:sp>
      <p:sp>
        <p:nvSpPr>
          <p:cNvPr id="3" name="Footer Placeholder 4">
            <a:extLst>
              <a:ext uri="{FF2B5EF4-FFF2-40B4-BE49-F238E27FC236}">
                <a16:creationId xmlns:a16="http://schemas.microsoft.com/office/drawing/2014/main" id="{AB5E1F4B-A816-494C-8D32-4FDDC8710F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7B3EA71-9E42-4F78-A82D-9A5AFF44D178}"/>
              </a:ext>
            </a:extLst>
          </p:cNvPr>
          <p:cNvSpPr>
            <a:spLocks noGrp="1"/>
          </p:cNvSpPr>
          <p:nvPr>
            <p:ph type="sldNum" sz="quarter" idx="12"/>
          </p:nvPr>
        </p:nvSpPr>
        <p:spPr/>
        <p:txBody>
          <a:bodyPr/>
          <a:lstStyle>
            <a:lvl1pPr>
              <a:defRPr/>
            </a:lvl1pPr>
          </a:lstStyle>
          <a:p>
            <a:pPr>
              <a:defRPr/>
            </a:pPr>
            <a:fld id="{2DA1D0B2-C48D-4A50-8E3C-292603B7B399}" type="slidenum">
              <a:rPr lang="en-US"/>
              <a:pPr>
                <a:defRPr/>
              </a:pPr>
              <a:t>‹#›</a:t>
            </a:fld>
            <a:endParaRPr lang="en-US"/>
          </a:p>
        </p:txBody>
      </p:sp>
    </p:spTree>
    <p:extLst>
      <p:ext uri="{BB962C8B-B14F-4D97-AF65-F5344CB8AC3E}">
        <p14:creationId xmlns:p14="http://schemas.microsoft.com/office/powerpoint/2010/main" val="4032430755"/>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946A3345-365B-40D5-B5F4-92C32A6D335A}"/>
              </a:ext>
            </a:extLst>
          </p:cNvPr>
          <p:cNvSpPr>
            <a:spLocks noGrp="1"/>
          </p:cNvSpPr>
          <p:nvPr>
            <p:ph type="dt" sz="half" idx="10"/>
          </p:nvPr>
        </p:nvSpPr>
        <p:spPr/>
        <p:txBody>
          <a:bodyPr/>
          <a:lstStyle>
            <a:lvl1pPr>
              <a:defRPr/>
            </a:lvl1pPr>
          </a:lstStyle>
          <a:p>
            <a:pPr>
              <a:defRPr/>
            </a:pPr>
            <a:fld id="{7E0CA17B-8159-412A-B7F9-684C5BD20359}" type="datetime1">
              <a:rPr lang="en-US" smtClean="0"/>
              <a:t>8/20/2020</a:t>
            </a:fld>
            <a:endParaRPr lang="en-US"/>
          </a:p>
        </p:txBody>
      </p:sp>
      <p:sp>
        <p:nvSpPr>
          <p:cNvPr id="6" name="Footer Placeholder 4">
            <a:extLst>
              <a:ext uri="{FF2B5EF4-FFF2-40B4-BE49-F238E27FC236}">
                <a16:creationId xmlns:a16="http://schemas.microsoft.com/office/drawing/2014/main" id="{602FF072-708C-47E0-95D7-F3A8102F76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C9CD8E-37E3-46E0-B885-C098EBEF94E4}"/>
              </a:ext>
            </a:extLst>
          </p:cNvPr>
          <p:cNvSpPr>
            <a:spLocks noGrp="1"/>
          </p:cNvSpPr>
          <p:nvPr>
            <p:ph type="sldNum" sz="quarter" idx="12"/>
          </p:nvPr>
        </p:nvSpPr>
        <p:spPr/>
        <p:txBody>
          <a:bodyPr/>
          <a:lstStyle>
            <a:lvl1pPr>
              <a:defRPr/>
            </a:lvl1pPr>
          </a:lstStyle>
          <a:p>
            <a:pPr>
              <a:defRPr/>
            </a:pPr>
            <a:fld id="{EAB02A3F-7536-417F-89BB-49508D07BC80}" type="slidenum">
              <a:rPr lang="en-US"/>
              <a:pPr>
                <a:defRPr/>
              </a:pPr>
              <a:t>‹#›</a:t>
            </a:fld>
            <a:endParaRPr lang="en-US"/>
          </a:p>
        </p:txBody>
      </p:sp>
    </p:spTree>
    <p:extLst>
      <p:ext uri="{BB962C8B-B14F-4D97-AF65-F5344CB8AC3E}">
        <p14:creationId xmlns:p14="http://schemas.microsoft.com/office/powerpoint/2010/main" val="352986712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F36A176-5392-4CE8-AE8A-6A04EFB7FBA1}"/>
              </a:ext>
            </a:extLst>
          </p:cNvPr>
          <p:cNvSpPr>
            <a:spLocks noGrp="1"/>
          </p:cNvSpPr>
          <p:nvPr>
            <p:ph type="dt" sz="half" idx="10"/>
          </p:nvPr>
        </p:nvSpPr>
        <p:spPr/>
        <p:txBody>
          <a:bodyPr/>
          <a:lstStyle>
            <a:lvl1pPr>
              <a:defRPr/>
            </a:lvl1pPr>
          </a:lstStyle>
          <a:p>
            <a:pPr>
              <a:defRPr/>
            </a:pPr>
            <a:fld id="{52C903FC-F89D-4C70-80BD-013EF112897A}" type="datetime1">
              <a:rPr lang="en-US" smtClean="0"/>
              <a:t>8/20/2020</a:t>
            </a:fld>
            <a:endParaRPr lang="en-US"/>
          </a:p>
        </p:txBody>
      </p:sp>
      <p:sp>
        <p:nvSpPr>
          <p:cNvPr id="6" name="Footer Placeholder 4">
            <a:extLst>
              <a:ext uri="{FF2B5EF4-FFF2-40B4-BE49-F238E27FC236}">
                <a16:creationId xmlns:a16="http://schemas.microsoft.com/office/drawing/2014/main" id="{F50BAA93-CF29-4BDF-91AE-AFB7D31512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781175-0405-4D26-A536-4143B7454233}"/>
              </a:ext>
            </a:extLst>
          </p:cNvPr>
          <p:cNvSpPr>
            <a:spLocks noGrp="1"/>
          </p:cNvSpPr>
          <p:nvPr>
            <p:ph type="sldNum" sz="quarter" idx="12"/>
          </p:nvPr>
        </p:nvSpPr>
        <p:spPr/>
        <p:txBody>
          <a:bodyPr/>
          <a:lstStyle>
            <a:lvl1pPr>
              <a:defRPr/>
            </a:lvl1pPr>
          </a:lstStyle>
          <a:p>
            <a:pPr>
              <a:defRPr/>
            </a:pPr>
            <a:fld id="{7E17E95A-5078-49EB-87D6-D89EDC4FCD7E}" type="slidenum">
              <a:rPr lang="en-US"/>
              <a:pPr>
                <a:defRPr/>
              </a:pPr>
              <a:t>‹#›</a:t>
            </a:fld>
            <a:endParaRPr lang="en-US"/>
          </a:p>
        </p:txBody>
      </p:sp>
    </p:spTree>
    <p:extLst>
      <p:ext uri="{BB962C8B-B14F-4D97-AF65-F5344CB8AC3E}">
        <p14:creationId xmlns:p14="http://schemas.microsoft.com/office/powerpoint/2010/main" val="3432629023"/>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E1DD5FD-73E3-407C-916C-02D239799D0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7A21705-CF95-42A5-B6AC-5244375049E2}"/>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1E1799F-BBF7-4880-8444-820859FB4F1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1E4B3999-F5E3-4D22-9943-DCC6404C2D0D}" type="datetime1">
              <a:rPr lang="en-US" smtClean="0"/>
              <a:t>8/20/2020</a:t>
            </a:fld>
            <a:endParaRPr lang="en-US"/>
          </a:p>
        </p:txBody>
      </p:sp>
      <p:sp>
        <p:nvSpPr>
          <p:cNvPr id="5" name="Footer Placeholder 4">
            <a:extLst>
              <a:ext uri="{FF2B5EF4-FFF2-40B4-BE49-F238E27FC236}">
                <a16:creationId xmlns:a16="http://schemas.microsoft.com/office/drawing/2014/main" id="{52A5FC13-7291-43AE-BCF0-CA7DB776FCD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4D4342B-C9F1-4CCB-8350-A13CD50973B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3A232086-31C4-4FA4-AE1A-1D0CB69C6F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6" r:id="rId1"/>
    <p:sldLayoutId id="2147485567" r:id="rId2"/>
    <p:sldLayoutId id="2147485574" r:id="rId3"/>
    <p:sldLayoutId id="2147485575" r:id="rId4"/>
    <p:sldLayoutId id="2147485568" r:id="rId5"/>
    <p:sldLayoutId id="2147485569" r:id="rId6"/>
    <p:sldLayoutId id="2147485570" r:id="rId7"/>
    <p:sldLayoutId id="2147485571" r:id="rId8"/>
    <p:sldLayoutId id="2147485572" r:id="rId9"/>
    <p:sldLayoutId id="2147485573" r:id="rId10"/>
    <p:sldLayoutId id="2147485576" r:id="rId11"/>
    <p:sldLayoutId id="2147485577" r:id="rId12"/>
    <p:sldLayoutId id="2147485578" r:id="rId13"/>
    <p:sldLayoutId id="2147485579" r:id="rId14"/>
    <p:sldLayoutId id="2147485580" r:id="rId15"/>
    <p:sldLayoutId id="2147485581" r:id="rId16"/>
    <p:sldLayoutId id="2147485582" r:id="rId17"/>
    <p:sldLayoutId id="2147485583" r:id="rId18"/>
    <p:sldLayoutId id="2147485596" r:id="rId19"/>
    <p:sldLayoutId id="2147485597" r:id="rId20"/>
  </p:sldLayoutIdLst>
  <p:transition>
    <p:dissolve/>
  </p:transition>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DA76E52-C19D-4894-9029-E73EE6FC784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DB8B492A-A4DD-4E8E-8EE4-444D6BEA571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1549EA2-80F5-4092-9339-250627C1A85D}"/>
              </a:ext>
            </a:extLst>
          </p:cNvPr>
          <p:cNvSpPr>
            <a:spLocks noGrp="1"/>
          </p:cNvSpPr>
          <p:nvPr>
            <p:ph type="dt" sz="half" idx="2"/>
          </p:nvPr>
        </p:nvSpPr>
        <p:spPr>
          <a:xfrm>
            <a:off x="457200" y="6357938"/>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414244">
                    <a:tint val="75000"/>
                  </a:srgbClr>
                </a:solidFill>
                <a:latin typeface="Calibri" panose="020F0502020204030204" pitchFamily="34" charset="0"/>
                <a:cs typeface="+mn-cs"/>
              </a:defRPr>
            </a:lvl1pPr>
          </a:lstStyle>
          <a:p>
            <a:pPr>
              <a:defRPr/>
            </a:pPr>
            <a:fld id="{AF131EF9-349C-4B3E-9F9D-4D3233B3B3CB}" type="datetime1">
              <a:rPr lang="en-US" smtClean="0"/>
              <a:t>8/20/2020</a:t>
            </a:fld>
            <a:endParaRPr lang="en-GB" dirty="0"/>
          </a:p>
        </p:txBody>
      </p:sp>
      <p:sp>
        <p:nvSpPr>
          <p:cNvPr id="6" name="Slide Number Placeholder 5">
            <a:extLst>
              <a:ext uri="{FF2B5EF4-FFF2-40B4-BE49-F238E27FC236}">
                <a16:creationId xmlns:a16="http://schemas.microsoft.com/office/drawing/2014/main" id="{A6396400-3F41-4328-80E4-835A2F9D217B}"/>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414244">
                    <a:tint val="75000"/>
                  </a:srgbClr>
                </a:solidFill>
                <a:latin typeface="Calibri" panose="020F0502020204030204" pitchFamily="34" charset="0"/>
                <a:cs typeface="+mn-cs"/>
              </a:defRPr>
            </a:lvl1pPr>
          </a:lstStyle>
          <a:p>
            <a:pPr>
              <a:defRPr/>
            </a:pPr>
            <a:fld id="{2F5EB252-F181-4A28-BBBD-7B4CCBFBBFC1}"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 id="2147485595" r:id="rId12"/>
  </p:sldLayoutIdLst>
  <p:transition spd="med">
    <p:fade/>
  </p:transition>
  <p:hf hdr="0" ftr="0" dt="0"/>
  <p:txStyles>
    <p:titleStyle>
      <a:lvl1pPr algn="l" rtl="0" eaLnBrk="0" fontAlgn="base" hangingPunct="0">
        <a:spcBef>
          <a:spcPct val="0"/>
        </a:spcBef>
        <a:spcAft>
          <a:spcPct val="0"/>
        </a:spcAft>
        <a:defRPr lang="en-GB" sz="3600" b="1" kern="1200" dirty="0">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3600" b="1">
          <a:solidFill>
            <a:schemeClr val="tx1"/>
          </a:solidFill>
          <a:latin typeface="Calibri" panose="020F0502020204030204" pitchFamily="34" charset="0"/>
        </a:defRPr>
      </a:lvl2pPr>
      <a:lvl3pPr algn="l" rtl="0" eaLnBrk="0" fontAlgn="base" hangingPunct="0">
        <a:spcBef>
          <a:spcPct val="0"/>
        </a:spcBef>
        <a:spcAft>
          <a:spcPct val="0"/>
        </a:spcAft>
        <a:defRPr sz="3600" b="1">
          <a:solidFill>
            <a:schemeClr val="tx1"/>
          </a:solidFill>
          <a:latin typeface="Calibri" panose="020F0502020204030204" pitchFamily="34" charset="0"/>
        </a:defRPr>
      </a:lvl3pPr>
      <a:lvl4pPr algn="l" rtl="0" eaLnBrk="0" fontAlgn="base" hangingPunct="0">
        <a:spcBef>
          <a:spcPct val="0"/>
        </a:spcBef>
        <a:spcAft>
          <a:spcPct val="0"/>
        </a:spcAft>
        <a:defRPr sz="3600" b="1">
          <a:solidFill>
            <a:schemeClr val="tx1"/>
          </a:solidFill>
          <a:latin typeface="Calibri" panose="020F0502020204030204" pitchFamily="34" charset="0"/>
        </a:defRPr>
      </a:lvl4pPr>
      <a:lvl5pPr algn="l" rtl="0" eaLnBrk="0" fontAlgn="base" hangingPunct="0">
        <a:spcBef>
          <a:spcPct val="0"/>
        </a:spcBef>
        <a:spcAft>
          <a:spcPct val="0"/>
        </a:spcAft>
        <a:defRPr sz="3600" b="1">
          <a:solidFill>
            <a:schemeClr val="tx1"/>
          </a:solidFill>
          <a:latin typeface="Calibri" panose="020F0502020204030204" pitchFamily="34" charset="0"/>
        </a:defRPr>
      </a:lvl5pPr>
      <a:lvl6pPr marL="457200" algn="l" rtl="0" eaLnBrk="1" fontAlgn="base" hangingPunct="1">
        <a:spcBef>
          <a:spcPct val="0"/>
        </a:spcBef>
        <a:spcAft>
          <a:spcPct val="0"/>
        </a:spcAft>
        <a:defRPr sz="3600" b="1">
          <a:solidFill>
            <a:schemeClr val="tx1"/>
          </a:solidFill>
          <a:latin typeface="Arial" charset="0"/>
        </a:defRPr>
      </a:lvl6pPr>
      <a:lvl7pPr marL="914400" algn="l" rtl="0" eaLnBrk="1" fontAlgn="base" hangingPunct="1">
        <a:spcBef>
          <a:spcPct val="0"/>
        </a:spcBef>
        <a:spcAft>
          <a:spcPct val="0"/>
        </a:spcAft>
        <a:defRPr sz="3600" b="1">
          <a:solidFill>
            <a:schemeClr val="tx1"/>
          </a:solidFill>
          <a:latin typeface="Arial" charset="0"/>
        </a:defRPr>
      </a:lvl7pPr>
      <a:lvl8pPr marL="1371600" algn="l" rtl="0" eaLnBrk="1" fontAlgn="base" hangingPunct="1">
        <a:spcBef>
          <a:spcPct val="0"/>
        </a:spcBef>
        <a:spcAft>
          <a:spcPct val="0"/>
        </a:spcAft>
        <a:defRPr sz="3600" b="1">
          <a:solidFill>
            <a:schemeClr val="tx1"/>
          </a:solidFill>
          <a:latin typeface="Arial" charset="0"/>
        </a:defRPr>
      </a:lvl8pPr>
      <a:lvl9pPr marL="1828800" algn="l" rtl="0" eaLnBrk="1" fontAlgn="base" hangingPunct="1">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81.jpeg"/><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image" Target="../media/image83.emf"/><Relationship Id="rId5" Type="http://schemas.openxmlformats.org/officeDocument/2006/relationships/oleObject" Target="../embeddings/oleObject9.bin"/><Relationship Id="rId4" Type="http://schemas.openxmlformats.org/officeDocument/2006/relationships/image" Target="../media/image82.emf"/></Relationships>
</file>

<file path=ppt/slides/_rels/slide1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8.xml"/><Relationship Id="rId5" Type="http://schemas.openxmlformats.org/officeDocument/2006/relationships/image" Target="../media/image92.png"/><Relationship Id="rId4" Type="http://schemas.openxmlformats.org/officeDocument/2006/relationships/image" Target="../media/image91.png"/></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8.xml"/><Relationship Id="rId4" Type="http://schemas.openxmlformats.org/officeDocument/2006/relationships/image" Target="../media/image97.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image" Target="../media/image103.png"/><Relationship Id="rId5" Type="http://schemas.openxmlformats.org/officeDocument/2006/relationships/oleObject" Target="../embeddings/oleObject10.bin"/><Relationship Id="rId4" Type="http://schemas.openxmlformats.org/officeDocument/2006/relationships/image" Target="../media/image105.png"/></Relationships>
</file>

<file path=ppt/slides/_rels/slide13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16.png"/></Relationships>
</file>

<file path=ppt/slides/_rels/slide15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25.gif"/><Relationship Id="rId5" Type="http://schemas.openxmlformats.org/officeDocument/2006/relationships/image" Target="../media/image124.jpeg"/><Relationship Id="rId4" Type="http://schemas.openxmlformats.org/officeDocument/2006/relationships/image" Target="../media/image123.jpeg"/></Relationships>
</file>

<file path=ppt/slides/_rels/slide15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42.jpeg"/><Relationship Id="rId4" Type="http://schemas.openxmlformats.org/officeDocument/2006/relationships/image" Target="../media/image141.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44.wmf"/><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143.wmf"/><Relationship Id="rId4" Type="http://schemas.openxmlformats.org/officeDocument/2006/relationships/oleObject" Target="../embeddings/oleObject11.bin"/></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147.jpe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150.jpeg"/><Relationship Id="rId4" Type="http://schemas.openxmlformats.org/officeDocument/2006/relationships/image" Target="../media/image149.jpe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1.xml"/></Relationships>
</file>

<file path=ppt/slides/_rels/slide18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18.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8.xml"/><Relationship Id="rId1" Type="http://schemas.openxmlformats.org/officeDocument/2006/relationships/vmlDrawing" Target="../drawings/vmlDrawing9.vml"/><Relationship Id="rId4" Type="http://schemas.openxmlformats.org/officeDocument/2006/relationships/image" Target="../media/image170.png"/></Relationships>
</file>

<file path=ppt/slides/_rels/slide19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www.ohlearning.com/default.aspx"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3" Type="http://schemas.openxmlformats.org/officeDocument/2006/relationships/hyperlink" Target="mailto:team@ohlearning.com" TargetMode="External"/><Relationship Id="rId2" Type="http://schemas.openxmlformats.org/officeDocument/2006/relationships/hyperlink" Target="http://ohlearning.com/default.aspx" TargetMode="External"/><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20.wmf"/></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30.wmf"/><Relationship Id="rId5" Type="http://schemas.openxmlformats.org/officeDocument/2006/relationships/oleObject" Target="../embeddings/oleObject4.bin"/><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49.wmf"/><Relationship Id="rId5" Type="http://schemas.openxmlformats.org/officeDocument/2006/relationships/oleObject" Target="../embeddings/oleObject6.bin"/><Relationship Id="rId4" Type="http://schemas.openxmlformats.org/officeDocument/2006/relationships/image" Target="../media/image48.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medicalnewstoday.com/articles/147720.php" TargetMode="Externa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a:extLst>
              <a:ext uri="{FF2B5EF4-FFF2-40B4-BE49-F238E27FC236}">
                <a16:creationId xmlns:a16="http://schemas.microsoft.com/office/drawing/2014/main" id="{C694F855-983F-42C4-9A3A-69DCEDE10A7B}"/>
              </a:ext>
            </a:extLst>
          </p:cNvPr>
          <p:cNvSpPr>
            <a:spLocks noGrp="1"/>
          </p:cNvSpPr>
          <p:nvPr>
            <p:ph type="title"/>
          </p:nvPr>
        </p:nvSpPr>
        <p:spPr>
          <a:xfrm>
            <a:off x="568325" y="2043113"/>
            <a:ext cx="7772400" cy="1658937"/>
          </a:xfrm>
        </p:spPr>
        <p:txBody>
          <a:bodyPr/>
          <a:lstStyle/>
          <a:p>
            <a:pPr algn="ctr" eaLnBrk="1" hangingPunct="1"/>
            <a:r>
              <a:rPr lang="en-US" altLang="en-US" sz="3600" dirty="0">
                <a:solidFill>
                  <a:srgbClr val="000066"/>
                </a:solidFill>
                <a:latin typeface="Calibri Light"/>
                <a:cs typeface="Calibri Light"/>
              </a:rPr>
              <a:t>HEALTH and  SAFETY AWARENESS</a:t>
            </a:r>
          </a:p>
        </p:txBody>
      </p:sp>
      <p:sp>
        <p:nvSpPr>
          <p:cNvPr id="27651" name="Slide Number Placeholder 1">
            <a:extLst>
              <a:ext uri="{FF2B5EF4-FFF2-40B4-BE49-F238E27FC236}">
                <a16:creationId xmlns:a16="http://schemas.microsoft.com/office/drawing/2014/main" id="{613CAB46-C881-418E-A29B-ED89DF41257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60A3FB19-5974-436F-BDF7-AA731A3CD624}" type="slidenum">
              <a:rPr lang="en-GB" altLang="en-US" sz="1200" smtClean="0">
                <a:solidFill>
                  <a:srgbClr val="939393"/>
                </a:solidFill>
              </a:rPr>
              <a:pPr fontAlgn="base">
                <a:spcBef>
                  <a:spcPct val="0"/>
                </a:spcBef>
                <a:spcAft>
                  <a:spcPct val="0"/>
                </a:spcAft>
                <a:buFontTx/>
                <a:buNone/>
              </a:pPr>
              <a:t>1</a:t>
            </a:fld>
            <a:endParaRPr lang="en-GB" altLang="en-US" sz="1200">
              <a:solidFill>
                <a:srgbClr val="939393"/>
              </a:solidFill>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48B298C-1D07-4781-82BA-A01B055DDE86}"/>
              </a:ext>
            </a:extLst>
          </p:cNvPr>
          <p:cNvSpPr>
            <a:spLocks noGrp="1" noChangeArrowheads="1"/>
          </p:cNvSpPr>
          <p:nvPr>
            <p:ph type="title"/>
          </p:nvPr>
        </p:nvSpPr>
        <p:spPr/>
        <p:txBody>
          <a:bodyPr/>
          <a:lstStyle/>
          <a:p>
            <a:pPr algn="ctr"/>
            <a:r>
              <a:rPr lang="en-US" altLang="en-US" b="1" dirty="0">
                <a:solidFill>
                  <a:srgbClr val="002060"/>
                </a:solidFill>
              </a:rPr>
              <a:t>COURSE CONTENT (continued)</a:t>
            </a:r>
          </a:p>
        </p:txBody>
      </p:sp>
      <p:sp>
        <p:nvSpPr>
          <p:cNvPr id="39939" name="Content Placeholder 4">
            <a:extLst>
              <a:ext uri="{FF2B5EF4-FFF2-40B4-BE49-F238E27FC236}">
                <a16:creationId xmlns:a16="http://schemas.microsoft.com/office/drawing/2014/main" id="{51056964-1D96-45CC-B754-401592E78E62}"/>
              </a:ext>
            </a:extLst>
          </p:cNvPr>
          <p:cNvSpPr>
            <a:spLocks noGrp="1" noChangeArrowheads="1"/>
          </p:cNvSpPr>
          <p:nvPr>
            <p:ph idx="1"/>
          </p:nvPr>
        </p:nvSpPr>
        <p:spPr>
          <a:xfrm>
            <a:off x="457200" y="1476632"/>
            <a:ext cx="8229600" cy="4525963"/>
          </a:xfrm>
        </p:spPr>
        <p:txBody>
          <a:bodyPr/>
          <a:lstStyle/>
          <a:p>
            <a:pPr>
              <a:defRPr/>
            </a:pPr>
            <a:r>
              <a:rPr lang="en-US" altLang="en-US" dirty="0"/>
              <a:t>Heat Stress</a:t>
            </a:r>
          </a:p>
          <a:p>
            <a:pPr>
              <a:defRPr/>
            </a:pPr>
            <a:r>
              <a:rPr lang="en-US" altLang="en-US" dirty="0"/>
              <a:t>Electrical Safety</a:t>
            </a:r>
          </a:p>
          <a:p>
            <a:pPr>
              <a:defRPr/>
            </a:pPr>
            <a:r>
              <a:rPr lang="en-US" altLang="en-US" dirty="0"/>
              <a:t>Fire Safety</a:t>
            </a:r>
          </a:p>
          <a:p>
            <a:pPr>
              <a:defRPr/>
            </a:pPr>
            <a:r>
              <a:rPr lang="en-US" altLang="en-US" dirty="0"/>
              <a:t>Confined Spaces</a:t>
            </a:r>
          </a:p>
          <a:p>
            <a:pPr>
              <a:defRPr/>
            </a:pPr>
            <a:r>
              <a:rPr lang="en-US" altLang="en-US" dirty="0"/>
              <a:t>Compressed Gases</a:t>
            </a:r>
          </a:p>
          <a:p>
            <a:pPr>
              <a:defRPr/>
            </a:pPr>
            <a:r>
              <a:rPr lang="en-US" altLang="en-US" dirty="0"/>
              <a:t>Walking and Working Surfaces</a:t>
            </a:r>
          </a:p>
          <a:p>
            <a:pPr>
              <a:defRPr/>
            </a:pPr>
            <a:r>
              <a:rPr lang="en-US" altLang="en-US" dirty="0"/>
              <a:t>Machine Guarding</a:t>
            </a:r>
          </a:p>
          <a:p>
            <a:pPr>
              <a:defRPr/>
            </a:pPr>
            <a:r>
              <a:rPr lang="en-US" altLang="en-US" dirty="0"/>
              <a:t>Forklift Safety</a:t>
            </a:r>
          </a:p>
          <a:p>
            <a:pPr>
              <a:defRPr/>
            </a:pPr>
            <a:r>
              <a:rPr lang="en-US" altLang="en-US" dirty="0"/>
              <a:t>Cranes and Hoist Safety</a:t>
            </a:r>
          </a:p>
          <a:p>
            <a:pPr>
              <a:defRPr/>
            </a:pPr>
            <a:r>
              <a:rPr lang="en-US" altLang="en-US" dirty="0"/>
              <a:t>Ergonomics</a:t>
            </a:r>
          </a:p>
          <a:p>
            <a:pPr>
              <a:defRPr/>
            </a:pPr>
            <a:r>
              <a:rPr lang="en-US" altLang="en-US" dirty="0"/>
              <a:t>Personal Protective Equipment (PPE)</a:t>
            </a:r>
          </a:p>
          <a:p>
            <a:pPr>
              <a:defRPr/>
            </a:pPr>
            <a:r>
              <a:rPr lang="en-US" altLang="en-US" dirty="0"/>
              <a:t>Situational Awareness</a:t>
            </a:r>
          </a:p>
          <a:p>
            <a:pPr marL="0" indent="0">
              <a:buFont typeface="Arial" panose="020B0604020202020204" pitchFamily="34" charset="0"/>
              <a:buNone/>
              <a:defRPr/>
            </a:pPr>
            <a:endParaRPr lang="en-US" altLang="en-US" dirty="0"/>
          </a:p>
        </p:txBody>
      </p:sp>
      <p:sp>
        <p:nvSpPr>
          <p:cNvPr id="4" name="Slide Number Placeholder 3">
            <a:extLst>
              <a:ext uri="{FF2B5EF4-FFF2-40B4-BE49-F238E27FC236}">
                <a16:creationId xmlns:a16="http://schemas.microsoft.com/office/drawing/2014/main" id="{48B7858F-A01C-4234-8AE4-ACE628BF335E}"/>
              </a:ext>
            </a:extLst>
          </p:cNvPr>
          <p:cNvSpPr>
            <a:spLocks noGrp="1"/>
          </p:cNvSpPr>
          <p:nvPr>
            <p:ph type="sldNum" sz="quarter" idx="11"/>
          </p:nvPr>
        </p:nvSpPr>
        <p:spPr/>
        <p:txBody>
          <a:bodyPr/>
          <a:lstStyle/>
          <a:p>
            <a:pPr>
              <a:defRPr/>
            </a:pPr>
            <a:fld id="{EF1B9170-480B-4F88-899C-13422BBDED80}" type="slidenum">
              <a:rPr lang="en-GB" smtClean="0"/>
              <a:pPr>
                <a:defRPr/>
              </a:pPr>
              <a:t>10</a:t>
            </a:fld>
            <a:endParaRPr lang="en-GB" dirty="0"/>
          </a:p>
        </p:txBody>
      </p:sp>
    </p:spTree>
    <p:extLst>
      <p:ext uri="{BB962C8B-B14F-4D97-AF65-F5344CB8AC3E}">
        <p14:creationId xmlns:p14="http://schemas.microsoft.com/office/powerpoint/2010/main" val="1786044714"/>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9D130D81-2382-4356-85CF-1E38857E8EDD}"/>
              </a:ext>
            </a:extLst>
          </p:cNvPr>
          <p:cNvSpPr>
            <a:spLocks noGrp="1" noChangeArrowheads="1"/>
          </p:cNvSpPr>
          <p:nvPr>
            <p:ph type="title"/>
          </p:nvPr>
        </p:nvSpPr>
        <p:spPr/>
        <p:txBody>
          <a:bodyPr/>
          <a:lstStyle/>
          <a:p>
            <a:r>
              <a:rPr lang="en-US" altLang="en-US" b="1" dirty="0">
                <a:solidFill>
                  <a:srgbClr val="002060"/>
                </a:solidFill>
              </a:rPr>
              <a:t>FLUID REPLACEMENT</a:t>
            </a:r>
          </a:p>
        </p:txBody>
      </p:sp>
      <p:pic>
        <p:nvPicPr>
          <p:cNvPr id="120836" name="Content Placeholder 2">
            <a:extLst>
              <a:ext uri="{FF2B5EF4-FFF2-40B4-BE49-F238E27FC236}">
                <a16:creationId xmlns:a16="http://schemas.microsoft.com/office/drawing/2014/main" id="{27680EA6-1C46-4445-9A75-1D15D7048E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5820033" y="505258"/>
            <a:ext cx="2529016" cy="2251672"/>
          </a:xfrm>
        </p:spPr>
      </p:pic>
      <p:sp>
        <p:nvSpPr>
          <p:cNvPr id="120835" name="Rectangle 4">
            <a:extLst>
              <a:ext uri="{FF2B5EF4-FFF2-40B4-BE49-F238E27FC236}">
                <a16:creationId xmlns:a16="http://schemas.microsoft.com/office/drawing/2014/main" id="{2E6F5CA9-1D64-4884-977E-8A2C0A2F5DA4}"/>
              </a:ext>
            </a:extLst>
          </p:cNvPr>
          <p:cNvSpPr>
            <a:spLocks noGrp="1" noChangeArrowheads="1"/>
          </p:cNvSpPr>
          <p:nvPr>
            <p:ph type="body" sz="half" idx="4294967295"/>
          </p:nvPr>
        </p:nvSpPr>
        <p:spPr>
          <a:xfrm>
            <a:off x="642551" y="2756930"/>
            <a:ext cx="7924800" cy="2980724"/>
          </a:xfrm>
        </p:spPr>
        <p:txBody>
          <a:bodyPr/>
          <a:lstStyle/>
          <a:p>
            <a:r>
              <a:rPr lang="en-US" altLang="en-US" sz="2800" b="1" dirty="0">
                <a:latin typeface="Calibri Light" panose="020F0302020204030204" pitchFamily="34" charset="0"/>
                <a:cs typeface="Calibri Light" panose="020F0302020204030204" pitchFamily="34" charset="0"/>
              </a:rPr>
              <a:t>Thirst alone is an inadequate indicator</a:t>
            </a:r>
          </a:p>
          <a:p>
            <a:r>
              <a:rPr lang="en-US" altLang="en-US" sz="2800" b="1" dirty="0">
                <a:latin typeface="Calibri Light" panose="020F0302020204030204" pitchFamily="34" charset="0"/>
                <a:cs typeface="Calibri Light" panose="020F0302020204030204" pitchFamily="34" charset="0"/>
              </a:rPr>
              <a:t>Rule of Thumb: Drink until thirst is satisfied, then have one more drink.  Drink frequently.</a:t>
            </a:r>
          </a:p>
          <a:p>
            <a:r>
              <a:rPr lang="en-US" altLang="en-US" sz="2800" b="1" dirty="0">
                <a:latin typeface="Calibri Light" panose="020F0302020204030204" pitchFamily="34" charset="0"/>
                <a:cs typeface="Calibri Light" panose="020F0302020204030204" pitchFamily="34" charset="0"/>
              </a:rPr>
              <a:t>Water is universally recommended, but sports drinks may also be acceptable</a:t>
            </a:r>
          </a:p>
          <a:p>
            <a:r>
              <a:rPr lang="en-US" altLang="en-US" sz="2800" b="1" dirty="0">
                <a:latin typeface="Calibri Light" panose="020F0302020204030204" pitchFamily="34" charset="0"/>
                <a:cs typeface="Calibri Light" panose="020F0302020204030204" pitchFamily="34" charset="0"/>
              </a:rPr>
              <a:t>Pre and post-hydration is important when there are restrictions on drinking</a:t>
            </a:r>
          </a:p>
        </p:txBody>
      </p:sp>
      <p:sp>
        <p:nvSpPr>
          <p:cNvPr id="2" name="Slide Number Placeholder 1">
            <a:extLst>
              <a:ext uri="{FF2B5EF4-FFF2-40B4-BE49-F238E27FC236}">
                <a16:creationId xmlns:a16="http://schemas.microsoft.com/office/drawing/2014/main" id="{14600757-625E-4B6A-BAF8-7D22A52F5429}"/>
              </a:ext>
            </a:extLst>
          </p:cNvPr>
          <p:cNvSpPr>
            <a:spLocks noGrp="1"/>
          </p:cNvSpPr>
          <p:nvPr>
            <p:ph type="sldNum" sz="quarter" idx="11"/>
          </p:nvPr>
        </p:nvSpPr>
        <p:spPr/>
        <p:txBody>
          <a:bodyPr/>
          <a:lstStyle/>
          <a:p>
            <a:pPr>
              <a:defRPr/>
            </a:pPr>
            <a:fld id="{8C28C825-8B56-4D47-AD22-1565AC870D51}" type="slidenum">
              <a:rPr lang="en-GB" smtClean="0"/>
              <a:pPr>
                <a:defRPr/>
              </a:pPr>
              <a:t>100</a:t>
            </a:fld>
            <a:endParaRPr lang="en-GB" dirty="0"/>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7CC1864-FB21-455B-8C77-B1DBF22F71B1}"/>
              </a:ext>
            </a:extLst>
          </p:cNvPr>
          <p:cNvSpPr>
            <a:spLocks noGrp="1" noChangeArrowheads="1"/>
          </p:cNvSpPr>
          <p:nvPr>
            <p:ph type="title"/>
          </p:nvPr>
        </p:nvSpPr>
        <p:spPr/>
        <p:txBody>
          <a:bodyPr/>
          <a:lstStyle/>
          <a:p>
            <a:pPr algn="ctr"/>
            <a:r>
              <a:rPr lang="en-US" altLang="en-US" sz="3200" b="1" dirty="0">
                <a:solidFill>
                  <a:srgbClr val="002060"/>
                </a:solidFill>
              </a:rPr>
              <a:t>ACCLIMATIZATION</a:t>
            </a:r>
          </a:p>
        </p:txBody>
      </p:sp>
      <p:sp>
        <p:nvSpPr>
          <p:cNvPr id="122883" name="Rectangle 3">
            <a:extLst>
              <a:ext uri="{FF2B5EF4-FFF2-40B4-BE49-F238E27FC236}">
                <a16:creationId xmlns:a16="http://schemas.microsoft.com/office/drawing/2014/main" id="{7B5F5BBF-0822-40CF-BF65-19BF1F526E8B}"/>
              </a:ext>
            </a:extLst>
          </p:cNvPr>
          <p:cNvSpPr>
            <a:spLocks noGrp="1" noChangeArrowheads="1"/>
          </p:cNvSpPr>
          <p:nvPr>
            <p:ph idx="1"/>
          </p:nvPr>
        </p:nvSpPr>
        <p:spPr/>
        <p:txBody>
          <a:bodyPr/>
          <a:lstStyle/>
          <a:p>
            <a:pPr>
              <a:lnSpc>
                <a:spcPct val="100000"/>
              </a:lnSpc>
              <a:spcAft>
                <a:spcPts val="800"/>
              </a:spcAft>
            </a:pPr>
            <a:r>
              <a:rPr lang="en-US" altLang="en-US" sz="2800" b="1" dirty="0">
                <a:latin typeface="Calibri Light" panose="020F0302020204030204" pitchFamily="34" charset="0"/>
                <a:cs typeface="Calibri Light" panose="020F0302020204030204" pitchFamily="34" charset="0"/>
              </a:rPr>
              <a:t>A complex physiological response that results in increased tolerance for working in hot conditions</a:t>
            </a:r>
          </a:p>
          <a:p>
            <a:pPr>
              <a:lnSpc>
                <a:spcPct val="100000"/>
              </a:lnSpc>
              <a:spcAft>
                <a:spcPts val="800"/>
              </a:spcAft>
            </a:pPr>
            <a:r>
              <a:rPr lang="en-US" altLang="en-US" sz="2800" b="1" dirty="0">
                <a:latin typeface="Calibri Light" panose="020F0302020204030204" pitchFamily="34" charset="0"/>
                <a:cs typeface="Calibri Light" panose="020F0302020204030204" pitchFamily="34" charset="0"/>
              </a:rPr>
              <a:t>May take a week or longer to develop</a:t>
            </a:r>
          </a:p>
          <a:p>
            <a:pPr>
              <a:lnSpc>
                <a:spcPct val="100000"/>
              </a:lnSpc>
              <a:spcAft>
                <a:spcPts val="800"/>
              </a:spcAft>
            </a:pPr>
            <a:r>
              <a:rPr lang="en-US" altLang="en-US" sz="2800" b="1" dirty="0">
                <a:latin typeface="Calibri Light" panose="020F0302020204030204" pitchFamily="34" charset="0"/>
                <a:cs typeface="Calibri Light" panose="020F0302020204030204" pitchFamily="34" charset="0"/>
              </a:rPr>
              <a:t>Is rapidly lost in part or whole when away from the conditions</a:t>
            </a:r>
          </a:p>
          <a:p>
            <a:pPr>
              <a:lnSpc>
                <a:spcPct val="100000"/>
              </a:lnSpc>
              <a:spcAft>
                <a:spcPts val="800"/>
              </a:spcAft>
            </a:pPr>
            <a:r>
              <a:rPr lang="en-US" altLang="en-US" sz="2800" b="1" dirty="0">
                <a:latin typeface="Calibri Light" panose="020F0302020204030204" pitchFamily="34" charset="0"/>
                <a:cs typeface="Calibri Light" panose="020F0302020204030204" pitchFamily="34" charset="0"/>
              </a:rPr>
              <a:t>As a general practice, reduce expectations during periods of acclimatization (work/rest intervals)</a:t>
            </a:r>
          </a:p>
        </p:txBody>
      </p:sp>
      <p:sp>
        <p:nvSpPr>
          <p:cNvPr id="2" name="Slide Number Placeholder 1">
            <a:extLst>
              <a:ext uri="{FF2B5EF4-FFF2-40B4-BE49-F238E27FC236}">
                <a16:creationId xmlns:a16="http://schemas.microsoft.com/office/drawing/2014/main" id="{74A2D4BA-7483-456D-98CC-517908DD3B6D}"/>
              </a:ext>
            </a:extLst>
          </p:cNvPr>
          <p:cNvSpPr>
            <a:spLocks noGrp="1"/>
          </p:cNvSpPr>
          <p:nvPr>
            <p:ph type="sldNum" sz="quarter" idx="11"/>
          </p:nvPr>
        </p:nvSpPr>
        <p:spPr/>
        <p:txBody>
          <a:bodyPr/>
          <a:lstStyle/>
          <a:p>
            <a:pPr>
              <a:defRPr/>
            </a:pPr>
            <a:fld id="{8C28C825-8B56-4D47-AD22-1565AC870D51}" type="slidenum">
              <a:rPr lang="en-GB" smtClean="0"/>
              <a:pPr>
                <a:defRPr/>
              </a:pPr>
              <a:t>101</a:t>
            </a:fld>
            <a:endParaRPr lang="en-GB" dirty="0"/>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1F0A-3EF6-43BE-8119-3F68F3E6E95B}"/>
              </a:ext>
            </a:extLst>
          </p:cNvPr>
          <p:cNvSpPr>
            <a:spLocks noGrp="1"/>
          </p:cNvSpPr>
          <p:nvPr>
            <p:ph type="title"/>
          </p:nvPr>
        </p:nvSpPr>
        <p:spPr/>
        <p:txBody>
          <a:bodyPr/>
          <a:lstStyle/>
          <a:p>
            <a:pPr algn="ctr"/>
            <a:r>
              <a:rPr lang="en-US" b="1" dirty="0">
                <a:solidFill>
                  <a:srgbClr val="002060"/>
                </a:solidFill>
              </a:rPr>
              <a:t>STANDARDS for HEAT STRESS</a:t>
            </a:r>
          </a:p>
        </p:txBody>
      </p:sp>
      <p:sp>
        <p:nvSpPr>
          <p:cNvPr id="5" name="Content Placeholder 4">
            <a:extLst>
              <a:ext uri="{FF2B5EF4-FFF2-40B4-BE49-F238E27FC236}">
                <a16:creationId xmlns:a16="http://schemas.microsoft.com/office/drawing/2014/main" id="{CA803793-D4C3-4952-97FE-97E687041745}"/>
              </a:ext>
            </a:extLst>
          </p:cNvPr>
          <p:cNvSpPr>
            <a:spLocks noGrp="1"/>
          </p:cNvSpPr>
          <p:nvPr>
            <p:ph sz="half" idx="1"/>
          </p:nvPr>
        </p:nvSpPr>
        <p:spPr/>
        <p:txBody>
          <a:bodyPr/>
          <a:lstStyle/>
          <a:p>
            <a:pPr lvl="0"/>
            <a:r>
              <a:rPr lang="en-US" sz="2400" b="1" dirty="0">
                <a:solidFill>
                  <a:prstClr val="black"/>
                </a:solidFill>
                <a:latin typeface="Calibri Light" panose="020F0302020204030204" pitchFamily="34" charset="0"/>
                <a:cs typeface="Calibri Light" panose="020F0302020204030204" pitchFamily="34" charset="0"/>
              </a:rPr>
              <a:t>Most countries have standards for exposure to heat</a:t>
            </a:r>
          </a:p>
          <a:p>
            <a:pPr lvl="0"/>
            <a:r>
              <a:rPr lang="en-US" sz="2400" b="1" dirty="0">
                <a:solidFill>
                  <a:prstClr val="black"/>
                </a:solidFill>
                <a:latin typeface="Calibri Light" panose="020F0302020204030204" pitchFamily="34" charset="0"/>
                <a:cs typeface="Calibri Light" panose="020F0302020204030204" pitchFamily="34" charset="0"/>
              </a:rPr>
              <a:t>The exposure standards are typically based on estimated heat stress using a Wet Bulb Globe Temperature (WBGT).  This instrument estimates heat stress</a:t>
            </a:r>
          </a:p>
          <a:p>
            <a:pPr lvl="0"/>
            <a:r>
              <a:rPr lang="en-US" sz="2400" b="1" dirty="0">
                <a:solidFill>
                  <a:prstClr val="black"/>
                </a:solidFill>
                <a:latin typeface="Calibri Light" panose="020F0302020204030204" pitchFamily="34" charset="0"/>
                <a:cs typeface="Calibri Light" panose="020F0302020204030204" pitchFamily="34" charset="0"/>
              </a:rPr>
              <a:t>The higher the WBGT, the greater the need for rest between work periods (e.g., work 45 minutes, rest 15 minutes) </a:t>
            </a:r>
          </a:p>
          <a:p>
            <a:endParaRPr lang="en-US" dirty="0"/>
          </a:p>
        </p:txBody>
      </p:sp>
      <p:pic>
        <p:nvPicPr>
          <p:cNvPr id="7" name="Content Placeholder 6">
            <a:extLst>
              <a:ext uri="{FF2B5EF4-FFF2-40B4-BE49-F238E27FC236}">
                <a16:creationId xmlns:a16="http://schemas.microsoft.com/office/drawing/2014/main" id="{340EF7B2-018D-484F-A423-4F19720F4CFD}"/>
              </a:ext>
            </a:extLst>
          </p:cNvPr>
          <p:cNvPicPr>
            <a:picLocks noGrp="1" noChangeAspect="1"/>
          </p:cNvPicPr>
          <p:nvPr>
            <p:ph sz="half" idx="2"/>
          </p:nvPr>
        </p:nvPicPr>
        <p:blipFill>
          <a:blip r:embed="rId2"/>
          <a:stretch>
            <a:fillRect/>
          </a:stretch>
        </p:blipFill>
        <p:spPr>
          <a:xfrm>
            <a:off x="4763746" y="1764391"/>
            <a:ext cx="3560373" cy="2731245"/>
          </a:xfrm>
          <a:prstGeom prst="rect">
            <a:avLst/>
          </a:prstGeom>
        </p:spPr>
      </p:pic>
      <p:sp>
        <p:nvSpPr>
          <p:cNvPr id="4" name="Slide Number Placeholder 3">
            <a:extLst>
              <a:ext uri="{FF2B5EF4-FFF2-40B4-BE49-F238E27FC236}">
                <a16:creationId xmlns:a16="http://schemas.microsoft.com/office/drawing/2014/main" id="{615A80AF-06D0-4204-9B0F-2264AADF2F5D}"/>
              </a:ext>
            </a:extLst>
          </p:cNvPr>
          <p:cNvSpPr>
            <a:spLocks noGrp="1"/>
          </p:cNvSpPr>
          <p:nvPr>
            <p:ph type="sldNum" sz="quarter" idx="11"/>
          </p:nvPr>
        </p:nvSpPr>
        <p:spPr/>
        <p:txBody>
          <a:bodyPr/>
          <a:lstStyle/>
          <a:p>
            <a:pPr>
              <a:defRPr/>
            </a:pPr>
            <a:fld id="{8C28C825-8B56-4D47-AD22-1565AC870D51}" type="slidenum">
              <a:rPr lang="en-GB" smtClean="0"/>
              <a:pPr>
                <a:defRPr/>
              </a:pPr>
              <a:t>102</a:t>
            </a:fld>
            <a:endParaRPr lang="en-GB" dirty="0"/>
          </a:p>
        </p:txBody>
      </p:sp>
    </p:spTree>
    <p:extLst>
      <p:ext uri="{BB962C8B-B14F-4D97-AF65-F5344CB8AC3E}">
        <p14:creationId xmlns:p14="http://schemas.microsoft.com/office/powerpoint/2010/main" val="2489481393"/>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9E18-587F-49D9-891E-60FDD1A9795B}"/>
              </a:ext>
            </a:extLst>
          </p:cNvPr>
          <p:cNvSpPr>
            <a:spLocks noGrp="1"/>
          </p:cNvSpPr>
          <p:nvPr>
            <p:ph type="title"/>
          </p:nvPr>
        </p:nvSpPr>
        <p:spPr/>
        <p:txBody>
          <a:bodyPr/>
          <a:lstStyle/>
          <a:p>
            <a:pPr algn="ctr"/>
            <a:r>
              <a:rPr lang="en-US" b="1" dirty="0">
                <a:solidFill>
                  <a:srgbClr val="002060"/>
                </a:solidFill>
              </a:rPr>
              <a:t>KNOWLEDGE SELF-CHECK</a:t>
            </a:r>
          </a:p>
        </p:txBody>
      </p:sp>
      <p:sp>
        <p:nvSpPr>
          <p:cNvPr id="3" name="Content Placeholder 2">
            <a:extLst>
              <a:ext uri="{FF2B5EF4-FFF2-40B4-BE49-F238E27FC236}">
                <a16:creationId xmlns:a16="http://schemas.microsoft.com/office/drawing/2014/main" id="{4312972F-0CC9-4A83-A1E5-A5C72EB27EC8}"/>
              </a:ext>
            </a:extLst>
          </p:cNvPr>
          <p:cNvSpPr>
            <a:spLocks noGrp="1"/>
          </p:cNvSpPr>
          <p:nvPr>
            <p:ph idx="1"/>
          </p:nvPr>
        </p:nvSpPr>
        <p:spPr/>
        <p:txBody>
          <a:bodyPr/>
          <a:lstStyle/>
          <a:p>
            <a:r>
              <a:rPr lang="en-US" sz="2400" b="1" dirty="0">
                <a:latin typeface="Calibri Light" panose="020F0302020204030204" pitchFamily="34" charset="0"/>
                <a:cs typeface="Calibri Light" panose="020F0302020204030204" pitchFamily="34" charset="0"/>
              </a:rPr>
              <a:t>The correct order of increasing severity for heat stress is:</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heat cramps, heat stroke, heat rash, heat exhaustion</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heat cramps, heat rash, heat exhaustion, heat stroke</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heat stroke, heat exhaustion, heat rash, heat cramps</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heat exhaustion, heat stroke, heat rash, heat cramps</a:t>
            </a:r>
          </a:p>
          <a:p>
            <a:pPr lvl="1">
              <a:buFont typeface="Wingdings" panose="05000000000000000000" pitchFamily="2" charset="2"/>
              <a:buChar char="q"/>
            </a:pPr>
            <a:endParaRPr lang="en-US" sz="2400" b="1" dirty="0">
              <a:latin typeface="Calibri Light" panose="020F0302020204030204" pitchFamily="34" charset="0"/>
              <a:cs typeface="Calibri Light" panose="020F0302020204030204" pitchFamily="34" charset="0"/>
            </a:endParaRPr>
          </a:p>
          <a:p>
            <a:pPr lvl="1">
              <a:buFont typeface="Wingdings" panose="05000000000000000000" pitchFamily="2" charset="2"/>
              <a:buChar char="q"/>
            </a:pPr>
            <a:endParaRPr lang="en-US" sz="2400" b="1" dirty="0">
              <a:latin typeface="Calibri Light" panose="020F0302020204030204" pitchFamily="34" charset="0"/>
              <a:cs typeface="Calibri Light" panose="020F0302020204030204" pitchFamily="34" charset="0"/>
            </a:endParaRPr>
          </a:p>
          <a:p>
            <a:r>
              <a:rPr lang="en-US" sz="2400" b="1" dirty="0">
                <a:latin typeface="Calibri Light" panose="020F0302020204030204" pitchFamily="34" charset="0"/>
                <a:cs typeface="Calibri Light" panose="020F0302020204030204" pitchFamily="34" charset="0"/>
              </a:rPr>
              <a:t>Noise induced hear loss can be fixed with surgery</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True </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False</a:t>
            </a:r>
          </a:p>
          <a:p>
            <a:pPr lvl="1">
              <a:buFont typeface="Wingdings" panose="05000000000000000000" pitchFamily="2" charset="2"/>
              <a:buChar char="q"/>
            </a:pPr>
            <a:endParaRPr lang="en-US" sz="24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851BCBFF-EC23-4DAC-842D-FE1F6DAB3EF5}"/>
              </a:ext>
            </a:extLst>
          </p:cNvPr>
          <p:cNvSpPr>
            <a:spLocks noGrp="1"/>
          </p:cNvSpPr>
          <p:nvPr>
            <p:ph type="sldNum" sz="quarter" idx="11"/>
          </p:nvPr>
        </p:nvSpPr>
        <p:spPr/>
        <p:txBody>
          <a:bodyPr/>
          <a:lstStyle/>
          <a:p>
            <a:pPr>
              <a:defRPr/>
            </a:pPr>
            <a:fld id="{8C28C825-8B56-4D47-AD22-1565AC870D51}" type="slidenum">
              <a:rPr lang="en-GB" smtClean="0"/>
              <a:pPr>
                <a:defRPr/>
              </a:pPr>
              <a:t>103</a:t>
            </a:fld>
            <a:endParaRPr lang="en-GB" dirty="0"/>
          </a:p>
        </p:txBody>
      </p:sp>
    </p:spTree>
    <p:extLst>
      <p:ext uri="{BB962C8B-B14F-4D97-AF65-F5344CB8AC3E}">
        <p14:creationId xmlns:p14="http://schemas.microsoft.com/office/powerpoint/2010/main" val="743411233"/>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9E18-587F-49D9-891E-60FDD1A9795B}"/>
              </a:ext>
            </a:extLst>
          </p:cNvPr>
          <p:cNvSpPr>
            <a:spLocks noGrp="1"/>
          </p:cNvSpPr>
          <p:nvPr>
            <p:ph type="title"/>
          </p:nvPr>
        </p:nvSpPr>
        <p:spPr/>
        <p:txBody>
          <a:bodyPr/>
          <a:lstStyle/>
          <a:p>
            <a:pPr algn="ctr"/>
            <a:r>
              <a:rPr lang="en-US" b="1" dirty="0">
                <a:solidFill>
                  <a:srgbClr val="212465"/>
                </a:solidFill>
              </a:rPr>
              <a:t>KNOWLEDGE SELF-CHECK</a:t>
            </a:r>
          </a:p>
        </p:txBody>
      </p:sp>
      <p:sp>
        <p:nvSpPr>
          <p:cNvPr id="3" name="Content Placeholder 2">
            <a:extLst>
              <a:ext uri="{FF2B5EF4-FFF2-40B4-BE49-F238E27FC236}">
                <a16:creationId xmlns:a16="http://schemas.microsoft.com/office/drawing/2014/main" id="{4312972F-0CC9-4A83-A1E5-A5C72EB27EC8}"/>
              </a:ext>
            </a:extLst>
          </p:cNvPr>
          <p:cNvSpPr>
            <a:spLocks noGrp="1"/>
          </p:cNvSpPr>
          <p:nvPr>
            <p:ph idx="1"/>
          </p:nvPr>
        </p:nvSpPr>
        <p:spPr/>
        <p:txBody>
          <a:bodyPr/>
          <a:lstStyle/>
          <a:p>
            <a:r>
              <a:rPr lang="en-US" sz="2400" b="1" dirty="0">
                <a:latin typeface="Calibri Light" panose="020F0302020204030204" pitchFamily="34" charset="0"/>
                <a:cs typeface="Calibri Light" panose="020F0302020204030204" pitchFamily="34" charset="0"/>
              </a:rPr>
              <a:t>The correct order of increasing severity for heat stress is:</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heat cramps, heat stroke, heat rash, heat exhaustion</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a:t>
            </a:r>
            <a:r>
              <a:rPr lang="en-US" sz="2400" b="1" dirty="0">
                <a:highlight>
                  <a:srgbClr val="FFFF00"/>
                </a:highlight>
                <a:latin typeface="Calibri Light" panose="020F0302020204030204" pitchFamily="34" charset="0"/>
                <a:cs typeface="Calibri Light" panose="020F0302020204030204" pitchFamily="34" charset="0"/>
              </a:rPr>
              <a:t>heat cramps, heat rash, heat exhaustion, heat stroke</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heat stroke, heat exhaustion, heat rash, heat cramps</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heat exhaustion, heat stroke, heat rash, heat cramps</a:t>
            </a:r>
          </a:p>
          <a:p>
            <a:pPr lvl="1">
              <a:buFont typeface="Wingdings" panose="05000000000000000000" pitchFamily="2" charset="2"/>
              <a:buChar char="q"/>
            </a:pPr>
            <a:endParaRPr lang="en-US" sz="2400" b="1" dirty="0">
              <a:latin typeface="Calibri Light" panose="020F0302020204030204" pitchFamily="34" charset="0"/>
              <a:cs typeface="Calibri Light" panose="020F0302020204030204" pitchFamily="34" charset="0"/>
            </a:endParaRPr>
          </a:p>
          <a:p>
            <a:pPr lvl="1">
              <a:buFont typeface="Wingdings" panose="05000000000000000000" pitchFamily="2" charset="2"/>
              <a:buChar char="q"/>
            </a:pPr>
            <a:endParaRPr lang="en-US" sz="2400" b="1" dirty="0">
              <a:latin typeface="Calibri Light" panose="020F0302020204030204" pitchFamily="34" charset="0"/>
              <a:cs typeface="Calibri Light" panose="020F0302020204030204" pitchFamily="34" charset="0"/>
            </a:endParaRPr>
          </a:p>
          <a:p>
            <a:r>
              <a:rPr lang="en-US" sz="2400" b="1" dirty="0">
                <a:latin typeface="Calibri Light" panose="020F0302020204030204" pitchFamily="34" charset="0"/>
                <a:cs typeface="Calibri Light" panose="020F0302020204030204" pitchFamily="34" charset="0"/>
              </a:rPr>
              <a:t>Noise induced hear loss can be fixed with surgery</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True </a:t>
            </a:r>
          </a:p>
          <a:p>
            <a:pPr lvl="1">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a:t>
            </a:r>
            <a:r>
              <a:rPr lang="en-US" sz="2400" b="1" dirty="0">
                <a:highlight>
                  <a:srgbClr val="FFFF00"/>
                </a:highlight>
                <a:latin typeface="Calibri Light" panose="020F0302020204030204" pitchFamily="34" charset="0"/>
                <a:cs typeface="Calibri Light" panose="020F0302020204030204" pitchFamily="34" charset="0"/>
              </a:rPr>
              <a:t>False</a:t>
            </a:r>
          </a:p>
          <a:p>
            <a:pPr lvl="1">
              <a:buFont typeface="Wingdings" panose="05000000000000000000" pitchFamily="2" charset="2"/>
              <a:buChar char="q"/>
            </a:pPr>
            <a:endParaRPr lang="en-US" dirty="0"/>
          </a:p>
        </p:txBody>
      </p:sp>
      <p:sp>
        <p:nvSpPr>
          <p:cNvPr id="4" name="Slide Number Placeholder 3">
            <a:extLst>
              <a:ext uri="{FF2B5EF4-FFF2-40B4-BE49-F238E27FC236}">
                <a16:creationId xmlns:a16="http://schemas.microsoft.com/office/drawing/2014/main" id="{851BCBFF-EC23-4DAC-842D-FE1F6DAB3EF5}"/>
              </a:ext>
            </a:extLst>
          </p:cNvPr>
          <p:cNvSpPr>
            <a:spLocks noGrp="1"/>
          </p:cNvSpPr>
          <p:nvPr>
            <p:ph type="sldNum" sz="quarter" idx="11"/>
          </p:nvPr>
        </p:nvSpPr>
        <p:spPr/>
        <p:txBody>
          <a:bodyPr/>
          <a:lstStyle/>
          <a:p>
            <a:pPr>
              <a:defRPr/>
            </a:pPr>
            <a:fld id="{8C28C825-8B56-4D47-AD22-1565AC870D51}" type="slidenum">
              <a:rPr lang="en-GB" smtClean="0"/>
              <a:pPr>
                <a:defRPr/>
              </a:pPr>
              <a:t>104</a:t>
            </a:fld>
            <a:endParaRPr lang="en-GB" dirty="0"/>
          </a:p>
        </p:txBody>
      </p:sp>
    </p:spTree>
    <p:extLst>
      <p:ext uri="{BB962C8B-B14F-4D97-AF65-F5344CB8AC3E}">
        <p14:creationId xmlns:p14="http://schemas.microsoft.com/office/powerpoint/2010/main" val="2121557504"/>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a:extLst>
              <a:ext uri="{FF2B5EF4-FFF2-40B4-BE49-F238E27FC236}">
                <a16:creationId xmlns:a16="http://schemas.microsoft.com/office/drawing/2014/main" id="{E2B0333C-D2BE-4AD7-900B-736581DF0A6A}"/>
              </a:ext>
            </a:extLst>
          </p:cNvPr>
          <p:cNvSpPr>
            <a:spLocks noGrp="1" noChangeArrowheads="1"/>
          </p:cNvSpPr>
          <p:nvPr>
            <p:ph type="title"/>
          </p:nvPr>
        </p:nvSpPr>
        <p:spPr/>
        <p:txBody>
          <a:bodyPr/>
          <a:lstStyle/>
          <a:p>
            <a:pPr algn="ctr" eaLnBrk="1" hangingPunct="1"/>
            <a:r>
              <a:rPr lang="en-US" altLang="en-US" b="1" dirty="0">
                <a:solidFill>
                  <a:srgbClr val="212465"/>
                </a:solidFill>
              </a:rPr>
              <a:t>ELECTRICAL SAFETY</a:t>
            </a:r>
          </a:p>
        </p:txBody>
      </p:sp>
      <p:pic>
        <p:nvPicPr>
          <p:cNvPr id="188419" name="Picture 1">
            <a:extLst>
              <a:ext uri="{FF2B5EF4-FFF2-40B4-BE49-F238E27FC236}">
                <a16:creationId xmlns:a16="http://schemas.microsoft.com/office/drawing/2014/main" id="{6CE9D589-59E6-42C0-A77A-10CF8B73B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413" y="1141413"/>
            <a:ext cx="457517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523131C-758E-4552-B036-BD36805B30A7}"/>
              </a:ext>
            </a:extLst>
          </p:cNvPr>
          <p:cNvSpPr>
            <a:spLocks noGrp="1"/>
          </p:cNvSpPr>
          <p:nvPr>
            <p:ph type="sldNum" sz="quarter" idx="11"/>
          </p:nvPr>
        </p:nvSpPr>
        <p:spPr/>
        <p:txBody>
          <a:bodyPr/>
          <a:lstStyle/>
          <a:p>
            <a:pPr>
              <a:defRPr/>
            </a:pPr>
            <a:fld id="{8C28C825-8B56-4D47-AD22-1565AC870D51}" type="slidenum">
              <a:rPr lang="en-GB" smtClean="0"/>
              <a:pPr>
                <a:defRPr/>
              </a:pPr>
              <a:t>105</a:t>
            </a:fld>
            <a:endParaRPr lang="en-GB" dirty="0"/>
          </a:p>
        </p:txBody>
      </p:sp>
    </p:spTree>
    <p:extLst>
      <p:ext uri="{BB962C8B-B14F-4D97-AF65-F5344CB8AC3E}">
        <p14:creationId xmlns:p14="http://schemas.microsoft.com/office/powerpoint/2010/main" val="3244359600"/>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12591BCA-E635-4AE0-BBA7-1C886F78F473}"/>
              </a:ext>
            </a:extLst>
          </p:cNvPr>
          <p:cNvSpPr>
            <a:spLocks noGrp="1" noChangeArrowheads="1"/>
          </p:cNvSpPr>
          <p:nvPr>
            <p:ph type="title"/>
          </p:nvPr>
        </p:nvSpPr>
        <p:spPr/>
        <p:txBody>
          <a:bodyPr/>
          <a:lstStyle/>
          <a:p>
            <a:pPr algn="ctr"/>
            <a:r>
              <a:rPr lang="en-US" altLang="en-US" b="1" dirty="0">
                <a:solidFill>
                  <a:srgbClr val="212465"/>
                </a:solidFill>
              </a:rPr>
              <a:t>ELECTRICAL SAFETY</a:t>
            </a:r>
          </a:p>
        </p:txBody>
      </p:sp>
      <p:sp>
        <p:nvSpPr>
          <p:cNvPr id="189443" name="Content Placeholder 2">
            <a:extLst>
              <a:ext uri="{FF2B5EF4-FFF2-40B4-BE49-F238E27FC236}">
                <a16:creationId xmlns:a16="http://schemas.microsoft.com/office/drawing/2014/main" id="{B07FE399-9849-413A-9AD6-49EFC62B3EE6}"/>
              </a:ext>
            </a:extLst>
          </p:cNvPr>
          <p:cNvSpPr>
            <a:spLocks noGrp="1" noChangeArrowheads="1"/>
          </p:cNvSpPr>
          <p:nvPr>
            <p:ph idx="1"/>
          </p:nvPr>
        </p:nvSpPr>
        <p:spPr/>
        <p:txBody>
          <a:bodyPr/>
          <a:lstStyle/>
          <a:p>
            <a:pPr lvl="1"/>
            <a:r>
              <a:rPr lang="en-US" altLang="en-US" sz="2400" b="1" dirty="0">
                <a:latin typeface="Calibri Light" panose="020F0302020204030204" pitchFamily="34" charset="0"/>
                <a:cs typeface="Calibri Light" panose="020F0302020204030204" pitchFamily="34" charset="0"/>
              </a:rPr>
              <a:t>The sections that follow are general rules and recommendations.  Local requirements can vary between countries and within countries (e.g., in Europe most standard voltage is approximately 220V while it is 110V in the USA).  </a:t>
            </a:r>
          </a:p>
          <a:p>
            <a:endParaRPr lang="en-US" altLang="en-US" dirty="0"/>
          </a:p>
        </p:txBody>
      </p:sp>
      <p:pic>
        <p:nvPicPr>
          <p:cNvPr id="189444" name="Picture 1">
            <a:extLst>
              <a:ext uri="{FF2B5EF4-FFF2-40B4-BE49-F238E27FC236}">
                <a16:creationId xmlns:a16="http://schemas.microsoft.com/office/drawing/2014/main" id="{4EC52C91-3B2F-4EC0-93B3-05BF4E9AD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448" y="3622516"/>
            <a:ext cx="22669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1508036-51C2-4EB9-9700-6CD6C85A2D6A}"/>
              </a:ext>
            </a:extLst>
          </p:cNvPr>
          <p:cNvSpPr>
            <a:spLocks noGrp="1"/>
          </p:cNvSpPr>
          <p:nvPr>
            <p:ph type="sldNum" sz="quarter" idx="11"/>
          </p:nvPr>
        </p:nvSpPr>
        <p:spPr/>
        <p:txBody>
          <a:bodyPr/>
          <a:lstStyle/>
          <a:p>
            <a:pPr>
              <a:defRPr/>
            </a:pPr>
            <a:fld id="{8C28C825-8B56-4D47-AD22-1565AC870D51}" type="slidenum">
              <a:rPr lang="en-GB" smtClean="0"/>
              <a:pPr>
                <a:defRPr/>
              </a:pPr>
              <a:t>106</a:t>
            </a:fld>
            <a:endParaRPr lang="en-GB" dirty="0"/>
          </a:p>
        </p:txBody>
      </p:sp>
    </p:spTree>
    <p:extLst>
      <p:ext uri="{BB962C8B-B14F-4D97-AF65-F5344CB8AC3E}">
        <p14:creationId xmlns:p14="http://schemas.microsoft.com/office/powerpoint/2010/main" val="2788200513"/>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12591BCA-E635-4AE0-BBA7-1C886F78F473}"/>
              </a:ext>
            </a:extLst>
          </p:cNvPr>
          <p:cNvSpPr>
            <a:spLocks noGrp="1" noChangeArrowheads="1"/>
          </p:cNvSpPr>
          <p:nvPr>
            <p:ph type="title"/>
          </p:nvPr>
        </p:nvSpPr>
        <p:spPr/>
        <p:txBody>
          <a:bodyPr/>
          <a:lstStyle/>
          <a:p>
            <a:pPr algn="ctr"/>
            <a:r>
              <a:rPr lang="en-US" altLang="en-US" b="1" dirty="0">
                <a:solidFill>
                  <a:srgbClr val="212465"/>
                </a:solidFill>
              </a:rPr>
              <a:t>ELECTRICAL SAFETY</a:t>
            </a:r>
          </a:p>
        </p:txBody>
      </p:sp>
      <p:sp>
        <p:nvSpPr>
          <p:cNvPr id="189443" name="Content Placeholder 2">
            <a:extLst>
              <a:ext uri="{FF2B5EF4-FFF2-40B4-BE49-F238E27FC236}">
                <a16:creationId xmlns:a16="http://schemas.microsoft.com/office/drawing/2014/main" id="{B07FE399-9849-413A-9AD6-49EFC62B3EE6}"/>
              </a:ext>
            </a:extLst>
          </p:cNvPr>
          <p:cNvSpPr>
            <a:spLocks noGrp="1" noChangeArrowheads="1"/>
          </p:cNvSpPr>
          <p:nvPr>
            <p:ph idx="1"/>
          </p:nvPr>
        </p:nvSpPr>
        <p:spPr/>
        <p:txBody>
          <a:bodyPr/>
          <a:lstStyle/>
          <a:p>
            <a:r>
              <a:rPr lang="en-US" altLang="en-US" sz="2800" b="1" dirty="0">
                <a:latin typeface="Calibri Light" panose="020F0302020204030204" pitchFamily="34" charset="0"/>
                <a:cs typeface="Calibri Light" panose="020F0302020204030204" pitchFamily="34" charset="0"/>
              </a:rPr>
              <a:t>There are four main types of electrical injuries:</a:t>
            </a:r>
          </a:p>
          <a:p>
            <a:pPr lvl="1"/>
            <a:r>
              <a:rPr lang="en-US" altLang="en-US" sz="2800" b="1" dirty="0">
                <a:latin typeface="Calibri Light" panose="020F0302020204030204" pitchFamily="34" charset="0"/>
                <a:cs typeface="Calibri Light" panose="020F0302020204030204" pitchFamily="34" charset="0"/>
              </a:rPr>
              <a:t>Electrocution</a:t>
            </a:r>
          </a:p>
          <a:p>
            <a:pPr lvl="1"/>
            <a:r>
              <a:rPr lang="en-US" altLang="en-US" sz="2800" b="1" dirty="0">
                <a:latin typeface="Calibri Light" panose="020F0302020204030204" pitchFamily="34" charset="0"/>
                <a:cs typeface="Calibri Light" panose="020F0302020204030204" pitchFamily="34" charset="0"/>
              </a:rPr>
              <a:t>Electrical shock</a:t>
            </a:r>
          </a:p>
          <a:p>
            <a:pPr lvl="1"/>
            <a:r>
              <a:rPr lang="en-US" altLang="en-US" sz="2800" b="1" dirty="0">
                <a:latin typeface="Calibri Light" panose="020F0302020204030204" pitchFamily="34" charset="0"/>
                <a:cs typeface="Calibri Light" panose="020F0302020204030204" pitchFamily="34" charset="0"/>
              </a:rPr>
              <a:t>Burns</a:t>
            </a:r>
          </a:p>
          <a:p>
            <a:pPr lvl="1"/>
            <a:r>
              <a:rPr lang="en-US" altLang="en-US" sz="2800" b="1" dirty="0">
                <a:latin typeface="Calibri Light" panose="020F0302020204030204" pitchFamily="34" charset="0"/>
                <a:cs typeface="Calibri Light" panose="020F0302020204030204" pitchFamily="34" charset="0"/>
              </a:rPr>
              <a:t>Falls</a:t>
            </a:r>
          </a:p>
          <a:p>
            <a:pPr lvl="1"/>
            <a:endParaRPr lang="en-US" altLang="en-US" dirty="0"/>
          </a:p>
          <a:p>
            <a:endParaRPr lang="en-US" altLang="en-US" dirty="0"/>
          </a:p>
        </p:txBody>
      </p:sp>
      <p:pic>
        <p:nvPicPr>
          <p:cNvPr id="189444" name="Picture 1">
            <a:extLst>
              <a:ext uri="{FF2B5EF4-FFF2-40B4-BE49-F238E27FC236}">
                <a16:creationId xmlns:a16="http://schemas.microsoft.com/office/drawing/2014/main" id="{4EC52C91-3B2F-4EC0-93B3-05BF4E9AD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3143763"/>
            <a:ext cx="22669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1508036-51C2-4EB9-9700-6CD6C85A2D6A}"/>
              </a:ext>
            </a:extLst>
          </p:cNvPr>
          <p:cNvSpPr>
            <a:spLocks noGrp="1"/>
          </p:cNvSpPr>
          <p:nvPr>
            <p:ph type="sldNum" sz="quarter" idx="11"/>
          </p:nvPr>
        </p:nvSpPr>
        <p:spPr/>
        <p:txBody>
          <a:bodyPr/>
          <a:lstStyle/>
          <a:p>
            <a:pPr>
              <a:defRPr/>
            </a:pPr>
            <a:fld id="{8C28C825-8B56-4D47-AD22-1565AC870D51}" type="slidenum">
              <a:rPr lang="en-GB" smtClean="0"/>
              <a:pPr>
                <a:defRPr/>
              </a:pPr>
              <a:t>107</a:t>
            </a:fld>
            <a:endParaRPr lang="en-GB" dirty="0"/>
          </a:p>
        </p:txBody>
      </p:sp>
    </p:spTree>
    <p:extLst>
      <p:ext uri="{BB962C8B-B14F-4D97-AF65-F5344CB8AC3E}">
        <p14:creationId xmlns:p14="http://schemas.microsoft.com/office/powerpoint/2010/main" val="126124902"/>
      </p:ext>
    </p:extLst>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7B041094-C653-4776-AB76-0041F398F896}"/>
              </a:ext>
            </a:extLst>
          </p:cNvPr>
          <p:cNvSpPr>
            <a:spLocks noGrp="1" noChangeArrowheads="1"/>
          </p:cNvSpPr>
          <p:nvPr>
            <p:ph type="title"/>
          </p:nvPr>
        </p:nvSpPr>
        <p:spPr>
          <a:xfrm>
            <a:off x="457200" y="274638"/>
            <a:ext cx="8229600" cy="879475"/>
          </a:xfrm>
        </p:spPr>
        <p:txBody>
          <a:bodyPr/>
          <a:lstStyle/>
          <a:p>
            <a:pPr algn="ctr"/>
            <a:r>
              <a:rPr lang="en-US" altLang="en-US" b="1" dirty="0">
                <a:solidFill>
                  <a:srgbClr val="212465"/>
                </a:solidFill>
              </a:rPr>
              <a:t>Dangers of Electric Shock in </a:t>
            </a:r>
            <a:r>
              <a:rPr lang="en-US" altLang="en-US" b="1" dirty="0" err="1">
                <a:solidFill>
                  <a:srgbClr val="212465"/>
                </a:solidFill>
              </a:rPr>
              <a:t>milliAmperes</a:t>
            </a:r>
            <a:r>
              <a:rPr lang="en-US" altLang="en-US" b="1" dirty="0">
                <a:solidFill>
                  <a:srgbClr val="212465"/>
                </a:solidFill>
              </a:rPr>
              <a:t> (mA)</a:t>
            </a:r>
            <a:br>
              <a:rPr lang="en-US" altLang="en-US" b="1" dirty="0">
                <a:solidFill>
                  <a:srgbClr val="212465"/>
                </a:solidFill>
              </a:rPr>
            </a:br>
            <a:r>
              <a:rPr lang="en-US" altLang="en-US" b="1" dirty="0">
                <a:solidFill>
                  <a:srgbClr val="212465"/>
                </a:solidFill>
              </a:rPr>
              <a:t>(mA is a measure of the current)</a:t>
            </a:r>
          </a:p>
        </p:txBody>
      </p:sp>
      <p:sp>
        <p:nvSpPr>
          <p:cNvPr id="2" name="Content Placeholder 1">
            <a:extLst>
              <a:ext uri="{FF2B5EF4-FFF2-40B4-BE49-F238E27FC236}">
                <a16:creationId xmlns:a16="http://schemas.microsoft.com/office/drawing/2014/main" id="{5499C64A-06BA-42FA-AD41-1C9C387093FE}"/>
              </a:ext>
            </a:extLst>
          </p:cNvPr>
          <p:cNvSpPr>
            <a:spLocks noGrp="1"/>
          </p:cNvSpPr>
          <p:nvPr>
            <p:ph idx="1"/>
          </p:nvPr>
        </p:nvSpPr>
        <p:spPr/>
        <p:txBody>
          <a:bodyPr/>
          <a:lstStyle/>
          <a:p>
            <a:endParaRPr lang="en-US"/>
          </a:p>
        </p:txBody>
      </p:sp>
      <p:graphicFrame>
        <p:nvGraphicFramePr>
          <p:cNvPr id="689155" name="Group 3">
            <a:extLst>
              <a:ext uri="{FF2B5EF4-FFF2-40B4-BE49-F238E27FC236}">
                <a16:creationId xmlns:a16="http://schemas.microsoft.com/office/drawing/2014/main" id="{914EBB2E-A0C2-40C0-A87E-38F3DB9797E0}"/>
              </a:ext>
            </a:extLst>
          </p:cNvPr>
          <p:cNvGraphicFramePr>
            <a:graphicFrameLocks noGrp="1"/>
          </p:cNvGraphicFramePr>
          <p:nvPr/>
        </p:nvGraphicFramePr>
        <p:xfrm>
          <a:off x="412579" y="1154113"/>
          <a:ext cx="5991225" cy="4892675"/>
        </p:xfrm>
        <a:graphic>
          <a:graphicData uri="http://schemas.openxmlformats.org/drawingml/2006/table">
            <a:tbl>
              <a:tblPr/>
              <a:tblGrid>
                <a:gridCol w="931863">
                  <a:extLst>
                    <a:ext uri="{9D8B030D-6E8A-4147-A177-3AD203B41FA5}">
                      <a16:colId xmlns:a16="http://schemas.microsoft.com/office/drawing/2014/main" val="20000"/>
                    </a:ext>
                  </a:extLst>
                </a:gridCol>
                <a:gridCol w="5059362">
                  <a:extLst>
                    <a:ext uri="{9D8B030D-6E8A-4147-A177-3AD203B41FA5}">
                      <a16:colId xmlns:a16="http://schemas.microsoft.com/office/drawing/2014/main" val="20001"/>
                    </a:ext>
                  </a:extLst>
                </a:gridCol>
              </a:tblGrid>
              <a:tr h="78378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Franklin Gothic Medium Cond" pitchFamily="34" charset="0"/>
                          <a:cs typeface="Arial" charset="0"/>
                        </a:rPr>
                        <a:t>1 mA</a:t>
                      </a:r>
                      <a:endParaRPr kumimoji="0" lang="en-US" sz="1200" b="0" i="0" u="none" strike="noStrike" cap="none" normalizeH="0" baseline="0" dirty="0">
                        <a:ln>
                          <a:noFill/>
                        </a:ln>
                        <a:solidFill>
                          <a:schemeClr val="tx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Franklin Gothic Medium Cond" pitchFamily="34" charset="0"/>
                          <a:cs typeface="Arial" charset="0"/>
                        </a:rPr>
                        <a:t>Perception level.</a:t>
                      </a:r>
                      <a:br>
                        <a:rPr kumimoji="0" lang="en-US" sz="1200" b="0" i="0" u="none" strike="noStrike" cap="none" normalizeH="0" baseline="0" dirty="0">
                          <a:ln>
                            <a:noFill/>
                          </a:ln>
                          <a:solidFill>
                            <a:schemeClr val="tx1"/>
                          </a:solidFill>
                          <a:effectLst/>
                          <a:latin typeface="Franklin Gothic Medium Cond" pitchFamily="34" charset="0"/>
                          <a:cs typeface="Arial" charset="0"/>
                        </a:rPr>
                      </a:br>
                      <a:r>
                        <a:rPr kumimoji="0" lang="en-US" sz="1200" b="0" i="0" u="none" strike="noStrike" cap="none" normalizeH="0" baseline="0" dirty="0">
                          <a:ln>
                            <a:noFill/>
                          </a:ln>
                          <a:solidFill>
                            <a:schemeClr val="tx1"/>
                          </a:solidFill>
                          <a:effectLst/>
                          <a:latin typeface="Franklin Gothic Medium Cond" pitchFamily="34" charset="0"/>
                          <a:cs typeface="Arial" charset="0"/>
                        </a:rPr>
                        <a:t>Slight tingling sensation.</a:t>
                      </a:r>
                      <a:br>
                        <a:rPr kumimoji="0" lang="en-US" sz="1200" b="0" i="0" u="none" strike="noStrike" cap="none" normalizeH="0" baseline="0" dirty="0">
                          <a:ln>
                            <a:noFill/>
                          </a:ln>
                          <a:solidFill>
                            <a:schemeClr val="tx1"/>
                          </a:solidFill>
                          <a:effectLst/>
                          <a:latin typeface="Franklin Gothic Medium Cond" pitchFamily="34" charset="0"/>
                          <a:cs typeface="Arial" charset="0"/>
                        </a:rPr>
                      </a:br>
                      <a:r>
                        <a:rPr kumimoji="0" lang="en-US" sz="1200" b="0" i="0" u="none" strike="noStrike" cap="none" normalizeH="0" baseline="0" dirty="0">
                          <a:ln>
                            <a:noFill/>
                          </a:ln>
                          <a:solidFill>
                            <a:schemeClr val="tx1"/>
                          </a:solidFill>
                          <a:effectLst/>
                          <a:latin typeface="Franklin Gothic Medium Cond" pitchFamily="34" charset="0"/>
                          <a:cs typeface="Arial" charset="0"/>
                        </a:rPr>
                        <a:t>Dangerous under certain conditions.</a:t>
                      </a:r>
                      <a:endParaRPr kumimoji="0" lang="en-US" sz="1200" b="0" i="0" u="none" strike="noStrike" cap="none" normalizeH="0" baseline="0" dirty="0">
                        <a:ln>
                          <a:noFill/>
                        </a:ln>
                        <a:solidFill>
                          <a:schemeClr val="tx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78378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Franklin Gothic Medium Cond" pitchFamily="34" charset="0"/>
                          <a:cs typeface="Arial" charset="0"/>
                        </a:rPr>
                        <a:t>5 mA</a:t>
                      </a:r>
                      <a:endParaRPr kumimoji="0" lang="en-US" sz="1200" b="0" i="0" u="none" strike="noStrike" cap="none" normalizeH="0" baseline="0" dirty="0">
                        <a:ln>
                          <a:noFill/>
                        </a:ln>
                        <a:solidFill>
                          <a:schemeClr val="tx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Franklin Gothic Medium Cond" pitchFamily="34" charset="0"/>
                          <a:cs typeface="Arial" charset="0"/>
                        </a:rPr>
                        <a:t>Slight shock felt.  Not painful but disturbing.</a:t>
                      </a:r>
                      <a:br>
                        <a:rPr kumimoji="0" lang="en-US" sz="1200" b="0" i="0" u="none" strike="noStrike" cap="none" normalizeH="0" baseline="0" dirty="0">
                          <a:ln>
                            <a:noFill/>
                          </a:ln>
                          <a:solidFill>
                            <a:srgbClr val="000000"/>
                          </a:solidFill>
                          <a:effectLst/>
                          <a:latin typeface="Franklin Gothic Medium Cond" pitchFamily="34" charset="0"/>
                          <a:cs typeface="Arial" charset="0"/>
                        </a:rPr>
                      </a:br>
                      <a:r>
                        <a:rPr kumimoji="0" lang="en-US" sz="1200" b="0" i="0" u="none" strike="noStrike" cap="none" normalizeH="0" baseline="0" dirty="0">
                          <a:ln>
                            <a:noFill/>
                          </a:ln>
                          <a:solidFill>
                            <a:srgbClr val="000000"/>
                          </a:solidFill>
                          <a:effectLst/>
                          <a:latin typeface="Franklin Gothic Medium Cond" pitchFamily="34" charset="0"/>
                          <a:cs typeface="Arial" charset="0"/>
                        </a:rPr>
                        <a:t>Average individual can let go.</a:t>
                      </a:r>
                      <a:br>
                        <a:rPr kumimoji="0" lang="en-US" sz="1200" b="0" i="0" u="none" strike="noStrike" cap="none" normalizeH="0" baseline="0" dirty="0">
                          <a:ln>
                            <a:noFill/>
                          </a:ln>
                          <a:solidFill>
                            <a:srgbClr val="000000"/>
                          </a:solidFill>
                          <a:effectLst/>
                          <a:latin typeface="Franklin Gothic Medium Cond" pitchFamily="34" charset="0"/>
                          <a:cs typeface="Arial" charset="0"/>
                        </a:rPr>
                      </a:br>
                      <a:r>
                        <a:rPr kumimoji="0" lang="en-US" sz="1200" b="0" i="0" u="none" strike="noStrike" cap="none" normalizeH="0" baseline="0" dirty="0">
                          <a:ln>
                            <a:noFill/>
                          </a:ln>
                          <a:solidFill>
                            <a:srgbClr val="000000"/>
                          </a:solidFill>
                          <a:effectLst/>
                          <a:latin typeface="Franklin Gothic Medium Cond" pitchFamily="34" charset="0"/>
                          <a:cs typeface="Arial" charset="0"/>
                        </a:rPr>
                        <a:t>Strong involuntary reactions to shocks in this range may lead to injuries.</a:t>
                      </a:r>
                      <a:endParaRPr kumimoji="0" lang="en-US" sz="1200" b="0" i="0" u="none" strike="noStrike" cap="none" normalizeH="0" baseline="0" dirty="0">
                        <a:ln>
                          <a:noFill/>
                        </a:ln>
                        <a:solidFill>
                          <a:schemeClr val="tx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val="10001"/>
                  </a:ext>
                </a:extLst>
              </a:tr>
              <a:tr h="78378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Franklin Gothic Medium Cond" pitchFamily="34" charset="0"/>
                          <a:cs typeface="Arial" charset="0"/>
                        </a:rPr>
                        <a:t>6 mA to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Franklin Gothic Medium Cond" pitchFamily="34" charset="0"/>
                          <a:cs typeface="Arial" charset="0"/>
                        </a:rPr>
                        <a:t>30 mA</a:t>
                      </a:r>
                      <a:endParaRPr kumimoji="0" lang="en-US" sz="1200" b="0" i="0" u="none" strike="noStrike" cap="none" normalizeH="0" baseline="0" dirty="0">
                        <a:ln>
                          <a:noFill/>
                        </a:ln>
                        <a:solidFill>
                          <a:schemeClr val="tx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Franklin Gothic Medium Cond" pitchFamily="34" charset="0"/>
                          <a:cs typeface="Arial" charset="0"/>
                        </a:rPr>
                        <a:t>Painful shock, muscular control is lost.</a:t>
                      </a:r>
                      <a:br>
                        <a:rPr kumimoji="0" lang="en-US" sz="1200" b="0" i="0" u="none" strike="noStrike" cap="none" normalizeH="0" baseline="0" dirty="0">
                          <a:ln>
                            <a:noFill/>
                          </a:ln>
                          <a:solidFill>
                            <a:schemeClr val="tx1"/>
                          </a:solidFill>
                          <a:effectLst/>
                          <a:latin typeface="Franklin Gothic Medium Cond" pitchFamily="34" charset="0"/>
                          <a:cs typeface="Arial" charset="0"/>
                        </a:rPr>
                      </a:br>
                      <a:r>
                        <a:rPr kumimoji="0" lang="en-US" sz="1200" b="0" i="0" u="none" strike="noStrike" cap="none" normalizeH="0" baseline="0" dirty="0">
                          <a:ln>
                            <a:noFill/>
                          </a:ln>
                          <a:solidFill>
                            <a:schemeClr val="tx1"/>
                          </a:solidFill>
                          <a:effectLst/>
                          <a:latin typeface="Franklin Gothic Medium Cond" pitchFamily="34" charset="0"/>
                          <a:cs typeface="Arial" charset="0"/>
                        </a:rPr>
                        <a:t>This is called the freezing current or "let-go" range.</a:t>
                      </a:r>
                      <a:endParaRPr kumimoji="0" lang="en-US" sz="1200" b="0" i="0" u="none" strike="noStrike" cap="none" normalizeH="0" baseline="0" dirty="0">
                        <a:ln>
                          <a:noFill/>
                        </a:ln>
                        <a:solidFill>
                          <a:schemeClr val="tx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2"/>
                  </a:ext>
                </a:extLst>
              </a:tr>
              <a:tr h="97374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Franklin Gothic Medium Cond" pitchFamily="34" charset="0"/>
                          <a:cs typeface="Arial" charset="0"/>
                        </a:rPr>
                        <a:t>50 mA to</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Franklin Gothic Medium Cond" pitchFamily="34" charset="0"/>
                          <a:cs typeface="Arial" charset="0"/>
                        </a:rPr>
                        <a:t>150 mA</a:t>
                      </a:r>
                      <a:endParaRPr kumimoji="0" lang="en-US" sz="1200" b="0" i="0" u="none" strike="noStrike" cap="none" normalizeH="0" baseline="0" dirty="0">
                        <a:ln>
                          <a:noFill/>
                        </a:ln>
                        <a:solidFill>
                          <a:schemeClr val="tx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Franklin Gothic Medium Cond" pitchFamily="34" charset="0"/>
                          <a:cs typeface="Arial" charset="0"/>
                        </a:rPr>
                        <a:t>Extreme pain, respiratory arrest, severe muscular contractions.  Individual cannot let go.</a:t>
                      </a:r>
                      <a:br>
                        <a:rPr kumimoji="0" lang="en-US" sz="1200" b="0" i="0" u="none" strike="noStrike" cap="none" normalizeH="0" baseline="0" dirty="0">
                          <a:ln>
                            <a:noFill/>
                          </a:ln>
                          <a:solidFill>
                            <a:srgbClr val="000000"/>
                          </a:solidFill>
                          <a:effectLst/>
                          <a:latin typeface="Franklin Gothic Medium Cond" pitchFamily="34" charset="0"/>
                          <a:cs typeface="Arial" charset="0"/>
                        </a:rPr>
                      </a:br>
                      <a:r>
                        <a:rPr kumimoji="0" lang="en-US" sz="1200" b="0" i="0" u="none" strike="noStrike" cap="none" normalizeH="0" baseline="0" dirty="0">
                          <a:ln>
                            <a:noFill/>
                          </a:ln>
                          <a:solidFill>
                            <a:srgbClr val="000000"/>
                          </a:solidFill>
                          <a:effectLst/>
                          <a:latin typeface="Franklin Gothic Medium Cond" pitchFamily="34" charset="0"/>
                          <a:cs typeface="Arial" charset="0"/>
                        </a:rPr>
                        <a:t>Ventricular fibrillation (the rhythmic pumping action of the heart ceases) possible.</a:t>
                      </a:r>
                      <a:br>
                        <a:rPr kumimoji="0" lang="en-US" sz="1200" b="0" i="0" u="none" strike="noStrike" cap="none" normalizeH="0" baseline="0" dirty="0">
                          <a:ln>
                            <a:noFill/>
                          </a:ln>
                          <a:solidFill>
                            <a:srgbClr val="000000"/>
                          </a:solidFill>
                          <a:effectLst/>
                          <a:latin typeface="Franklin Gothic Medium Cond" pitchFamily="34" charset="0"/>
                          <a:cs typeface="Arial" charset="0"/>
                        </a:rPr>
                      </a:br>
                      <a:r>
                        <a:rPr kumimoji="0" lang="en-US" sz="1200" b="0" i="0" u="none" strike="noStrike" cap="none" normalizeH="0" baseline="0" dirty="0">
                          <a:ln>
                            <a:noFill/>
                          </a:ln>
                          <a:solidFill>
                            <a:srgbClr val="000000"/>
                          </a:solidFill>
                          <a:effectLst/>
                          <a:latin typeface="Franklin Gothic Medium Cond" pitchFamily="34" charset="0"/>
                          <a:cs typeface="Arial" charset="0"/>
                        </a:rPr>
                        <a:t>Death is possible.</a:t>
                      </a:r>
                      <a:endParaRPr kumimoji="0" lang="en-US" sz="1200" b="0" i="0" u="none" strike="noStrike" cap="none" normalizeH="0" baseline="0" dirty="0">
                        <a:ln>
                          <a:noFill/>
                        </a:ln>
                        <a:solidFill>
                          <a:schemeClr val="tx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extLst>
                  <a:ext uri="{0D108BD9-81ED-4DB2-BD59-A6C34878D82A}">
                    <a16:rowId xmlns:a16="http://schemas.microsoft.com/office/drawing/2014/main" val="10003"/>
                  </a:ext>
                </a:extLst>
              </a:tr>
              <a:tr h="78378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Franklin Gothic Medium Cond" pitchFamily="34" charset="0"/>
                          <a:cs typeface="Arial" charset="0"/>
                        </a:rPr>
                        <a:t>1000 mA to</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Franklin Gothic Medium Cond" pitchFamily="34" charset="0"/>
                          <a:cs typeface="Arial" charset="0"/>
                        </a:rPr>
                        <a:t>4000 mA</a:t>
                      </a:r>
                      <a:endParaRPr kumimoji="0" lang="en-US" sz="1200" b="0" i="0" u="none" strike="noStrike" cap="none" normalizeH="0" baseline="0" dirty="0">
                        <a:ln>
                          <a:noFill/>
                        </a:ln>
                        <a:solidFill>
                          <a:schemeClr val="bg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Franklin Gothic Medium Cond" pitchFamily="34" charset="0"/>
                          <a:cs typeface="Arial" charset="0"/>
                        </a:rPr>
                        <a:t>Ventricular fibrillation likely.</a:t>
                      </a:r>
                      <a:br>
                        <a:rPr kumimoji="0" lang="en-US" sz="1200" b="0" i="0" u="none" strike="noStrike" cap="none" normalizeH="0" baseline="0" dirty="0">
                          <a:ln>
                            <a:noFill/>
                          </a:ln>
                          <a:solidFill>
                            <a:schemeClr val="bg1"/>
                          </a:solidFill>
                          <a:effectLst/>
                          <a:latin typeface="Franklin Gothic Medium Cond" pitchFamily="34" charset="0"/>
                          <a:cs typeface="Arial" charset="0"/>
                        </a:rPr>
                      </a:br>
                      <a:r>
                        <a:rPr kumimoji="0" lang="en-US" sz="1200" b="0" i="0" u="none" strike="noStrike" cap="none" normalizeH="0" baseline="0" dirty="0">
                          <a:ln>
                            <a:noFill/>
                          </a:ln>
                          <a:solidFill>
                            <a:schemeClr val="bg1"/>
                          </a:solidFill>
                          <a:effectLst/>
                          <a:latin typeface="Franklin Gothic Medium Cond" pitchFamily="34" charset="0"/>
                          <a:cs typeface="Arial" charset="0"/>
                        </a:rPr>
                        <a:t>Muscular contraction and nerve damage occur.</a:t>
                      </a:r>
                      <a:br>
                        <a:rPr kumimoji="0" lang="en-US" sz="1200" b="0" i="0" u="none" strike="noStrike" cap="none" normalizeH="0" baseline="0" dirty="0">
                          <a:ln>
                            <a:noFill/>
                          </a:ln>
                          <a:solidFill>
                            <a:schemeClr val="bg1"/>
                          </a:solidFill>
                          <a:effectLst/>
                          <a:latin typeface="Franklin Gothic Medium Cond" pitchFamily="34" charset="0"/>
                          <a:cs typeface="Arial" charset="0"/>
                        </a:rPr>
                      </a:br>
                      <a:r>
                        <a:rPr kumimoji="0" lang="en-US" sz="1200" b="0" i="0" u="none" strike="noStrike" cap="none" normalizeH="0" baseline="0" dirty="0">
                          <a:ln>
                            <a:noFill/>
                          </a:ln>
                          <a:solidFill>
                            <a:schemeClr val="bg1"/>
                          </a:solidFill>
                          <a:effectLst/>
                          <a:latin typeface="Franklin Gothic Medium Cond" pitchFamily="34" charset="0"/>
                          <a:cs typeface="Arial" charset="0"/>
                        </a:rPr>
                        <a:t>Death is likely.</a:t>
                      </a:r>
                      <a:endParaRPr kumimoji="0" lang="en-US" sz="1200" b="0" i="0" u="none" strike="noStrike" cap="none" normalizeH="0" baseline="0" dirty="0">
                        <a:ln>
                          <a:noFill/>
                        </a:ln>
                        <a:solidFill>
                          <a:schemeClr val="bg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78378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Franklin Gothic Medium Cond" pitchFamily="34" charset="0"/>
                          <a:cs typeface="Arial" charset="0"/>
                        </a:rPr>
                        <a:t>&gt; 4000 mA</a:t>
                      </a:r>
                      <a:endParaRPr kumimoji="0" lang="en-US" sz="1200" b="0" i="0" u="none" strike="noStrike" cap="none" normalizeH="0" baseline="0" dirty="0">
                        <a:ln>
                          <a:noFill/>
                        </a:ln>
                        <a:solidFill>
                          <a:schemeClr val="bg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5002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Franklin Gothic Medium Cond" pitchFamily="34" charset="0"/>
                          <a:cs typeface="Arial" charset="0"/>
                        </a:rPr>
                        <a:t>Cardiac arrest.</a:t>
                      </a:r>
                      <a:br>
                        <a:rPr kumimoji="0" lang="en-US" sz="1200" b="0" i="0" u="none" strike="noStrike" cap="none" normalizeH="0" baseline="0" dirty="0">
                          <a:ln>
                            <a:noFill/>
                          </a:ln>
                          <a:solidFill>
                            <a:schemeClr val="bg1"/>
                          </a:solidFill>
                          <a:effectLst/>
                          <a:latin typeface="Franklin Gothic Medium Cond" pitchFamily="34" charset="0"/>
                          <a:cs typeface="Arial" charset="0"/>
                        </a:rPr>
                      </a:br>
                      <a:r>
                        <a:rPr kumimoji="0" lang="en-US" sz="1200" b="0" i="0" u="none" strike="noStrike" cap="none" normalizeH="0" baseline="0" dirty="0">
                          <a:ln>
                            <a:noFill/>
                          </a:ln>
                          <a:solidFill>
                            <a:schemeClr val="bg1"/>
                          </a:solidFill>
                          <a:effectLst/>
                          <a:latin typeface="Franklin Gothic Medium Cond" pitchFamily="34" charset="0"/>
                          <a:cs typeface="Arial" charset="0"/>
                        </a:rPr>
                        <a:t>Severe burns.</a:t>
                      </a:r>
                      <a:br>
                        <a:rPr kumimoji="0" lang="en-US" sz="1200" b="0" i="0" u="none" strike="noStrike" cap="none" normalizeH="0" baseline="0" dirty="0">
                          <a:ln>
                            <a:noFill/>
                          </a:ln>
                          <a:solidFill>
                            <a:schemeClr val="bg1"/>
                          </a:solidFill>
                          <a:effectLst/>
                          <a:latin typeface="Franklin Gothic Medium Cond" pitchFamily="34" charset="0"/>
                          <a:cs typeface="Arial" charset="0"/>
                        </a:rPr>
                      </a:br>
                      <a:r>
                        <a:rPr kumimoji="0" lang="en-US" sz="1200" b="0" i="0" u="none" strike="noStrike" cap="none" normalizeH="0" baseline="0" dirty="0">
                          <a:ln>
                            <a:noFill/>
                          </a:ln>
                          <a:solidFill>
                            <a:schemeClr val="bg1"/>
                          </a:solidFill>
                          <a:effectLst/>
                          <a:latin typeface="Franklin Gothic Medium Cond" pitchFamily="34" charset="0"/>
                          <a:cs typeface="Arial" charset="0"/>
                        </a:rPr>
                        <a:t>Death is probable.</a:t>
                      </a:r>
                      <a:endParaRPr kumimoji="0" lang="en-US" sz="1200" b="0" i="0" u="none" strike="noStrike" cap="none" normalizeH="0" baseline="0" dirty="0">
                        <a:ln>
                          <a:noFill/>
                        </a:ln>
                        <a:solidFill>
                          <a:schemeClr val="bg1"/>
                        </a:solidFill>
                        <a:effectLst/>
                        <a:latin typeface="Arial" charset="0"/>
                      </a:endParaRPr>
                    </a:p>
                  </a:txBody>
                  <a:tcPr marT="44261" marB="4426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50021"/>
                    </a:solidFill>
                  </a:tcPr>
                </a:tc>
                <a:extLst>
                  <a:ext uri="{0D108BD9-81ED-4DB2-BD59-A6C34878D82A}">
                    <a16:rowId xmlns:a16="http://schemas.microsoft.com/office/drawing/2014/main" val="10005"/>
                  </a:ext>
                </a:extLst>
              </a:tr>
            </a:tbl>
          </a:graphicData>
        </a:graphic>
      </p:graphicFrame>
      <p:pic>
        <p:nvPicPr>
          <p:cNvPr id="190490" name="Picture 26">
            <a:extLst>
              <a:ext uri="{FF2B5EF4-FFF2-40B4-BE49-F238E27FC236}">
                <a16:creationId xmlns:a16="http://schemas.microsoft.com/office/drawing/2014/main" id="{24E478A7-A616-4FA5-A4DD-72515BDFA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487" y="1074738"/>
            <a:ext cx="238125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4B9A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48D63D83-837C-42BE-8BD2-3548C2D52880}"/>
              </a:ext>
            </a:extLst>
          </p:cNvPr>
          <p:cNvSpPr>
            <a:spLocks noGrp="1"/>
          </p:cNvSpPr>
          <p:nvPr>
            <p:ph type="sldNum" sz="quarter" idx="11"/>
          </p:nvPr>
        </p:nvSpPr>
        <p:spPr/>
        <p:txBody>
          <a:bodyPr/>
          <a:lstStyle/>
          <a:p>
            <a:pPr>
              <a:defRPr/>
            </a:pPr>
            <a:fld id="{8C28C825-8B56-4D47-AD22-1565AC870D51}" type="slidenum">
              <a:rPr lang="en-GB" smtClean="0"/>
              <a:pPr>
                <a:defRPr/>
              </a:pPr>
              <a:t>108</a:t>
            </a:fld>
            <a:endParaRPr lang="en-GB" dirty="0"/>
          </a:p>
        </p:txBody>
      </p:sp>
    </p:spTree>
    <p:extLst>
      <p:ext uri="{BB962C8B-B14F-4D97-AF65-F5344CB8AC3E}">
        <p14:creationId xmlns:p14="http://schemas.microsoft.com/office/powerpoint/2010/main" val="1096224662"/>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9CF8C970-3E1F-41CD-9C91-B63627473531}"/>
              </a:ext>
            </a:extLst>
          </p:cNvPr>
          <p:cNvSpPr>
            <a:spLocks noGrp="1" noChangeArrowheads="1"/>
          </p:cNvSpPr>
          <p:nvPr>
            <p:ph type="title"/>
          </p:nvPr>
        </p:nvSpPr>
        <p:spPr/>
        <p:txBody>
          <a:bodyPr/>
          <a:lstStyle/>
          <a:p>
            <a:pPr algn="ctr"/>
            <a:r>
              <a:rPr lang="en-US" altLang="en-US" b="1" dirty="0">
                <a:solidFill>
                  <a:srgbClr val="212465"/>
                </a:solidFill>
              </a:rPr>
              <a:t>GUARDING LIVE PARTS </a:t>
            </a:r>
            <a:br>
              <a:rPr lang="en-US" altLang="en-US" b="1" dirty="0">
                <a:solidFill>
                  <a:srgbClr val="212465"/>
                </a:solidFill>
              </a:rPr>
            </a:br>
            <a:r>
              <a:rPr lang="en-US" altLang="en-US" sz="2000" b="1" dirty="0">
                <a:solidFill>
                  <a:srgbClr val="212465"/>
                </a:solidFill>
              </a:rPr>
              <a:t>(General Standards which may vary by country)</a:t>
            </a:r>
            <a:br>
              <a:rPr lang="en-US" altLang="en-US" sz="2000" b="1" dirty="0"/>
            </a:br>
            <a:endParaRPr lang="en-US" altLang="en-US" sz="2000" b="1" dirty="0"/>
          </a:p>
        </p:txBody>
      </p:sp>
      <p:sp>
        <p:nvSpPr>
          <p:cNvPr id="191491" name="Rectangle 3">
            <a:extLst>
              <a:ext uri="{FF2B5EF4-FFF2-40B4-BE49-F238E27FC236}">
                <a16:creationId xmlns:a16="http://schemas.microsoft.com/office/drawing/2014/main" id="{CA326EB2-7BCB-4298-B3A8-448638D28492}"/>
              </a:ext>
            </a:extLst>
          </p:cNvPr>
          <p:cNvSpPr>
            <a:spLocks noGrp="1" noChangeArrowheads="1"/>
          </p:cNvSpPr>
          <p:nvPr>
            <p:ph idx="1"/>
          </p:nvPr>
        </p:nvSpPr>
        <p:spPr>
          <a:xfrm>
            <a:off x="424249" y="1166018"/>
            <a:ext cx="8229600" cy="4525963"/>
          </a:xfrm>
        </p:spPr>
        <p:txBody>
          <a:bodyPr/>
          <a:lstStyle/>
          <a:p>
            <a:pPr marL="336550" indent="-336550"/>
            <a:r>
              <a:rPr lang="en-US" altLang="en-US" sz="2000" b="1" dirty="0">
                <a:latin typeface="Calibri Light" panose="020F0302020204030204" pitchFamily="34" charset="0"/>
                <a:cs typeface="Calibri Light" panose="020F0302020204030204" pitchFamily="34" charset="0"/>
              </a:rPr>
              <a:t>Live parts of electric equipment operating at 50 volts or more must be guarded against accidental contact by approved cabinets or other forms of approved enclosures, or by any of the following means:</a:t>
            </a:r>
          </a:p>
          <a:p>
            <a:pPr marL="625475" lvl="1" indent="-282575">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By location in a room, vault, accessible only to qualified persons</a:t>
            </a:r>
          </a:p>
          <a:p>
            <a:pPr marL="625475" lvl="1" indent="-282575">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By permanent, substantial partitions or screens</a:t>
            </a:r>
          </a:p>
          <a:p>
            <a:pPr marL="625475" lvl="1" indent="-282575">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By location on a balcony or platform as to exclude unqualified persons</a:t>
            </a:r>
          </a:p>
          <a:p>
            <a:pPr marL="625475" lvl="1" indent="-282575">
              <a:buFont typeface="Verdana" panose="020B0604030504040204" pitchFamily="34" charset="0"/>
              <a:buChar char="‒"/>
            </a:pPr>
            <a:r>
              <a:rPr lang="en-US" altLang="en-US" sz="2000" b="1" dirty="0">
                <a:latin typeface="Calibri Light"/>
                <a:cs typeface="Calibri Light"/>
              </a:rPr>
              <a:t>By elevation of 8 feet or more above the floor or working surface</a:t>
            </a:r>
            <a:endParaRPr lang="en-US" altLang="en-US" sz="2000" b="1" dirty="0">
              <a:latin typeface="Calibri Light" panose="020F0302020204030204" pitchFamily="34" charset="0"/>
              <a:cs typeface="Calibri Light" panose="020F0302020204030204" pitchFamily="34" charset="0"/>
            </a:endParaRPr>
          </a:p>
        </p:txBody>
      </p:sp>
      <p:grpSp>
        <p:nvGrpSpPr>
          <p:cNvPr id="191492" name="Group 1">
            <a:extLst>
              <a:ext uri="{FF2B5EF4-FFF2-40B4-BE49-F238E27FC236}">
                <a16:creationId xmlns:a16="http://schemas.microsoft.com/office/drawing/2014/main" id="{F62C1327-7188-4A5A-A79D-940DFADE3F43}"/>
              </a:ext>
            </a:extLst>
          </p:cNvPr>
          <p:cNvGrpSpPr>
            <a:grpSpLocks/>
          </p:cNvGrpSpPr>
          <p:nvPr/>
        </p:nvGrpSpPr>
        <p:grpSpPr bwMode="auto">
          <a:xfrm>
            <a:off x="533829" y="3607808"/>
            <a:ext cx="8404225" cy="2189162"/>
            <a:chOff x="0" y="4419600"/>
            <a:chExt cx="9144000" cy="2381250"/>
          </a:xfrm>
        </p:grpSpPr>
        <p:graphicFrame>
          <p:nvGraphicFramePr>
            <p:cNvPr id="191494" name="Object 4">
              <a:extLst>
                <a:ext uri="{FF2B5EF4-FFF2-40B4-BE49-F238E27FC236}">
                  <a16:creationId xmlns:a16="http://schemas.microsoft.com/office/drawing/2014/main" id="{F8E08DC1-A27E-40A7-837D-AF8CAB6653A3}"/>
                </a:ext>
              </a:extLst>
            </p:cNvPr>
            <p:cNvGraphicFramePr>
              <a:graphicFrameLocks noChangeAspect="1"/>
            </p:cNvGraphicFramePr>
            <p:nvPr/>
          </p:nvGraphicFramePr>
          <p:xfrm>
            <a:off x="0" y="4419600"/>
            <a:ext cx="2103438" cy="2381250"/>
          </p:xfrm>
          <a:graphic>
            <a:graphicData uri="http://schemas.openxmlformats.org/presentationml/2006/ole">
              <mc:AlternateContent xmlns:mc="http://schemas.openxmlformats.org/markup-compatibility/2006">
                <mc:Choice xmlns:v="urn:schemas-microsoft-com:vml" Requires="v">
                  <p:oleObj spid="_x0000_s234984" name="Photo Editor Photo" r:id="rId3" imgW="4038095" imgH="4571429" progId="MSPhotoEd.3">
                    <p:embed/>
                  </p:oleObj>
                </mc:Choice>
                <mc:Fallback>
                  <p:oleObj name="Photo Editor Photo" r:id="rId3" imgW="4038095" imgH="4571429" progId="MSPhotoEd.3">
                    <p:embed/>
                    <p:pic>
                      <p:nvPicPr>
                        <p:cNvPr id="191494" name="Object 4">
                          <a:extLst>
                            <a:ext uri="{FF2B5EF4-FFF2-40B4-BE49-F238E27FC236}">
                              <a16:creationId xmlns:a16="http://schemas.microsoft.com/office/drawing/2014/main" id="{F8E08DC1-A27E-40A7-837D-AF8CAB665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9600"/>
                          <a:ext cx="2103438"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1495" name="Picture 5" descr="MVC-019S">
              <a:extLst>
                <a:ext uri="{FF2B5EF4-FFF2-40B4-BE49-F238E27FC236}">
                  <a16:creationId xmlns:a16="http://schemas.microsoft.com/office/drawing/2014/main" id="{8303ED75-183D-4E1D-8D72-841D3FF7C5C2}"/>
                </a:ext>
              </a:extLst>
            </p:cNvPr>
            <p:cNvPicPr>
              <a:picLocks noChangeAspect="1" noChangeArrowheads="1"/>
            </p:cNvPicPr>
            <p:nvPr/>
          </p:nvPicPr>
          <p:blipFill>
            <a:blip r:embed="rId5">
              <a:lum bright="42000" contrast="18000"/>
              <a:extLst>
                <a:ext uri="{28A0092B-C50C-407E-A947-70E740481C1C}">
                  <a14:useLocalDpi xmlns:a14="http://schemas.microsoft.com/office/drawing/2010/main" val="0"/>
                </a:ext>
              </a:extLst>
            </a:blip>
            <a:srcRect/>
            <a:stretch>
              <a:fillRect/>
            </a:stretch>
          </p:blipFill>
          <p:spPr bwMode="auto">
            <a:xfrm>
              <a:off x="3924300" y="4429125"/>
              <a:ext cx="183673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6" name="AutoShape 6">
              <a:extLst>
                <a:ext uri="{FF2B5EF4-FFF2-40B4-BE49-F238E27FC236}">
                  <a16:creationId xmlns:a16="http://schemas.microsoft.com/office/drawing/2014/main" id="{2212943C-8643-492F-98CC-401817A780AC}"/>
                </a:ext>
              </a:extLst>
            </p:cNvPr>
            <p:cNvSpPr>
              <a:spLocks noChangeArrowheads="1"/>
            </p:cNvSpPr>
            <p:nvPr/>
          </p:nvSpPr>
          <p:spPr bwMode="auto">
            <a:xfrm>
              <a:off x="295275" y="4802188"/>
              <a:ext cx="1727200" cy="169862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91497" name="Picture 7">
              <a:extLst>
                <a:ext uri="{FF2B5EF4-FFF2-40B4-BE49-F238E27FC236}">
                  <a16:creationId xmlns:a16="http://schemas.microsoft.com/office/drawing/2014/main" id="{458CE228-9523-4F8B-9B40-C7875EAC7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825" y="4422775"/>
              <a:ext cx="3305175" cy="2378075"/>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38100" algn="ctr">
                  <a:solidFill>
                    <a:srgbClr val="887D75"/>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8" name="Picture 8">
              <a:extLst>
                <a:ext uri="{FF2B5EF4-FFF2-40B4-BE49-F238E27FC236}">
                  <a16:creationId xmlns:a16="http://schemas.microsoft.com/office/drawing/2014/main" id="{D9302EA0-41F8-474F-BB00-2E1712F2DE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2813" y="4429125"/>
              <a:ext cx="1676400" cy="2371725"/>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9" name="AutoShape 9">
              <a:extLst>
                <a:ext uri="{FF2B5EF4-FFF2-40B4-BE49-F238E27FC236}">
                  <a16:creationId xmlns:a16="http://schemas.microsoft.com/office/drawing/2014/main" id="{2613CD57-FCAF-4179-8C05-5CD8C7F72811}"/>
                </a:ext>
              </a:extLst>
            </p:cNvPr>
            <p:cNvSpPr>
              <a:spLocks noChangeArrowheads="1"/>
            </p:cNvSpPr>
            <p:nvPr/>
          </p:nvSpPr>
          <p:spPr bwMode="auto">
            <a:xfrm>
              <a:off x="2479675" y="5194300"/>
              <a:ext cx="1182688" cy="11636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 name="Slide Number Placeholder 1">
            <a:extLst>
              <a:ext uri="{FF2B5EF4-FFF2-40B4-BE49-F238E27FC236}">
                <a16:creationId xmlns:a16="http://schemas.microsoft.com/office/drawing/2014/main" id="{1152164C-F6AF-4A14-AE77-73C976589788}"/>
              </a:ext>
            </a:extLst>
          </p:cNvPr>
          <p:cNvSpPr>
            <a:spLocks noGrp="1"/>
          </p:cNvSpPr>
          <p:nvPr>
            <p:ph type="sldNum" sz="quarter" idx="11"/>
          </p:nvPr>
        </p:nvSpPr>
        <p:spPr/>
        <p:txBody>
          <a:bodyPr/>
          <a:lstStyle/>
          <a:p>
            <a:pPr>
              <a:defRPr/>
            </a:pPr>
            <a:fld id="{8C28C825-8B56-4D47-AD22-1565AC870D51}" type="slidenum">
              <a:rPr lang="en-GB" smtClean="0"/>
              <a:pPr>
                <a:defRPr/>
              </a:pPr>
              <a:t>109</a:t>
            </a:fld>
            <a:endParaRPr lang="en-GB" dirty="0"/>
          </a:p>
        </p:txBody>
      </p:sp>
    </p:spTree>
    <p:extLst>
      <p:ext uri="{BB962C8B-B14F-4D97-AF65-F5344CB8AC3E}">
        <p14:creationId xmlns:p14="http://schemas.microsoft.com/office/powerpoint/2010/main" val="369638156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AE2A5C5F-DF9C-4CF1-A368-80DC5D98480F}"/>
              </a:ext>
            </a:extLst>
          </p:cNvPr>
          <p:cNvSpPr>
            <a:spLocks noGrp="1" noChangeArrowheads="1"/>
          </p:cNvSpPr>
          <p:nvPr>
            <p:ph type="title"/>
          </p:nvPr>
        </p:nvSpPr>
        <p:spPr>
          <a:xfrm>
            <a:off x="980901" y="1535783"/>
            <a:ext cx="7772400" cy="1362075"/>
          </a:xfrm>
        </p:spPr>
        <p:txBody>
          <a:bodyPr/>
          <a:lstStyle/>
          <a:p>
            <a:pPr algn="ctr"/>
            <a:r>
              <a:rPr lang="en-US" altLang="en-US" sz="3200" dirty="0">
                <a:solidFill>
                  <a:srgbClr val="212465"/>
                </a:solidFill>
                <a:latin typeface="Calibri Light"/>
                <a:cs typeface="Calibri Light"/>
              </a:rPr>
              <a:t>WHY SAFETY and HEALTH PROGRAMS are IMPORTANT</a:t>
            </a:r>
          </a:p>
        </p:txBody>
      </p:sp>
      <p:sp>
        <p:nvSpPr>
          <p:cNvPr id="4" name="Slide Number Placeholder 3">
            <a:extLst>
              <a:ext uri="{FF2B5EF4-FFF2-40B4-BE49-F238E27FC236}">
                <a16:creationId xmlns:a16="http://schemas.microsoft.com/office/drawing/2014/main" id="{138DFE4F-15F8-44D4-83BE-056C792C2124}"/>
              </a:ext>
            </a:extLst>
          </p:cNvPr>
          <p:cNvSpPr>
            <a:spLocks noGrp="1"/>
          </p:cNvSpPr>
          <p:nvPr>
            <p:ph type="sldNum" sz="quarter" idx="11"/>
          </p:nvPr>
        </p:nvSpPr>
        <p:spPr/>
        <p:txBody>
          <a:bodyPr/>
          <a:lstStyle/>
          <a:p>
            <a:pPr>
              <a:defRPr/>
            </a:pPr>
            <a:fld id="{26607EEC-8FE5-4BC1-AB84-1200833FCC74}" type="slidenum">
              <a:rPr lang="en-GB" smtClean="0"/>
              <a:pPr>
                <a:defRPr/>
              </a:pPr>
              <a:t>11</a:t>
            </a:fld>
            <a:endParaRPr lang="en-GB" dirty="0"/>
          </a:p>
        </p:txBody>
      </p:sp>
      <p:pic>
        <p:nvPicPr>
          <p:cNvPr id="41987" name="Content Placeholder 2">
            <a:extLst>
              <a:ext uri="{FF2B5EF4-FFF2-40B4-BE49-F238E27FC236}">
                <a16:creationId xmlns:a16="http://schemas.microsoft.com/office/drawing/2014/main" id="{F35A68C4-5841-4D36-9D3C-696B67CFA26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159380" y="2827292"/>
            <a:ext cx="5099474" cy="3711620"/>
          </a:xfrm>
        </p:spPr>
      </p:pic>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F51592B2-1798-468D-A7E7-F3C8AB733BEC}"/>
              </a:ext>
            </a:extLst>
          </p:cNvPr>
          <p:cNvSpPr>
            <a:spLocks noGrp="1" noChangeArrowheads="1"/>
          </p:cNvSpPr>
          <p:nvPr>
            <p:ph type="title"/>
          </p:nvPr>
        </p:nvSpPr>
        <p:spPr/>
        <p:txBody>
          <a:bodyPr/>
          <a:lstStyle/>
          <a:p>
            <a:pPr algn="ctr"/>
            <a:r>
              <a:rPr lang="en-US" altLang="en-US" b="1" dirty="0">
                <a:solidFill>
                  <a:srgbClr val="212465"/>
                </a:solidFill>
              </a:rPr>
              <a:t>SPACE AROUND ELECTRIC EQUIPMENT </a:t>
            </a:r>
            <a:br>
              <a:rPr lang="en-US" altLang="en-US" b="1" dirty="0">
                <a:solidFill>
                  <a:srgbClr val="212465"/>
                </a:solidFill>
              </a:rPr>
            </a:br>
            <a:r>
              <a:rPr lang="en-US" altLang="en-US" b="1" dirty="0">
                <a:solidFill>
                  <a:srgbClr val="212465"/>
                </a:solidFill>
              </a:rPr>
              <a:t>MUST BE MAINTAINED—NO STORAGE</a:t>
            </a:r>
          </a:p>
        </p:txBody>
      </p:sp>
      <p:grpSp>
        <p:nvGrpSpPr>
          <p:cNvPr id="192515" name="Group 1">
            <a:extLst>
              <a:ext uri="{FF2B5EF4-FFF2-40B4-BE49-F238E27FC236}">
                <a16:creationId xmlns:a16="http://schemas.microsoft.com/office/drawing/2014/main" id="{7CB80F58-7A74-4D85-A73D-391E1C5F41AA}"/>
              </a:ext>
            </a:extLst>
          </p:cNvPr>
          <p:cNvGrpSpPr>
            <a:grpSpLocks/>
          </p:cNvGrpSpPr>
          <p:nvPr/>
        </p:nvGrpSpPr>
        <p:grpSpPr bwMode="auto">
          <a:xfrm>
            <a:off x="584888" y="1940011"/>
            <a:ext cx="7186270" cy="3885938"/>
            <a:chOff x="76200" y="1404938"/>
            <a:chExt cx="8495186" cy="5000084"/>
          </a:xfrm>
        </p:grpSpPr>
        <p:graphicFrame>
          <p:nvGraphicFramePr>
            <p:cNvPr id="192517" name="Object 3">
              <a:extLst>
                <a:ext uri="{FF2B5EF4-FFF2-40B4-BE49-F238E27FC236}">
                  <a16:creationId xmlns:a16="http://schemas.microsoft.com/office/drawing/2014/main" id="{F01831C3-86C9-46D7-92DA-9B754FB9FFEA}"/>
                </a:ext>
              </a:extLst>
            </p:cNvPr>
            <p:cNvGraphicFramePr>
              <a:graphicFrameLocks noChangeAspect="1"/>
            </p:cNvGraphicFramePr>
            <p:nvPr/>
          </p:nvGraphicFramePr>
          <p:xfrm>
            <a:off x="76200" y="1404938"/>
            <a:ext cx="4954588" cy="3694112"/>
          </p:xfrm>
          <a:graphic>
            <a:graphicData uri="http://schemas.openxmlformats.org/presentationml/2006/ole">
              <mc:AlternateContent xmlns:mc="http://schemas.openxmlformats.org/markup-compatibility/2006">
                <mc:Choice xmlns:v="urn:schemas-microsoft-com:vml" Requires="v">
                  <p:oleObj spid="_x0000_s236494" name="Slide" r:id="rId3" imgW="4535424" imgH="3400105" progId="PowerPoint.Slide.8">
                    <p:embed/>
                  </p:oleObj>
                </mc:Choice>
                <mc:Fallback>
                  <p:oleObj name="Slide" r:id="rId3" imgW="4535424" imgH="3400105" progId="PowerPoint.Slide.8">
                    <p:embed/>
                    <p:pic>
                      <p:nvPicPr>
                        <p:cNvPr id="192517" name="Object 3">
                          <a:extLst>
                            <a:ext uri="{FF2B5EF4-FFF2-40B4-BE49-F238E27FC236}">
                              <a16:creationId xmlns:a16="http://schemas.microsoft.com/office/drawing/2014/main" id="{F01831C3-86C9-46D7-92DA-9B754FB9FFEA}"/>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76200" y="1404938"/>
                          <a:ext cx="4954588" cy="3694112"/>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2518" name="Object 4">
              <a:extLst>
                <a:ext uri="{FF2B5EF4-FFF2-40B4-BE49-F238E27FC236}">
                  <a16:creationId xmlns:a16="http://schemas.microsoft.com/office/drawing/2014/main" id="{DFE18632-EA97-491D-8CD4-04B9C10AE6DE}"/>
                </a:ext>
              </a:extLst>
            </p:cNvPr>
            <p:cNvGraphicFramePr>
              <a:graphicFrameLocks noChangeAspect="1"/>
            </p:cNvGraphicFramePr>
            <p:nvPr>
              <p:extLst>
                <p:ext uri="{D42A27DB-BD31-4B8C-83A1-F6EECF244321}">
                  <p14:modId xmlns:p14="http://schemas.microsoft.com/office/powerpoint/2010/main" val="2121578469"/>
                </p:ext>
              </p:extLst>
            </p:nvPr>
          </p:nvGraphicFramePr>
          <p:xfrm>
            <a:off x="4663602" y="3488279"/>
            <a:ext cx="3907784" cy="2916742"/>
          </p:xfrm>
          <a:graphic>
            <a:graphicData uri="http://schemas.openxmlformats.org/presentationml/2006/ole">
              <mc:AlternateContent xmlns:mc="http://schemas.openxmlformats.org/markup-compatibility/2006">
                <mc:Choice xmlns:v="urn:schemas-microsoft-com:vml" Requires="v">
                  <p:oleObj spid="_x0000_s236495" name="Slide" r:id="rId5" imgW="4549874" imgH="3394541" progId="PowerPoint.Slide.8">
                    <p:embed/>
                  </p:oleObj>
                </mc:Choice>
                <mc:Fallback>
                  <p:oleObj name="Slide" r:id="rId5" imgW="4549874" imgH="3394541" progId="PowerPoint.Slide.8">
                    <p:embed/>
                    <p:pic>
                      <p:nvPicPr>
                        <p:cNvPr id="192518" name="Object 4">
                          <a:extLst>
                            <a:ext uri="{FF2B5EF4-FFF2-40B4-BE49-F238E27FC236}">
                              <a16:creationId xmlns:a16="http://schemas.microsoft.com/office/drawing/2014/main" id="{DFE18632-EA97-491D-8CD4-04B9C10AE6DE}"/>
                            </a:ext>
                          </a:extLst>
                        </p:cNvPr>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4663602" y="3488279"/>
                          <a:ext cx="3907784" cy="2916742"/>
                        </a:xfrm>
                        <a:prstGeom prst="rect">
                          <a:avLst/>
                        </a:prstGeom>
                        <a:noFill/>
                        <a:ln w="38100">
                          <a:solidFill>
                            <a:srgbClr val="CC6600"/>
                          </a:solidFill>
                          <a:miter lim="800000"/>
                          <a:headEnd/>
                          <a:tailEnd/>
                        </a:ln>
                        <a:effectLst/>
                      </p:spPr>
                    </p:pic>
                  </p:oleObj>
                </mc:Fallback>
              </mc:AlternateContent>
            </a:graphicData>
          </a:graphic>
        </p:graphicFrame>
        <p:sp>
          <p:nvSpPr>
            <p:cNvPr id="192519" name="AutoShape 5">
              <a:extLst>
                <a:ext uri="{FF2B5EF4-FFF2-40B4-BE49-F238E27FC236}">
                  <a16:creationId xmlns:a16="http://schemas.microsoft.com/office/drawing/2014/main" id="{572E5C69-44C9-42B4-B505-27F9C9CBFB7E}"/>
                </a:ext>
              </a:extLst>
            </p:cNvPr>
            <p:cNvSpPr>
              <a:spLocks noChangeArrowheads="1"/>
            </p:cNvSpPr>
            <p:nvPr/>
          </p:nvSpPr>
          <p:spPr bwMode="auto">
            <a:xfrm>
              <a:off x="1041400" y="1971675"/>
              <a:ext cx="2492375" cy="255905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2520" name="AutoShape 6">
              <a:extLst>
                <a:ext uri="{FF2B5EF4-FFF2-40B4-BE49-F238E27FC236}">
                  <a16:creationId xmlns:a16="http://schemas.microsoft.com/office/drawing/2014/main" id="{25F77C87-E9B2-436E-9BE9-06FD0CA62FA6}"/>
                </a:ext>
              </a:extLst>
            </p:cNvPr>
            <p:cNvSpPr>
              <a:spLocks noChangeArrowheads="1"/>
            </p:cNvSpPr>
            <p:nvPr/>
          </p:nvSpPr>
          <p:spPr bwMode="auto">
            <a:xfrm>
              <a:off x="5969900" y="5496972"/>
              <a:ext cx="927100" cy="90805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 name="Slide Number Placeholder 1">
            <a:extLst>
              <a:ext uri="{FF2B5EF4-FFF2-40B4-BE49-F238E27FC236}">
                <a16:creationId xmlns:a16="http://schemas.microsoft.com/office/drawing/2014/main" id="{3FCD1F35-5BF5-4C0A-B3F4-7B627D31EFF7}"/>
              </a:ext>
            </a:extLst>
          </p:cNvPr>
          <p:cNvSpPr>
            <a:spLocks noGrp="1"/>
          </p:cNvSpPr>
          <p:nvPr>
            <p:ph type="sldNum" sz="quarter" idx="11"/>
          </p:nvPr>
        </p:nvSpPr>
        <p:spPr/>
        <p:txBody>
          <a:bodyPr/>
          <a:lstStyle/>
          <a:p>
            <a:pPr>
              <a:defRPr/>
            </a:pPr>
            <a:fld id="{8C28C825-8B56-4D47-AD22-1565AC870D51}" type="slidenum">
              <a:rPr lang="en-GB" smtClean="0"/>
              <a:pPr>
                <a:defRPr/>
              </a:pPr>
              <a:t>110</a:t>
            </a:fld>
            <a:endParaRPr lang="en-GB" dirty="0"/>
          </a:p>
        </p:txBody>
      </p:sp>
    </p:spTree>
    <p:extLst>
      <p:ext uri="{BB962C8B-B14F-4D97-AF65-F5344CB8AC3E}">
        <p14:creationId xmlns:p14="http://schemas.microsoft.com/office/powerpoint/2010/main" val="616294364"/>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4" descr="flexno">
            <a:extLst>
              <a:ext uri="{FF2B5EF4-FFF2-40B4-BE49-F238E27FC236}">
                <a16:creationId xmlns:a16="http://schemas.microsoft.com/office/drawing/2014/main" id="{7E309E1E-BC78-4258-9884-ACEAD6471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79" y="4228343"/>
            <a:ext cx="70167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5301" name="AutoShape 5">
            <a:extLst>
              <a:ext uri="{FF2B5EF4-FFF2-40B4-BE49-F238E27FC236}">
                <a16:creationId xmlns:a16="http://schemas.microsoft.com/office/drawing/2014/main" id="{E087A685-2961-448B-BBC2-9F52D1C88B8E}"/>
              </a:ext>
            </a:extLst>
          </p:cNvPr>
          <p:cNvSpPr>
            <a:spLocks noChangeArrowheads="1"/>
          </p:cNvSpPr>
          <p:nvPr/>
        </p:nvSpPr>
        <p:spPr bwMode="auto">
          <a:xfrm rot="-5115227">
            <a:off x="560967" y="5243488"/>
            <a:ext cx="1133475" cy="11128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42" y="15872"/>
                </a:moveTo>
                <a:cubicBezTo>
                  <a:pt x="18643" y="14410"/>
                  <a:pt x="19238" y="12629"/>
                  <a:pt x="19238" y="10800"/>
                </a:cubicBezTo>
                <a:cubicBezTo>
                  <a:pt x="19238" y="6139"/>
                  <a:pt x="15460" y="2362"/>
                  <a:pt x="10800" y="2362"/>
                </a:cubicBezTo>
                <a:cubicBezTo>
                  <a:pt x="8970" y="2361"/>
                  <a:pt x="7189" y="2956"/>
                  <a:pt x="5727" y="4057"/>
                </a:cubicBezTo>
                <a:lnTo>
                  <a:pt x="17542" y="15872"/>
                </a:lnTo>
                <a:close/>
                <a:moveTo>
                  <a:pt x="4057" y="5727"/>
                </a:moveTo>
                <a:cubicBezTo>
                  <a:pt x="2956" y="7189"/>
                  <a:pt x="2362" y="8970"/>
                  <a:pt x="2362" y="10799"/>
                </a:cubicBezTo>
                <a:cubicBezTo>
                  <a:pt x="2362" y="15460"/>
                  <a:pt x="6139" y="19238"/>
                  <a:pt x="10800" y="19238"/>
                </a:cubicBezTo>
                <a:cubicBezTo>
                  <a:pt x="12629" y="19238"/>
                  <a:pt x="14410" y="18643"/>
                  <a:pt x="15872" y="17542"/>
                </a:cubicBezTo>
                <a:lnTo>
                  <a:pt x="4057" y="5727"/>
                </a:lnTo>
                <a:close/>
              </a:path>
            </a:pathLst>
          </a:custGeom>
          <a:solidFill>
            <a:srgbClr val="FF00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5302" name="AutoShape 6">
            <a:extLst>
              <a:ext uri="{FF2B5EF4-FFF2-40B4-BE49-F238E27FC236}">
                <a16:creationId xmlns:a16="http://schemas.microsoft.com/office/drawing/2014/main" id="{F4475112-76DB-4C3D-805B-BF9AD26A0DE8}"/>
              </a:ext>
            </a:extLst>
          </p:cNvPr>
          <p:cNvSpPr>
            <a:spLocks noChangeArrowheads="1"/>
          </p:cNvSpPr>
          <p:nvPr/>
        </p:nvSpPr>
        <p:spPr bwMode="auto">
          <a:xfrm rot="-5115227">
            <a:off x="3308994" y="5917829"/>
            <a:ext cx="674688" cy="66198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42" y="15872"/>
                </a:moveTo>
                <a:cubicBezTo>
                  <a:pt x="18643" y="14410"/>
                  <a:pt x="19238" y="12629"/>
                  <a:pt x="19238" y="10800"/>
                </a:cubicBezTo>
                <a:cubicBezTo>
                  <a:pt x="19238" y="6139"/>
                  <a:pt x="15460" y="2362"/>
                  <a:pt x="10800" y="2362"/>
                </a:cubicBezTo>
                <a:cubicBezTo>
                  <a:pt x="8970" y="2361"/>
                  <a:pt x="7189" y="2956"/>
                  <a:pt x="5727" y="4057"/>
                </a:cubicBezTo>
                <a:lnTo>
                  <a:pt x="17542" y="15872"/>
                </a:lnTo>
                <a:close/>
                <a:moveTo>
                  <a:pt x="4057" y="5727"/>
                </a:moveTo>
                <a:cubicBezTo>
                  <a:pt x="2956" y="7189"/>
                  <a:pt x="2362" y="8970"/>
                  <a:pt x="2362" y="10799"/>
                </a:cubicBezTo>
                <a:cubicBezTo>
                  <a:pt x="2362" y="15460"/>
                  <a:pt x="6139" y="19238"/>
                  <a:pt x="10800" y="19238"/>
                </a:cubicBezTo>
                <a:cubicBezTo>
                  <a:pt x="12629" y="19238"/>
                  <a:pt x="14410" y="18643"/>
                  <a:pt x="15872" y="17542"/>
                </a:cubicBezTo>
                <a:lnTo>
                  <a:pt x="4057" y="5727"/>
                </a:lnTo>
                <a:close/>
              </a:path>
            </a:pathLst>
          </a:custGeom>
          <a:solidFill>
            <a:srgbClr val="FF00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5303" name="AutoShape 7">
            <a:extLst>
              <a:ext uri="{FF2B5EF4-FFF2-40B4-BE49-F238E27FC236}">
                <a16:creationId xmlns:a16="http://schemas.microsoft.com/office/drawing/2014/main" id="{35275536-941E-4704-A99C-8B921F6B2CD3}"/>
              </a:ext>
            </a:extLst>
          </p:cNvPr>
          <p:cNvSpPr>
            <a:spLocks noChangeArrowheads="1"/>
          </p:cNvSpPr>
          <p:nvPr/>
        </p:nvSpPr>
        <p:spPr bwMode="auto">
          <a:xfrm rot="-5115227">
            <a:off x="6184299" y="4402180"/>
            <a:ext cx="658813" cy="646113"/>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42" y="15872"/>
                </a:moveTo>
                <a:cubicBezTo>
                  <a:pt x="18643" y="14410"/>
                  <a:pt x="19238" y="12629"/>
                  <a:pt x="19238" y="10800"/>
                </a:cubicBezTo>
                <a:cubicBezTo>
                  <a:pt x="19238" y="6139"/>
                  <a:pt x="15460" y="2362"/>
                  <a:pt x="10800" y="2362"/>
                </a:cubicBezTo>
                <a:cubicBezTo>
                  <a:pt x="8970" y="2361"/>
                  <a:pt x="7189" y="2956"/>
                  <a:pt x="5727" y="4057"/>
                </a:cubicBezTo>
                <a:lnTo>
                  <a:pt x="17542" y="15872"/>
                </a:lnTo>
                <a:close/>
                <a:moveTo>
                  <a:pt x="4057" y="5727"/>
                </a:moveTo>
                <a:cubicBezTo>
                  <a:pt x="2956" y="7189"/>
                  <a:pt x="2362" y="8970"/>
                  <a:pt x="2362" y="10799"/>
                </a:cubicBezTo>
                <a:cubicBezTo>
                  <a:pt x="2362" y="15460"/>
                  <a:pt x="6139" y="19238"/>
                  <a:pt x="10800" y="19238"/>
                </a:cubicBezTo>
                <a:cubicBezTo>
                  <a:pt x="12629" y="19238"/>
                  <a:pt x="14410" y="18643"/>
                  <a:pt x="15872" y="17542"/>
                </a:cubicBezTo>
                <a:lnTo>
                  <a:pt x="4057" y="5727"/>
                </a:lnTo>
                <a:close/>
              </a:path>
            </a:pathLst>
          </a:custGeom>
          <a:solidFill>
            <a:srgbClr val="FF00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5304" name="AutoShape 8">
            <a:extLst>
              <a:ext uri="{FF2B5EF4-FFF2-40B4-BE49-F238E27FC236}">
                <a16:creationId xmlns:a16="http://schemas.microsoft.com/office/drawing/2014/main" id="{74904691-BA69-4556-AD07-DADEA2A1C5A5}"/>
              </a:ext>
            </a:extLst>
          </p:cNvPr>
          <p:cNvSpPr>
            <a:spLocks noChangeArrowheads="1"/>
          </p:cNvSpPr>
          <p:nvPr/>
        </p:nvSpPr>
        <p:spPr bwMode="auto">
          <a:xfrm rot="-5115227">
            <a:off x="6349698" y="5903472"/>
            <a:ext cx="658813" cy="646112"/>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42" y="15872"/>
                </a:moveTo>
                <a:cubicBezTo>
                  <a:pt x="18643" y="14410"/>
                  <a:pt x="19238" y="12629"/>
                  <a:pt x="19238" y="10800"/>
                </a:cubicBezTo>
                <a:cubicBezTo>
                  <a:pt x="19238" y="6139"/>
                  <a:pt x="15460" y="2362"/>
                  <a:pt x="10800" y="2362"/>
                </a:cubicBezTo>
                <a:cubicBezTo>
                  <a:pt x="8970" y="2361"/>
                  <a:pt x="7189" y="2956"/>
                  <a:pt x="5727" y="4057"/>
                </a:cubicBezTo>
                <a:lnTo>
                  <a:pt x="17542" y="15872"/>
                </a:lnTo>
                <a:close/>
                <a:moveTo>
                  <a:pt x="4057" y="5727"/>
                </a:moveTo>
                <a:cubicBezTo>
                  <a:pt x="2956" y="7189"/>
                  <a:pt x="2362" y="8970"/>
                  <a:pt x="2362" y="10799"/>
                </a:cubicBezTo>
                <a:cubicBezTo>
                  <a:pt x="2362" y="15460"/>
                  <a:pt x="6139" y="19238"/>
                  <a:pt x="10800" y="19238"/>
                </a:cubicBezTo>
                <a:cubicBezTo>
                  <a:pt x="12629" y="19238"/>
                  <a:pt x="14410" y="18643"/>
                  <a:pt x="15872" y="17542"/>
                </a:cubicBezTo>
                <a:lnTo>
                  <a:pt x="4057" y="5727"/>
                </a:lnTo>
                <a:close/>
              </a:path>
            </a:pathLst>
          </a:custGeom>
          <a:solidFill>
            <a:srgbClr val="FF00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3543" name="Rectangle 2">
            <a:extLst>
              <a:ext uri="{FF2B5EF4-FFF2-40B4-BE49-F238E27FC236}">
                <a16:creationId xmlns:a16="http://schemas.microsoft.com/office/drawing/2014/main" id="{8271BE53-30FD-4C1A-A679-73F61082A61A}"/>
              </a:ext>
            </a:extLst>
          </p:cNvPr>
          <p:cNvSpPr>
            <a:spLocks noGrp="1" noChangeArrowheads="1"/>
          </p:cNvSpPr>
          <p:nvPr>
            <p:ph type="title"/>
          </p:nvPr>
        </p:nvSpPr>
        <p:spPr/>
        <p:txBody>
          <a:bodyPr/>
          <a:lstStyle/>
          <a:p>
            <a:pPr algn="ctr"/>
            <a:r>
              <a:rPr lang="en-US" altLang="en-US" b="1" dirty="0">
                <a:solidFill>
                  <a:srgbClr val="212465"/>
                </a:solidFill>
              </a:rPr>
              <a:t>FLEXIBLE CORDS</a:t>
            </a:r>
          </a:p>
        </p:txBody>
      </p:sp>
      <p:sp>
        <p:nvSpPr>
          <p:cNvPr id="193544" name="Rectangle 3">
            <a:extLst>
              <a:ext uri="{FF2B5EF4-FFF2-40B4-BE49-F238E27FC236}">
                <a16:creationId xmlns:a16="http://schemas.microsoft.com/office/drawing/2014/main" id="{988F146F-8B59-4EB1-91D3-E976BCC8E22D}"/>
              </a:ext>
            </a:extLst>
          </p:cNvPr>
          <p:cNvSpPr>
            <a:spLocks noGrp="1" noChangeArrowheads="1"/>
          </p:cNvSpPr>
          <p:nvPr>
            <p:ph idx="1"/>
          </p:nvPr>
        </p:nvSpPr>
        <p:spPr>
          <a:xfrm>
            <a:off x="457200" y="1319400"/>
            <a:ext cx="8229600" cy="4525963"/>
          </a:xfrm>
        </p:spPr>
        <p:txBody>
          <a:bodyPr/>
          <a:lstStyle/>
          <a:p>
            <a:pPr marL="0" indent="0">
              <a:buFont typeface="Arial" panose="020B0604020202020204" pitchFamily="34" charset="0"/>
              <a:buNone/>
            </a:pPr>
            <a:r>
              <a:rPr lang="en-US" altLang="en-US" sz="2400" b="1" dirty="0">
                <a:latin typeface="Calibri Light" panose="020F0302020204030204" pitchFamily="34" charset="0"/>
                <a:cs typeface="Calibri Light" panose="020F0302020204030204" pitchFamily="34" charset="0"/>
              </a:rPr>
              <a:t>Flexible cords and cables should not</a:t>
            </a:r>
            <a:r>
              <a:rPr lang="en-US" altLang="en-US" sz="2400" b="1" dirty="0">
                <a:solidFill>
                  <a:srgbClr val="FF0000"/>
                </a:solidFill>
                <a:latin typeface="Calibri Light" panose="020F0302020204030204" pitchFamily="34" charset="0"/>
                <a:cs typeface="Calibri Light" panose="020F0302020204030204" pitchFamily="34" charset="0"/>
              </a:rPr>
              <a:t> </a:t>
            </a:r>
            <a:r>
              <a:rPr lang="en-US" altLang="en-US" sz="2400" b="1" dirty="0">
                <a:latin typeface="Calibri Light" panose="020F0302020204030204" pitchFamily="34" charset="0"/>
                <a:cs typeface="Calibri Light" panose="020F0302020204030204" pitchFamily="34" charset="0"/>
              </a:rPr>
              <a:t>be used:</a:t>
            </a:r>
          </a:p>
          <a:p>
            <a:pPr marL="336550" lvl="1" indent="-273050"/>
            <a:r>
              <a:rPr lang="en-US" altLang="en-US" sz="2400" b="1" dirty="0">
                <a:latin typeface="Calibri Light" panose="020F0302020204030204" pitchFamily="34" charset="0"/>
                <a:cs typeface="Calibri Light" panose="020F0302020204030204" pitchFamily="34" charset="0"/>
              </a:rPr>
              <a:t>As a substitute for the fixed wiring of a structure</a:t>
            </a:r>
          </a:p>
          <a:p>
            <a:pPr marL="336550" lvl="1" indent="-273050"/>
            <a:r>
              <a:rPr lang="en-US" altLang="en-US" sz="2400" b="1" dirty="0">
                <a:latin typeface="Calibri Light" panose="020F0302020204030204" pitchFamily="34" charset="0"/>
                <a:cs typeface="Calibri Light" panose="020F0302020204030204" pitchFamily="34" charset="0"/>
              </a:rPr>
              <a:t>Where run through holes in walls, ceilings, or floors</a:t>
            </a:r>
          </a:p>
          <a:p>
            <a:pPr marL="336550" lvl="1" indent="-273050"/>
            <a:r>
              <a:rPr lang="en-US" altLang="en-US" sz="2400" b="1" dirty="0">
                <a:latin typeface="Calibri Light" panose="020F0302020204030204" pitchFamily="34" charset="0"/>
                <a:cs typeface="Calibri Light" panose="020F0302020204030204" pitchFamily="34" charset="0"/>
              </a:rPr>
              <a:t>Where run through doorways, windows, or similar openings</a:t>
            </a:r>
          </a:p>
          <a:p>
            <a:pPr marL="336550" lvl="1" indent="-273050"/>
            <a:r>
              <a:rPr lang="en-US" altLang="en-US" sz="2400" b="1" dirty="0">
                <a:latin typeface="Calibri Light" panose="020F0302020204030204" pitchFamily="34" charset="0"/>
                <a:cs typeface="Calibri Light" panose="020F0302020204030204" pitchFamily="34" charset="0"/>
              </a:rPr>
              <a:t>Where attached to building surfaces</a:t>
            </a:r>
          </a:p>
          <a:p>
            <a:pPr marL="336550" lvl="1" indent="-273050"/>
            <a:r>
              <a:rPr lang="en-US" altLang="en-US" sz="2400" b="1" dirty="0">
                <a:latin typeface="Calibri Light" panose="020F0302020204030204" pitchFamily="34" charset="0"/>
                <a:cs typeface="Calibri Light" panose="020F0302020204030204" pitchFamily="34" charset="0"/>
              </a:rPr>
              <a:t>Where concealed behind building walls, ceilings, or floors</a:t>
            </a:r>
          </a:p>
          <a:p>
            <a:pPr marL="336550" lvl="1" indent="-273050"/>
            <a:r>
              <a:rPr lang="en-US" altLang="en-US" sz="2400" b="1" dirty="0">
                <a:latin typeface="Calibri Light" panose="020F0302020204030204" pitchFamily="34" charset="0"/>
                <a:cs typeface="Calibri Light" panose="020F0302020204030204" pitchFamily="34" charset="0"/>
              </a:rPr>
              <a:t>Where installed in raceways, except as otherwise permitted</a:t>
            </a:r>
            <a:endParaRPr lang="en-US" altLang="en-US" sz="2400" b="1" dirty="0">
              <a:solidFill>
                <a:srgbClr val="CC6600"/>
              </a:solidFill>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C8B02C40-C4CF-4BFF-9CFA-4B9A2CB653C0}"/>
              </a:ext>
            </a:extLst>
          </p:cNvPr>
          <p:cNvSpPr>
            <a:spLocks noGrp="1"/>
          </p:cNvSpPr>
          <p:nvPr>
            <p:ph type="sldNum" sz="quarter" idx="11"/>
          </p:nvPr>
        </p:nvSpPr>
        <p:spPr/>
        <p:txBody>
          <a:bodyPr/>
          <a:lstStyle/>
          <a:p>
            <a:pPr>
              <a:defRPr/>
            </a:pPr>
            <a:fld id="{8C28C825-8B56-4D47-AD22-1565AC870D51}" type="slidenum">
              <a:rPr lang="en-GB" smtClean="0"/>
              <a:pPr>
                <a:defRPr/>
              </a:pPr>
              <a:t>111</a:t>
            </a:fld>
            <a:endParaRPr lang="en-GB" dirty="0"/>
          </a:p>
        </p:txBody>
      </p:sp>
    </p:spTree>
    <p:extLst>
      <p:ext uri="{BB962C8B-B14F-4D97-AF65-F5344CB8AC3E}">
        <p14:creationId xmlns:p14="http://schemas.microsoft.com/office/powerpoint/2010/main" val="22220277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5301"/>
                                        </p:tgtEl>
                                        <p:attrNameLst>
                                          <p:attrName>style.visibility</p:attrName>
                                        </p:attrNameLst>
                                      </p:cBhvr>
                                      <p:to>
                                        <p:strVal val="visible"/>
                                      </p:to>
                                    </p:set>
                                    <p:anim calcmode="lin" valueType="num">
                                      <p:cBhvr additive="base">
                                        <p:cTn id="7" dur="500" fill="hold"/>
                                        <p:tgtEl>
                                          <p:spTgt spid="695301"/>
                                        </p:tgtEl>
                                        <p:attrNameLst>
                                          <p:attrName>ppt_x</p:attrName>
                                        </p:attrNameLst>
                                      </p:cBhvr>
                                      <p:tavLst>
                                        <p:tav tm="0">
                                          <p:val>
                                            <p:strVal val="#ppt_x"/>
                                          </p:val>
                                        </p:tav>
                                        <p:tav tm="100000">
                                          <p:val>
                                            <p:strVal val="#ppt_x"/>
                                          </p:val>
                                        </p:tav>
                                      </p:tavLst>
                                    </p:anim>
                                    <p:anim calcmode="lin" valueType="num">
                                      <p:cBhvr additive="base">
                                        <p:cTn id="8" dur="500" fill="hold"/>
                                        <p:tgtEl>
                                          <p:spTgt spid="6953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5302"/>
                                        </p:tgtEl>
                                        <p:attrNameLst>
                                          <p:attrName>style.visibility</p:attrName>
                                        </p:attrNameLst>
                                      </p:cBhvr>
                                      <p:to>
                                        <p:strVal val="visible"/>
                                      </p:to>
                                    </p:set>
                                    <p:anim calcmode="lin" valueType="num">
                                      <p:cBhvr additive="base">
                                        <p:cTn id="11" dur="500" fill="hold"/>
                                        <p:tgtEl>
                                          <p:spTgt spid="695302"/>
                                        </p:tgtEl>
                                        <p:attrNameLst>
                                          <p:attrName>ppt_x</p:attrName>
                                        </p:attrNameLst>
                                      </p:cBhvr>
                                      <p:tavLst>
                                        <p:tav tm="0">
                                          <p:val>
                                            <p:strVal val="#ppt_x"/>
                                          </p:val>
                                        </p:tav>
                                        <p:tav tm="100000">
                                          <p:val>
                                            <p:strVal val="#ppt_x"/>
                                          </p:val>
                                        </p:tav>
                                      </p:tavLst>
                                    </p:anim>
                                    <p:anim calcmode="lin" valueType="num">
                                      <p:cBhvr additive="base">
                                        <p:cTn id="12" dur="500" fill="hold"/>
                                        <p:tgtEl>
                                          <p:spTgt spid="69530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95303"/>
                                        </p:tgtEl>
                                        <p:attrNameLst>
                                          <p:attrName>style.visibility</p:attrName>
                                        </p:attrNameLst>
                                      </p:cBhvr>
                                      <p:to>
                                        <p:strVal val="visible"/>
                                      </p:to>
                                    </p:set>
                                    <p:anim calcmode="lin" valueType="num">
                                      <p:cBhvr additive="base">
                                        <p:cTn id="15" dur="500" fill="hold"/>
                                        <p:tgtEl>
                                          <p:spTgt spid="695303"/>
                                        </p:tgtEl>
                                        <p:attrNameLst>
                                          <p:attrName>ppt_x</p:attrName>
                                        </p:attrNameLst>
                                      </p:cBhvr>
                                      <p:tavLst>
                                        <p:tav tm="0">
                                          <p:val>
                                            <p:strVal val="#ppt_x"/>
                                          </p:val>
                                        </p:tav>
                                        <p:tav tm="100000">
                                          <p:val>
                                            <p:strVal val="#ppt_x"/>
                                          </p:val>
                                        </p:tav>
                                      </p:tavLst>
                                    </p:anim>
                                    <p:anim calcmode="lin" valueType="num">
                                      <p:cBhvr additive="base">
                                        <p:cTn id="16" dur="500" fill="hold"/>
                                        <p:tgtEl>
                                          <p:spTgt spid="69530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95304"/>
                                        </p:tgtEl>
                                        <p:attrNameLst>
                                          <p:attrName>style.visibility</p:attrName>
                                        </p:attrNameLst>
                                      </p:cBhvr>
                                      <p:to>
                                        <p:strVal val="visible"/>
                                      </p:to>
                                    </p:set>
                                    <p:anim calcmode="lin" valueType="num">
                                      <p:cBhvr additive="base">
                                        <p:cTn id="19" dur="500" fill="hold"/>
                                        <p:tgtEl>
                                          <p:spTgt spid="695304"/>
                                        </p:tgtEl>
                                        <p:attrNameLst>
                                          <p:attrName>ppt_x</p:attrName>
                                        </p:attrNameLst>
                                      </p:cBhvr>
                                      <p:tavLst>
                                        <p:tav tm="0">
                                          <p:val>
                                            <p:strVal val="#ppt_x"/>
                                          </p:val>
                                        </p:tav>
                                        <p:tav tm="100000">
                                          <p:val>
                                            <p:strVal val="#ppt_x"/>
                                          </p:val>
                                        </p:tav>
                                      </p:tavLst>
                                    </p:anim>
                                    <p:anim calcmode="lin" valueType="num">
                                      <p:cBhvr additive="base">
                                        <p:cTn id="20" dur="500" fill="hold"/>
                                        <p:tgtEl>
                                          <p:spTgt spid="6953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1967B63-00BD-437F-B485-E393D49B2967}"/>
              </a:ext>
            </a:extLst>
          </p:cNvPr>
          <p:cNvSpPr>
            <a:spLocks noGrp="1" noChangeArrowheads="1"/>
          </p:cNvSpPr>
          <p:nvPr>
            <p:ph type="title"/>
          </p:nvPr>
        </p:nvSpPr>
        <p:spPr/>
        <p:txBody>
          <a:bodyPr/>
          <a:lstStyle/>
          <a:p>
            <a:pPr algn="ctr"/>
            <a:r>
              <a:rPr lang="en-US" altLang="en-US" b="1" dirty="0">
                <a:solidFill>
                  <a:srgbClr val="212465"/>
                </a:solidFill>
              </a:rPr>
              <a:t>FLEXIBLE CORDS</a:t>
            </a:r>
          </a:p>
        </p:txBody>
      </p:sp>
      <p:sp>
        <p:nvSpPr>
          <p:cNvPr id="194563" name="Rectangle 3">
            <a:extLst>
              <a:ext uri="{FF2B5EF4-FFF2-40B4-BE49-F238E27FC236}">
                <a16:creationId xmlns:a16="http://schemas.microsoft.com/office/drawing/2014/main" id="{F1FCC682-920E-4FA9-9B69-670DDDA5BA11}"/>
              </a:ext>
            </a:extLst>
          </p:cNvPr>
          <p:cNvSpPr>
            <a:spLocks noGrp="1" noChangeArrowheads="1"/>
          </p:cNvSpPr>
          <p:nvPr>
            <p:ph idx="1"/>
          </p:nvPr>
        </p:nvSpPr>
        <p:spPr/>
        <p:txBody>
          <a:bodyPr/>
          <a:lstStyle/>
          <a:p>
            <a:pPr marL="0" indent="0">
              <a:buFont typeface="Arial" panose="020B0604020202020204" pitchFamily="34" charset="0"/>
              <a:buNone/>
            </a:pPr>
            <a:r>
              <a:rPr lang="en-US" altLang="en-US" sz="2400" b="1" dirty="0">
                <a:latin typeface="Calibri Light" panose="020F0302020204030204" pitchFamily="34" charset="0"/>
                <a:cs typeface="Calibri Light" panose="020F0302020204030204" pitchFamily="34" charset="0"/>
              </a:rPr>
              <a:t>Flexible cords and cables must be protected from accidental damage </a:t>
            </a:r>
          </a:p>
          <a:p>
            <a:pPr marL="336550" lvl="1" indent="-336550"/>
            <a:r>
              <a:rPr lang="en-US" altLang="en-US" sz="2400" b="1" dirty="0">
                <a:latin typeface="Calibri Light" panose="020F0302020204030204" pitchFamily="34" charset="0"/>
                <a:cs typeface="Calibri Light" panose="020F0302020204030204" pitchFamily="34" charset="0"/>
              </a:rPr>
              <a:t>Sharp corners and projections shall be avoided</a:t>
            </a:r>
          </a:p>
        </p:txBody>
      </p:sp>
      <p:grpSp>
        <p:nvGrpSpPr>
          <p:cNvPr id="194564" name="Group 2">
            <a:extLst>
              <a:ext uri="{FF2B5EF4-FFF2-40B4-BE49-F238E27FC236}">
                <a16:creationId xmlns:a16="http://schemas.microsoft.com/office/drawing/2014/main" id="{1864E9B7-CB10-4500-9B26-B72414568108}"/>
              </a:ext>
            </a:extLst>
          </p:cNvPr>
          <p:cNvGrpSpPr>
            <a:grpSpLocks/>
          </p:cNvGrpSpPr>
          <p:nvPr/>
        </p:nvGrpSpPr>
        <p:grpSpPr bwMode="auto">
          <a:xfrm>
            <a:off x="570428" y="2960688"/>
            <a:ext cx="8351837" cy="3165475"/>
            <a:chOff x="0" y="2970213"/>
            <a:chExt cx="9144000" cy="3465512"/>
          </a:xfrm>
        </p:grpSpPr>
        <p:sp>
          <p:nvSpPr>
            <p:cNvPr id="194566" name="AutoShape 4">
              <a:extLst>
                <a:ext uri="{FF2B5EF4-FFF2-40B4-BE49-F238E27FC236}">
                  <a16:creationId xmlns:a16="http://schemas.microsoft.com/office/drawing/2014/main" id="{B3A90705-3F83-4E32-8069-10A2DEB0C0DE}"/>
                </a:ext>
              </a:extLst>
            </p:cNvPr>
            <p:cNvSpPr>
              <a:spLocks noChangeArrowheads="1"/>
            </p:cNvSpPr>
            <p:nvPr/>
          </p:nvSpPr>
          <p:spPr bwMode="auto">
            <a:xfrm rot="-5115227">
              <a:off x="5051425" y="5302250"/>
              <a:ext cx="1042988" cy="1023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42" y="15872"/>
                  </a:moveTo>
                  <a:cubicBezTo>
                    <a:pt x="18643" y="14410"/>
                    <a:pt x="19238" y="12629"/>
                    <a:pt x="19238" y="10800"/>
                  </a:cubicBezTo>
                  <a:cubicBezTo>
                    <a:pt x="19238" y="6139"/>
                    <a:pt x="15460" y="2362"/>
                    <a:pt x="10800" y="2362"/>
                  </a:cubicBezTo>
                  <a:cubicBezTo>
                    <a:pt x="8970" y="2361"/>
                    <a:pt x="7189" y="2956"/>
                    <a:pt x="5727" y="4057"/>
                  </a:cubicBezTo>
                  <a:lnTo>
                    <a:pt x="17542" y="15872"/>
                  </a:lnTo>
                  <a:close/>
                  <a:moveTo>
                    <a:pt x="4057" y="5727"/>
                  </a:moveTo>
                  <a:cubicBezTo>
                    <a:pt x="2956" y="7189"/>
                    <a:pt x="2362" y="8970"/>
                    <a:pt x="2362" y="10799"/>
                  </a:cubicBezTo>
                  <a:cubicBezTo>
                    <a:pt x="2362" y="15460"/>
                    <a:pt x="6139" y="19238"/>
                    <a:pt x="10800" y="19238"/>
                  </a:cubicBezTo>
                  <a:cubicBezTo>
                    <a:pt x="12629" y="19238"/>
                    <a:pt x="14410" y="18643"/>
                    <a:pt x="15872" y="17542"/>
                  </a:cubicBezTo>
                  <a:lnTo>
                    <a:pt x="4057" y="5727"/>
                  </a:lnTo>
                  <a:close/>
                </a:path>
              </a:pathLst>
            </a:custGeom>
            <a:solidFill>
              <a:srgbClr val="FF00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pic>
          <p:nvPicPr>
            <p:cNvPr id="194567" name="Picture 5">
              <a:extLst>
                <a:ext uri="{FF2B5EF4-FFF2-40B4-BE49-F238E27FC236}">
                  <a16:creationId xmlns:a16="http://schemas.microsoft.com/office/drawing/2014/main" id="{6D948A5D-4D3E-4945-A1DD-B6F069E0B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6563"/>
              <a:ext cx="4454525" cy="3457575"/>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68" name="AutoShape 6">
              <a:extLst>
                <a:ext uri="{FF2B5EF4-FFF2-40B4-BE49-F238E27FC236}">
                  <a16:creationId xmlns:a16="http://schemas.microsoft.com/office/drawing/2014/main" id="{4A0CE188-08B0-4AE6-9820-7929FE20FF2D}"/>
                </a:ext>
              </a:extLst>
            </p:cNvPr>
            <p:cNvSpPr>
              <a:spLocks noChangeArrowheads="1"/>
            </p:cNvSpPr>
            <p:nvPr/>
          </p:nvSpPr>
          <p:spPr bwMode="auto">
            <a:xfrm rot="-5115227">
              <a:off x="1522413" y="4356100"/>
              <a:ext cx="1042988" cy="1023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42" y="15872"/>
                  </a:moveTo>
                  <a:cubicBezTo>
                    <a:pt x="18643" y="14410"/>
                    <a:pt x="19238" y="12629"/>
                    <a:pt x="19238" y="10800"/>
                  </a:cubicBezTo>
                  <a:cubicBezTo>
                    <a:pt x="19238" y="6139"/>
                    <a:pt x="15460" y="2362"/>
                    <a:pt x="10800" y="2362"/>
                  </a:cubicBezTo>
                  <a:cubicBezTo>
                    <a:pt x="8970" y="2361"/>
                    <a:pt x="7189" y="2956"/>
                    <a:pt x="5727" y="4057"/>
                  </a:cubicBezTo>
                  <a:lnTo>
                    <a:pt x="17542" y="15872"/>
                  </a:lnTo>
                  <a:close/>
                  <a:moveTo>
                    <a:pt x="4057" y="5727"/>
                  </a:moveTo>
                  <a:cubicBezTo>
                    <a:pt x="2956" y="7189"/>
                    <a:pt x="2362" y="8970"/>
                    <a:pt x="2362" y="10799"/>
                  </a:cubicBezTo>
                  <a:cubicBezTo>
                    <a:pt x="2362" y="15460"/>
                    <a:pt x="6139" y="19238"/>
                    <a:pt x="10800" y="19238"/>
                  </a:cubicBezTo>
                  <a:cubicBezTo>
                    <a:pt x="12629" y="19238"/>
                    <a:pt x="14410" y="18643"/>
                    <a:pt x="15872" y="17542"/>
                  </a:cubicBezTo>
                  <a:lnTo>
                    <a:pt x="4057" y="5727"/>
                  </a:lnTo>
                  <a:close/>
                </a:path>
              </a:pathLst>
            </a:custGeom>
            <a:solidFill>
              <a:srgbClr val="FF00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4569" name="Line 7">
              <a:extLst>
                <a:ext uri="{FF2B5EF4-FFF2-40B4-BE49-F238E27FC236}">
                  <a16:creationId xmlns:a16="http://schemas.microsoft.com/office/drawing/2014/main" id="{7DE77C99-9646-4E7E-B632-7645FAA9A861}"/>
                </a:ext>
              </a:extLst>
            </p:cNvPr>
            <p:cNvSpPr>
              <a:spLocks noChangeShapeType="1"/>
            </p:cNvSpPr>
            <p:nvPr/>
          </p:nvSpPr>
          <p:spPr bwMode="auto">
            <a:xfrm flipH="1">
              <a:off x="6904038" y="5275263"/>
              <a:ext cx="695325" cy="498475"/>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4570" name="Line 8">
              <a:extLst>
                <a:ext uri="{FF2B5EF4-FFF2-40B4-BE49-F238E27FC236}">
                  <a16:creationId xmlns:a16="http://schemas.microsoft.com/office/drawing/2014/main" id="{E89F621D-D02C-49D0-B6E1-0C1E1EA40ECC}"/>
                </a:ext>
              </a:extLst>
            </p:cNvPr>
            <p:cNvSpPr>
              <a:spLocks noChangeShapeType="1"/>
            </p:cNvSpPr>
            <p:nvPr/>
          </p:nvSpPr>
          <p:spPr bwMode="auto">
            <a:xfrm>
              <a:off x="6116638" y="4964113"/>
              <a:ext cx="303212" cy="655637"/>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pic>
          <p:nvPicPr>
            <p:cNvPr id="194571" name="Picture 9">
              <a:extLst>
                <a:ext uri="{FF2B5EF4-FFF2-40B4-BE49-F238E27FC236}">
                  <a16:creationId xmlns:a16="http://schemas.microsoft.com/office/drawing/2014/main" id="{7AEF0BCD-15EB-450D-B5D4-2BF7885E1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325" y="2970213"/>
              <a:ext cx="4638675"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a:extLst>
              <a:ext uri="{FF2B5EF4-FFF2-40B4-BE49-F238E27FC236}">
                <a16:creationId xmlns:a16="http://schemas.microsoft.com/office/drawing/2014/main" id="{7975CD2C-29B3-4BDC-8414-CBCDD0639739}"/>
              </a:ext>
            </a:extLst>
          </p:cNvPr>
          <p:cNvSpPr>
            <a:spLocks noGrp="1"/>
          </p:cNvSpPr>
          <p:nvPr>
            <p:ph type="sldNum" sz="quarter" idx="11"/>
          </p:nvPr>
        </p:nvSpPr>
        <p:spPr/>
        <p:txBody>
          <a:bodyPr/>
          <a:lstStyle/>
          <a:p>
            <a:pPr>
              <a:defRPr/>
            </a:pPr>
            <a:fld id="{8C28C825-8B56-4D47-AD22-1565AC870D51}" type="slidenum">
              <a:rPr lang="en-GB" smtClean="0"/>
              <a:pPr>
                <a:defRPr/>
              </a:pPr>
              <a:t>112</a:t>
            </a:fld>
            <a:endParaRPr lang="en-GB" dirty="0"/>
          </a:p>
        </p:txBody>
      </p:sp>
    </p:spTree>
    <p:extLst>
      <p:ext uri="{BB962C8B-B14F-4D97-AF65-F5344CB8AC3E}">
        <p14:creationId xmlns:p14="http://schemas.microsoft.com/office/powerpoint/2010/main" val="2803190328"/>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a:extLst>
              <a:ext uri="{FF2B5EF4-FFF2-40B4-BE49-F238E27FC236}">
                <a16:creationId xmlns:a16="http://schemas.microsoft.com/office/drawing/2014/main" id="{20C3CFDB-D0AA-45AE-AD4B-D360F2994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394335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4B9A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7" name="Rectangle 3">
            <a:extLst>
              <a:ext uri="{FF2B5EF4-FFF2-40B4-BE49-F238E27FC236}">
                <a16:creationId xmlns:a16="http://schemas.microsoft.com/office/drawing/2014/main" id="{CAAFFA2B-DD81-4328-9678-B0ECEF39A5B5}"/>
              </a:ext>
            </a:extLst>
          </p:cNvPr>
          <p:cNvSpPr>
            <a:spLocks noGrp="1" noChangeArrowheads="1"/>
          </p:cNvSpPr>
          <p:nvPr>
            <p:ph type="title"/>
          </p:nvPr>
        </p:nvSpPr>
        <p:spPr/>
        <p:txBody>
          <a:bodyPr/>
          <a:lstStyle/>
          <a:p>
            <a:pPr algn="ctr"/>
            <a:r>
              <a:rPr lang="en-US" altLang="en-US" b="1" dirty="0">
                <a:solidFill>
                  <a:srgbClr val="212465"/>
                </a:solidFill>
              </a:rPr>
              <a:t>BOXES, CABINETS and FITTINGS</a:t>
            </a:r>
          </a:p>
        </p:txBody>
      </p:sp>
      <p:sp>
        <p:nvSpPr>
          <p:cNvPr id="195588" name="Rectangle 4">
            <a:extLst>
              <a:ext uri="{FF2B5EF4-FFF2-40B4-BE49-F238E27FC236}">
                <a16:creationId xmlns:a16="http://schemas.microsoft.com/office/drawing/2014/main" id="{4C834842-F213-4A6F-A5DF-5AD9270B9906}"/>
              </a:ext>
            </a:extLst>
          </p:cNvPr>
          <p:cNvSpPr>
            <a:spLocks noGrp="1" noChangeArrowheads="1"/>
          </p:cNvSpPr>
          <p:nvPr>
            <p:ph sz="half" idx="1"/>
          </p:nvPr>
        </p:nvSpPr>
        <p:spPr/>
        <p:txBody>
          <a:bodyPr/>
          <a:lstStyle/>
          <a:p>
            <a:pPr marL="336550" indent="-336550"/>
            <a:r>
              <a:rPr lang="en-US" altLang="en-US" b="1" dirty="0">
                <a:latin typeface="Calibri Light" panose="020F0302020204030204" pitchFamily="34" charset="0"/>
                <a:cs typeface="Calibri Light" panose="020F0302020204030204" pitchFamily="34" charset="0"/>
              </a:rPr>
              <a:t>The knockouts in cabinets, boxes, and fittings should be removed only if conductors are to be run through them</a:t>
            </a:r>
          </a:p>
          <a:p>
            <a:pPr marL="336550" lvl="4" indent="-336550"/>
            <a:endParaRPr lang="en-US" altLang="en-US" sz="2800" b="1" dirty="0">
              <a:latin typeface="Calibri Light" panose="020F0302020204030204" pitchFamily="34" charset="0"/>
              <a:cs typeface="Calibri Light" panose="020F0302020204030204" pitchFamily="34" charset="0"/>
            </a:endParaRPr>
          </a:p>
          <a:p>
            <a:pPr marL="336550" indent="-336550"/>
            <a:r>
              <a:rPr lang="en-US" altLang="en-US" b="1" dirty="0">
                <a:latin typeface="Calibri Light" panose="020F0302020204030204" pitchFamily="34" charset="0"/>
                <a:cs typeface="Calibri Light" panose="020F0302020204030204" pitchFamily="34" charset="0"/>
              </a:rPr>
              <a:t>Open knockouts and other holes must be closed</a:t>
            </a:r>
          </a:p>
        </p:txBody>
      </p:sp>
      <p:sp>
        <p:nvSpPr>
          <p:cNvPr id="701445" name="AutoShape 5">
            <a:extLst>
              <a:ext uri="{FF2B5EF4-FFF2-40B4-BE49-F238E27FC236}">
                <a16:creationId xmlns:a16="http://schemas.microsoft.com/office/drawing/2014/main" id="{B536C4DA-CA29-4E3A-916A-A7E629F646E8}"/>
              </a:ext>
            </a:extLst>
          </p:cNvPr>
          <p:cNvSpPr>
            <a:spLocks noChangeArrowheads="1"/>
          </p:cNvSpPr>
          <p:nvPr/>
        </p:nvSpPr>
        <p:spPr bwMode="auto">
          <a:xfrm rot="-5115227">
            <a:off x="7283923" y="2812072"/>
            <a:ext cx="1133475" cy="11128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42" y="15872"/>
                </a:moveTo>
                <a:cubicBezTo>
                  <a:pt x="18643" y="14410"/>
                  <a:pt x="19238" y="12629"/>
                  <a:pt x="19238" y="10800"/>
                </a:cubicBezTo>
                <a:cubicBezTo>
                  <a:pt x="19238" y="6139"/>
                  <a:pt x="15460" y="2362"/>
                  <a:pt x="10800" y="2362"/>
                </a:cubicBezTo>
                <a:cubicBezTo>
                  <a:pt x="8970" y="2361"/>
                  <a:pt x="7189" y="2956"/>
                  <a:pt x="5727" y="4057"/>
                </a:cubicBezTo>
                <a:lnTo>
                  <a:pt x="17542" y="15872"/>
                </a:lnTo>
                <a:close/>
                <a:moveTo>
                  <a:pt x="4057" y="5727"/>
                </a:moveTo>
                <a:cubicBezTo>
                  <a:pt x="2956" y="7189"/>
                  <a:pt x="2362" y="8970"/>
                  <a:pt x="2362" y="10799"/>
                </a:cubicBezTo>
                <a:cubicBezTo>
                  <a:pt x="2362" y="15460"/>
                  <a:pt x="6139" y="19238"/>
                  <a:pt x="10800" y="19238"/>
                </a:cubicBezTo>
                <a:cubicBezTo>
                  <a:pt x="12629" y="19238"/>
                  <a:pt x="14410" y="18643"/>
                  <a:pt x="15872" y="17542"/>
                </a:cubicBezTo>
                <a:lnTo>
                  <a:pt x="4057" y="5727"/>
                </a:lnTo>
                <a:close/>
              </a:path>
            </a:pathLst>
          </a:custGeom>
          <a:solidFill>
            <a:srgbClr val="FF00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Slide Number Placeholder 1">
            <a:extLst>
              <a:ext uri="{FF2B5EF4-FFF2-40B4-BE49-F238E27FC236}">
                <a16:creationId xmlns:a16="http://schemas.microsoft.com/office/drawing/2014/main" id="{26807122-6E54-4357-B99E-2F031D4C8444}"/>
              </a:ext>
            </a:extLst>
          </p:cNvPr>
          <p:cNvSpPr>
            <a:spLocks noGrp="1"/>
          </p:cNvSpPr>
          <p:nvPr>
            <p:ph type="sldNum" sz="quarter" idx="11"/>
          </p:nvPr>
        </p:nvSpPr>
        <p:spPr/>
        <p:txBody>
          <a:bodyPr/>
          <a:lstStyle/>
          <a:p>
            <a:pPr>
              <a:defRPr/>
            </a:pPr>
            <a:fld id="{170ED0EC-37F0-499F-A080-0AC6CC4AE22A}" type="slidenum">
              <a:rPr lang="en-GB" smtClean="0"/>
              <a:pPr>
                <a:defRPr/>
              </a:pPr>
              <a:t>113</a:t>
            </a:fld>
            <a:endParaRPr lang="en-GB" dirty="0"/>
          </a:p>
        </p:txBody>
      </p:sp>
      <p:sp>
        <p:nvSpPr>
          <p:cNvPr id="3" name="Arrow: Left 2">
            <a:extLst>
              <a:ext uri="{FF2B5EF4-FFF2-40B4-BE49-F238E27FC236}">
                <a16:creationId xmlns:a16="http://schemas.microsoft.com/office/drawing/2014/main" id="{31D864ED-9FDB-452B-A24B-F5C2023D350E}"/>
              </a:ext>
            </a:extLst>
          </p:cNvPr>
          <p:cNvSpPr/>
          <p:nvPr/>
        </p:nvSpPr>
        <p:spPr>
          <a:xfrm>
            <a:off x="5471690" y="3462301"/>
            <a:ext cx="816281" cy="333313"/>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5670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01445"/>
                                        </p:tgtEl>
                                        <p:attrNameLst>
                                          <p:attrName>style.visibility</p:attrName>
                                        </p:attrNameLst>
                                      </p:cBhvr>
                                      <p:to>
                                        <p:strVal val="visible"/>
                                      </p:to>
                                    </p:set>
                                    <p:anim calcmode="lin" valueType="num">
                                      <p:cBhvr additive="base">
                                        <p:cTn id="7" dur="500" fill="hold"/>
                                        <p:tgtEl>
                                          <p:spTgt spid="701445"/>
                                        </p:tgtEl>
                                        <p:attrNameLst>
                                          <p:attrName>ppt_x</p:attrName>
                                        </p:attrNameLst>
                                      </p:cBhvr>
                                      <p:tavLst>
                                        <p:tav tm="0">
                                          <p:val>
                                            <p:strVal val="#ppt_x"/>
                                          </p:val>
                                        </p:tav>
                                        <p:tav tm="100000">
                                          <p:val>
                                            <p:strVal val="#ppt_x"/>
                                          </p:val>
                                        </p:tav>
                                      </p:tavLst>
                                    </p:anim>
                                    <p:anim calcmode="lin" valueType="num">
                                      <p:cBhvr additive="base">
                                        <p:cTn id="8" dur="500" fill="hold"/>
                                        <p:tgtEl>
                                          <p:spTgt spid="7014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E211CB21-77B2-4B1C-91B9-86F3A4F9AA71}"/>
              </a:ext>
            </a:extLst>
          </p:cNvPr>
          <p:cNvSpPr>
            <a:spLocks noGrp="1" noChangeArrowheads="1"/>
          </p:cNvSpPr>
          <p:nvPr>
            <p:ph type="title"/>
          </p:nvPr>
        </p:nvSpPr>
        <p:spPr/>
        <p:txBody>
          <a:bodyPr/>
          <a:lstStyle/>
          <a:p>
            <a:pPr algn="ctr"/>
            <a:r>
              <a:rPr lang="en-US" altLang="en-US" b="1" dirty="0">
                <a:solidFill>
                  <a:srgbClr val="212465"/>
                </a:solidFill>
              </a:rPr>
              <a:t>PROTECTIVE EQUIPMENT</a:t>
            </a:r>
          </a:p>
        </p:txBody>
      </p:sp>
      <p:sp>
        <p:nvSpPr>
          <p:cNvPr id="196611" name="Rectangle 3">
            <a:extLst>
              <a:ext uri="{FF2B5EF4-FFF2-40B4-BE49-F238E27FC236}">
                <a16:creationId xmlns:a16="http://schemas.microsoft.com/office/drawing/2014/main" id="{9A265348-E484-45B0-A310-215A1C02F008}"/>
              </a:ext>
            </a:extLst>
          </p:cNvPr>
          <p:cNvSpPr>
            <a:spLocks noGrp="1" noChangeArrowheads="1"/>
          </p:cNvSpPr>
          <p:nvPr>
            <p:ph idx="1"/>
          </p:nvPr>
        </p:nvSpPr>
        <p:spPr/>
        <p:txBody>
          <a:bodyPr/>
          <a:lstStyle/>
          <a:p>
            <a:pPr marL="0" indent="0">
              <a:buFont typeface="Arial" panose="020B0604020202020204" pitchFamily="34" charset="0"/>
              <a:buNone/>
            </a:pPr>
            <a:r>
              <a:rPr lang="en-US" altLang="en-US" sz="2400" b="1" dirty="0">
                <a:latin typeface="Calibri Light" panose="020F0302020204030204" pitchFamily="34" charset="0"/>
                <a:cs typeface="Calibri Light" panose="020F0302020204030204" pitchFamily="34" charset="0"/>
              </a:rPr>
              <a:t>Employees working in areas where there are potential electrical hazards should be provided with and use electrical protective equipment that is appropriate for the specific parts of the body to be protected and for the work to be performed</a:t>
            </a:r>
          </a:p>
          <a:p>
            <a:pPr marL="336550" lvl="1" indent="-336550"/>
            <a:r>
              <a:rPr lang="en-US" altLang="en-US" sz="2400" b="1" dirty="0">
                <a:latin typeface="Calibri Light" panose="020F0302020204030204" pitchFamily="34" charset="0"/>
                <a:cs typeface="Calibri Light" panose="020F0302020204030204" pitchFamily="34" charset="0"/>
              </a:rPr>
              <a:t>Protective equipment should be maintained in a safe, reliable condition and shall be periodically inspected or tested</a:t>
            </a:r>
          </a:p>
        </p:txBody>
      </p:sp>
      <p:pic>
        <p:nvPicPr>
          <p:cNvPr id="196612" name="Picture 1">
            <a:extLst>
              <a:ext uri="{FF2B5EF4-FFF2-40B4-BE49-F238E27FC236}">
                <a16:creationId xmlns:a16="http://schemas.microsoft.com/office/drawing/2014/main" id="{B83C4876-3449-4BFA-8F2F-BB064D05D3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0155" y="3728620"/>
            <a:ext cx="4072169" cy="246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80427EB-C7C7-4CD7-B98E-84B034E00E73}"/>
              </a:ext>
            </a:extLst>
          </p:cNvPr>
          <p:cNvSpPr>
            <a:spLocks noGrp="1"/>
          </p:cNvSpPr>
          <p:nvPr>
            <p:ph type="sldNum" sz="quarter" idx="11"/>
          </p:nvPr>
        </p:nvSpPr>
        <p:spPr/>
        <p:txBody>
          <a:bodyPr/>
          <a:lstStyle/>
          <a:p>
            <a:pPr>
              <a:defRPr/>
            </a:pPr>
            <a:fld id="{8C28C825-8B56-4D47-AD22-1565AC870D51}" type="slidenum">
              <a:rPr lang="en-GB" smtClean="0"/>
              <a:pPr>
                <a:defRPr/>
              </a:pPr>
              <a:t>114</a:t>
            </a:fld>
            <a:endParaRPr lang="en-GB" dirty="0"/>
          </a:p>
        </p:txBody>
      </p:sp>
    </p:spTree>
    <p:extLst>
      <p:ext uri="{BB962C8B-B14F-4D97-AF65-F5344CB8AC3E}">
        <p14:creationId xmlns:p14="http://schemas.microsoft.com/office/powerpoint/2010/main" val="2949928188"/>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6DB824E5-1836-4801-AACD-928B8A005FA0}"/>
              </a:ext>
            </a:extLst>
          </p:cNvPr>
          <p:cNvSpPr>
            <a:spLocks noGrp="1" noChangeArrowheads="1"/>
          </p:cNvSpPr>
          <p:nvPr>
            <p:ph type="title"/>
          </p:nvPr>
        </p:nvSpPr>
        <p:spPr>
          <a:xfrm>
            <a:off x="435583" y="-71234"/>
            <a:ext cx="8229600" cy="1143000"/>
          </a:xfrm>
        </p:spPr>
        <p:txBody>
          <a:bodyPr/>
          <a:lstStyle/>
          <a:p>
            <a:pPr algn="ctr"/>
            <a:r>
              <a:rPr lang="en-US" altLang="en-US" b="1" dirty="0">
                <a:solidFill>
                  <a:srgbClr val="212465"/>
                </a:solidFill>
              </a:rPr>
              <a:t>ARC FLASH HAZARDS</a:t>
            </a:r>
          </a:p>
        </p:txBody>
      </p:sp>
      <p:pic>
        <p:nvPicPr>
          <p:cNvPr id="197636" name="Picture 2">
            <a:extLst>
              <a:ext uri="{FF2B5EF4-FFF2-40B4-BE49-F238E27FC236}">
                <a16:creationId xmlns:a16="http://schemas.microsoft.com/office/drawing/2014/main" id="{F6529459-41CA-4A74-8851-8489CFB1A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39" y="818953"/>
            <a:ext cx="3336824" cy="18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7" name="Picture 3">
            <a:extLst>
              <a:ext uri="{FF2B5EF4-FFF2-40B4-BE49-F238E27FC236}">
                <a16:creationId xmlns:a16="http://schemas.microsoft.com/office/drawing/2014/main" id="{F5C281AE-7DE1-49E2-AAD5-02DD4FA4D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80" y="2835784"/>
            <a:ext cx="3502869" cy="233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8" name="Picture 5">
            <a:extLst>
              <a:ext uri="{FF2B5EF4-FFF2-40B4-BE49-F238E27FC236}">
                <a16:creationId xmlns:a16="http://schemas.microsoft.com/office/drawing/2014/main" id="{B519E024-A1D1-4CED-AB94-0BB92475B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172" y="821064"/>
            <a:ext cx="3247147" cy="182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9" name="Picture 6">
            <a:extLst>
              <a:ext uri="{FF2B5EF4-FFF2-40B4-BE49-F238E27FC236}">
                <a16:creationId xmlns:a16="http://schemas.microsoft.com/office/drawing/2014/main" id="{954A38CE-33CE-43FE-AAC3-68DC11827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904" y="2834532"/>
            <a:ext cx="3355233" cy="231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1C5DFBFD-FA10-4DF3-82A5-4973555D94B8}"/>
              </a:ext>
            </a:extLst>
          </p:cNvPr>
          <p:cNvSpPr>
            <a:spLocks noGrp="1"/>
          </p:cNvSpPr>
          <p:nvPr>
            <p:ph type="sldNum" sz="quarter" idx="11"/>
          </p:nvPr>
        </p:nvSpPr>
        <p:spPr/>
        <p:txBody>
          <a:bodyPr/>
          <a:lstStyle/>
          <a:p>
            <a:pPr>
              <a:defRPr/>
            </a:pPr>
            <a:fld id="{8C28C825-8B56-4D47-AD22-1565AC870D51}" type="slidenum">
              <a:rPr lang="en-GB" smtClean="0"/>
              <a:pPr>
                <a:defRPr/>
              </a:pPr>
              <a:t>115</a:t>
            </a:fld>
            <a:endParaRPr lang="en-GB" dirty="0"/>
          </a:p>
        </p:txBody>
      </p:sp>
      <p:sp>
        <p:nvSpPr>
          <p:cNvPr id="3" name="TextBox 2">
            <a:extLst>
              <a:ext uri="{FF2B5EF4-FFF2-40B4-BE49-F238E27FC236}">
                <a16:creationId xmlns:a16="http://schemas.microsoft.com/office/drawing/2014/main" id="{DEE44A53-200B-4181-9C8B-8113A89E0547}"/>
              </a:ext>
            </a:extLst>
          </p:cNvPr>
          <p:cNvSpPr txBox="1"/>
          <p:nvPr/>
        </p:nvSpPr>
        <p:spPr>
          <a:xfrm>
            <a:off x="606357" y="5243209"/>
            <a:ext cx="78772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An arc flash can occur when electric current leaves its intended path and travels through the air from one conductor to another, or to ground. Arc flashes are violent and can result in serious injury or death. </a:t>
            </a:r>
            <a:endParaRPr lang="en-US"/>
          </a:p>
        </p:txBody>
      </p:sp>
    </p:spTree>
    <p:extLst>
      <p:ext uri="{BB962C8B-B14F-4D97-AF65-F5344CB8AC3E}">
        <p14:creationId xmlns:p14="http://schemas.microsoft.com/office/powerpoint/2010/main" val="1319606890"/>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6DF0960A-E4AC-4E41-A0A9-72B818475622}"/>
              </a:ext>
            </a:extLst>
          </p:cNvPr>
          <p:cNvSpPr>
            <a:spLocks noGrp="1" noChangeArrowheads="1"/>
          </p:cNvSpPr>
          <p:nvPr>
            <p:ph type="title"/>
          </p:nvPr>
        </p:nvSpPr>
        <p:spPr/>
        <p:txBody>
          <a:bodyPr/>
          <a:lstStyle/>
          <a:p>
            <a:pPr algn="ctr"/>
            <a:r>
              <a:rPr lang="en-US" altLang="en-US" b="1" dirty="0">
                <a:solidFill>
                  <a:srgbClr val="212465"/>
                </a:solidFill>
              </a:rPr>
              <a:t>PROTECTIVE EQUIPMENT</a:t>
            </a:r>
            <a:br>
              <a:rPr lang="en-US" altLang="en-US" b="1" dirty="0">
                <a:solidFill>
                  <a:srgbClr val="212465"/>
                </a:solidFill>
              </a:rPr>
            </a:br>
            <a:r>
              <a:rPr lang="en-US" altLang="en-US" b="1" dirty="0">
                <a:solidFill>
                  <a:srgbClr val="212465"/>
                </a:solidFill>
              </a:rPr>
              <a:t>BEFORE and AFTER ARC FLASH</a:t>
            </a:r>
          </a:p>
        </p:txBody>
      </p:sp>
      <p:sp>
        <p:nvSpPr>
          <p:cNvPr id="198659" name="Text Box 3">
            <a:extLst>
              <a:ext uri="{FF2B5EF4-FFF2-40B4-BE49-F238E27FC236}">
                <a16:creationId xmlns:a16="http://schemas.microsoft.com/office/drawing/2014/main" id="{B28E58C2-98E4-44F8-83E5-73AC0D15165C}"/>
              </a:ext>
            </a:extLst>
          </p:cNvPr>
          <p:cNvSpPr txBox="1">
            <a:spLocks noChangeArrowheads="1"/>
          </p:cNvSpPr>
          <p:nvPr/>
        </p:nvSpPr>
        <p:spPr bwMode="auto">
          <a:xfrm>
            <a:off x="974725" y="5938838"/>
            <a:ext cx="2641600" cy="5191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buClr>
                <a:srgbClr val="CC6600"/>
              </a:buClr>
              <a:buSzPct val="75000"/>
              <a:buFont typeface="Wingdings" panose="05000000000000000000" pitchFamily="2" charset="2"/>
              <a:buNone/>
            </a:pPr>
            <a:r>
              <a:rPr lang="en-US" altLang="en-US" sz="2800" b="1" dirty="0">
                <a:solidFill>
                  <a:srgbClr val="CC6600"/>
                </a:solidFill>
                <a:latin typeface="Calibri Light" panose="020F0302020204030204" pitchFamily="34" charset="0"/>
                <a:cs typeface="Calibri Light" panose="020F0302020204030204" pitchFamily="34" charset="0"/>
              </a:rPr>
              <a:t>Before</a:t>
            </a:r>
          </a:p>
        </p:txBody>
      </p:sp>
      <p:sp>
        <p:nvSpPr>
          <p:cNvPr id="706564" name="Text Box 4">
            <a:extLst>
              <a:ext uri="{FF2B5EF4-FFF2-40B4-BE49-F238E27FC236}">
                <a16:creationId xmlns:a16="http://schemas.microsoft.com/office/drawing/2014/main" id="{D13BD5F6-B899-4A55-A255-3AB9C2563C41}"/>
              </a:ext>
            </a:extLst>
          </p:cNvPr>
          <p:cNvSpPr txBox="1">
            <a:spLocks noChangeArrowheads="1"/>
          </p:cNvSpPr>
          <p:nvPr/>
        </p:nvSpPr>
        <p:spPr bwMode="auto">
          <a:xfrm>
            <a:off x="5851525" y="5938838"/>
            <a:ext cx="2641600" cy="5191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buClr>
                <a:srgbClr val="CC6600"/>
              </a:buClr>
              <a:buSzPct val="75000"/>
              <a:buFont typeface="Wingdings" panose="05000000000000000000" pitchFamily="2" charset="2"/>
              <a:buNone/>
            </a:pPr>
            <a:r>
              <a:rPr lang="en-US" altLang="en-US" sz="2800" b="1" dirty="0">
                <a:solidFill>
                  <a:srgbClr val="CC6600"/>
                </a:solidFill>
                <a:latin typeface="+mj-lt"/>
                <a:cs typeface="Arial" panose="020B0604020202020204" pitchFamily="34" charset="0"/>
              </a:rPr>
              <a:t>After</a:t>
            </a:r>
          </a:p>
        </p:txBody>
      </p:sp>
      <p:pic>
        <p:nvPicPr>
          <p:cNvPr id="198661" name="Picture 5">
            <a:extLst>
              <a:ext uri="{FF2B5EF4-FFF2-40B4-BE49-F238E27FC236}">
                <a16:creationId xmlns:a16="http://schemas.microsoft.com/office/drawing/2014/main" id="{9634FCF6-A67E-4793-BB47-9D8AA2916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1873250"/>
            <a:ext cx="3668713"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6" name="Picture 6">
            <a:extLst>
              <a:ext uri="{FF2B5EF4-FFF2-40B4-BE49-F238E27FC236}">
                <a16:creationId xmlns:a16="http://schemas.microsoft.com/office/drawing/2014/main" id="{042BB916-BE74-4C4A-8F1E-EB0C7FD04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088" y="1873250"/>
            <a:ext cx="4887912"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8A6BA51-596D-4C57-89B1-61379F5C2F12}"/>
              </a:ext>
            </a:extLst>
          </p:cNvPr>
          <p:cNvSpPr>
            <a:spLocks noGrp="1"/>
          </p:cNvSpPr>
          <p:nvPr>
            <p:ph type="sldNum" sz="quarter" idx="11"/>
          </p:nvPr>
        </p:nvSpPr>
        <p:spPr/>
        <p:txBody>
          <a:bodyPr/>
          <a:lstStyle/>
          <a:p>
            <a:pPr>
              <a:defRPr/>
            </a:pPr>
            <a:fld id="{8C28C825-8B56-4D47-AD22-1565AC870D51}" type="slidenum">
              <a:rPr lang="en-GB" smtClean="0"/>
              <a:pPr>
                <a:defRPr/>
              </a:pPr>
              <a:t>116</a:t>
            </a:fld>
            <a:endParaRPr lang="en-GB" dirty="0"/>
          </a:p>
        </p:txBody>
      </p:sp>
    </p:spTree>
    <p:extLst>
      <p:ext uri="{BB962C8B-B14F-4D97-AF65-F5344CB8AC3E}">
        <p14:creationId xmlns:p14="http://schemas.microsoft.com/office/powerpoint/2010/main" val="36161667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6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DD55536D-D70C-45D5-92F8-D2CA145D1F9F}"/>
              </a:ext>
            </a:extLst>
          </p:cNvPr>
          <p:cNvSpPr>
            <a:spLocks noGrp="1" noChangeArrowheads="1"/>
          </p:cNvSpPr>
          <p:nvPr>
            <p:ph type="title"/>
          </p:nvPr>
        </p:nvSpPr>
        <p:spPr/>
        <p:txBody>
          <a:bodyPr/>
          <a:lstStyle/>
          <a:p>
            <a:pPr algn="ctr"/>
            <a:r>
              <a:rPr lang="en-US" altLang="en-US" b="1" dirty="0">
                <a:solidFill>
                  <a:srgbClr val="212465"/>
                </a:solidFill>
              </a:rPr>
              <a:t>INSULATED TOOLS</a:t>
            </a:r>
          </a:p>
        </p:txBody>
      </p:sp>
      <p:sp>
        <p:nvSpPr>
          <p:cNvPr id="199683" name="Rectangle 3">
            <a:extLst>
              <a:ext uri="{FF2B5EF4-FFF2-40B4-BE49-F238E27FC236}">
                <a16:creationId xmlns:a16="http://schemas.microsoft.com/office/drawing/2014/main" id="{949F53F3-06E6-4F7C-A2A9-D02290200F9F}"/>
              </a:ext>
            </a:extLst>
          </p:cNvPr>
          <p:cNvSpPr>
            <a:spLocks noGrp="1" noChangeArrowheads="1"/>
          </p:cNvSpPr>
          <p:nvPr>
            <p:ph idx="1"/>
          </p:nvPr>
        </p:nvSpPr>
        <p:spPr>
          <a:xfrm>
            <a:off x="490152" y="1219993"/>
            <a:ext cx="8229600" cy="4525963"/>
          </a:xfrm>
        </p:spPr>
        <p:txBody>
          <a:bodyPr/>
          <a:lstStyle/>
          <a:p>
            <a:r>
              <a:rPr lang="en-US" altLang="en-US" sz="2000" b="1" dirty="0">
                <a:latin typeface="Calibri Light" panose="020F0302020204030204" pitchFamily="34" charset="0"/>
                <a:cs typeface="Calibri Light" panose="020F0302020204030204" pitchFamily="34" charset="0"/>
              </a:rPr>
              <a:t>When working near exposed energized conductors or circuit parts, each employee should use insulated tools or handling equipment if the tools or handling equipment might make contact with conductors or electrical parts</a:t>
            </a:r>
            <a:endParaRPr lang="en-US" altLang="en-US" sz="2000" b="1" dirty="0">
              <a:solidFill>
                <a:srgbClr val="CC6600"/>
              </a:solidFill>
              <a:latin typeface="Calibri Light" panose="020F0302020204030204" pitchFamily="34" charset="0"/>
              <a:cs typeface="Calibri Light" panose="020F0302020204030204" pitchFamily="34" charset="0"/>
            </a:endParaRPr>
          </a:p>
        </p:txBody>
      </p:sp>
      <p:pic>
        <p:nvPicPr>
          <p:cNvPr id="199684" name="Picture 4">
            <a:extLst>
              <a:ext uri="{FF2B5EF4-FFF2-40B4-BE49-F238E27FC236}">
                <a16:creationId xmlns:a16="http://schemas.microsoft.com/office/drawing/2014/main" id="{06D0F47B-4352-41CB-9A2D-EE41A9E4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759" y="2277782"/>
            <a:ext cx="6072188" cy="2147888"/>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9685" name="Picture 5">
            <a:extLst>
              <a:ext uri="{FF2B5EF4-FFF2-40B4-BE49-F238E27FC236}">
                <a16:creationId xmlns:a16="http://schemas.microsoft.com/office/drawing/2014/main" id="{79692FAF-BC8E-41E0-B73F-0ECDE14F6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966" y="2223433"/>
            <a:ext cx="2085975" cy="733425"/>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686" name="Oval 6">
            <a:extLst>
              <a:ext uri="{FF2B5EF4-FFF2-40B4-BE49-F238E27FC236}">
                <a16:creationId xmlns:a16="http://schemas.microsoft.com/office/drawing/2014/main" id="{3EEB85A3-FE87-43E5-A7F2-D708DCE801AA}"/>
              </a:ext>
            </a:extLst>
          </p:cNvPr>
          <p:cNvSpPr>
            <a:spLocks noChangeArrowheads="1"/>
          </p:cNvSpPr>
          <p:nvPr/>
        </p:nvSpPr>
        <p:spPr bwMode="auto">
          <a:xfrm>
            <a:off x="6094112" y="2518343"/>
            <a:ext cx="655638" cy="654050"/>
          </a:xfrm>
          <a:prstGeom prst="ellipse">
            <a:avLst/>
          </a:prstGeom>
          <a:noFill/>
          <a:ln w="63500" algn="ctr">
            <a:solidFill>
              <a:srgbClr val="00FF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Helvetica Neue" pitchFamily="48" charset="0"/>
            </a:endParaRPr>
          </a:p>
        </p:txBody>
      </p:sp>
      <p:pic>
        <p:nvPicPr>
          <p:cNvPr id="707591" name="Picture 7">
            <a:extLst>
              <a:ext uri="{FF2B5EF4-FFF2-40B4-BE49-F238E27FC236}">
                <a16:creationId xmlns:a16="http://schemas.microsoft.com/office/drawing/2014/main" id="{B105AF0A-DCAE-402B-89FE-6622DF0E4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85" y="4375944"/>
            <a:ext cx="8107363" cy="182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4B9A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7592" name="AutoShape 8">
            <a:extLst>
              <a:ext uri="{FF2B5EF4-FFF2-40B4-BE49-F238E27FC236}">
                <a16:creationId xmlns:a16="http://schemas.microsoft.com/office/drawing/2014/main" id="{156F5BBB-9A1B-4CB4-A0B4-71E1A8EC3F43}"/>
              </a:ext>
            </a:extLst>
          </p:cNvPr>
          <p:cNvSpPr>
            <a:spLocks noChangeArrowheads="1"/>
          </p:cNvSpPr>
          <p:nvPr/>
        </p:nvSpPr>
        <p:spPr bwMode="auto">
          <a:xfrm rot="-5115227">
            <a:off x="876266" y="4602570"/>
            <a:ext cx="1646237" cy="161607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42" y="15872"/>
                </a:moveTo>
                <a:cubicBezTo>
                  <a:pt x="18643" y="14410"/>
                  <a:pt x="19238" y="12629"/>
                  <a:pt x="19238" y="10800"/>
                </a:cubicBezTo>
                <a:cubicBezTo>
                  <a:pt x="19238" y="6139"/>
                  <a:pt x="15460" y="2362"/>
                  <a:pt x="10800" y="2362"/>
                </a:cubicBezTo>
                <a:cubicBezTo>
                  <a:pt x="8970" y="2361"/>
                  <a:pt x="7189" y="2956"/>
                  <a:pt x="5727" y="4057"/>
                </a:cubicBezTo>
                <a:lnTo>
                  <a:pt x="17542" y="15872"/>
                </a:lnTo>
                <a:close/>
                <a:moveTo>
                  <a:pt x="4057" y="5727"/>
                </a:moveTo>
                <a:cubicBezTo>
                  <a:pt x="2956" y="7189"/>
                  <a:pt x="2362" y="8970"/>
                  <a:pt x="2362" y="10799"/>
                </a:cubicBezTo>
                <a:cubicBezTo>
                  <a:pt x="2362" y="15460"/>
                  <a:pt x="6139" y="19238"/>
                  <a:pt x="10800" y="19238"/>
                </a:cubicBezTo>
                <a:cubicBezTo>
                  <a:pt x="12629" y="19238"/>
                  <a:pt x="14410" y="18643"/>
                  <a:pt x="15872" y="17542"/>
                </a:cubicBezTo>
                <a:lnTo>
                  <a:pt x="4057" y="5727"/>
                </a:lnTo>
                <a:close/>
              </a:path>
            </a:pathLst>
          </a:custGeom>
          <a:solidFill>
            <a:srgbClr val="FF0000"/>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Slide Number Placeholder 1">
            <a:extLst>
              <a:ext uri="{FF2B5EF4-FFF2-40B4-BE49-F238E27FC236}">
                <a16:creationId xmlns:a16="http://schemas.microsoft.com/office/drawing/2014/main" id="{E41CB7EE-F05F-4B1B-8E7B-BDBA51AA0E17}"/>
              </a:ext>
            </a:extLst>
          </p:cNvPr>
          <p:cNvSpPr>
            <a:spLocks noGrp="1"/>
          </p:cNvSpPr>
          <p:nvPr>
            <p:ph type="sldNum" sz="quarter" idx="11"/>
          </p:nvPr>
        </p:nvSpPr>
        <p:spPr/>
        <p:txBody>
          <a:bodyPr/>
          <a:lstStyle/>
          <a:p>
            <a:pPr>
              <a:defRPr/>
            </a:pPr>
            <a:fld id="{8C28C825-8B56-4D47-AD22-1565AC870D51}" type="slidenum">
              <a:rPr lang="en-GB" smtClean="0"/>
              <a:pPr>
                <a:defRPr/>
              </a:pPr>
              <a:t>117</a:t>
            </a:fld>
            <a:endParaRPr lang="en-GB" dirty="0"/>
          </a:p>
        </p:txBody>
      </p:sp>
      <p:cxnSp>
        <p:nvCxnSpPr>
          <p:cNvPr id="4" name="Straight Arrow Connector 3">
            <a:extLst>
              <a:ext uri="{FF2B5EF4-FFF2-40B4-BE49-F238E27FC236}">
                <a16:creationId xmlns:a16="http://schemas.microsoft.com/office/drawing/2014/main" id="{AA8773B1-858F-45AE-8D7A-1558BEDFF053}"/>
              </a:ext>
            </a:extLst>
          </p:cNvPr>
          <p:cNvCxnSpPr/>
          <p:nvPr/>
        </p:nvCxnSpPr>
        <p:spPr>
          <a:xfrm>
            <a:off x="3540941" y="2590145"/>
            <a:ext cx="2670389" cy="2552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6119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75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707592"/>
                                        </p:tgtEl>
                                        <p:attrNameLst>
                                          <p:attrName>style.visibility</p:attrName>
                                        </p:attrNameLst>
                                      </p:cBhvr>
                                      <p:to>
                                        <p:strVal val="visible"/>
                                      </p:to>
                                    </p:set>
                                    <p:anim calcmode="lin" valueType="num">
                                      <p:cBhvr additive="base">
                                        <p:cTn id="11" dur="500" fill="hold"/>
                                        <p:tgtEl>
                                          <p:spTgt spid="707592"/>
                                        </p:tgtEl>
                                        <p:attrNameLst>
                                          <p:attrName>ppt_x</p:attrName>
                                        </p:attrNameLst>
                                      </p:cBhvr>
                                      <p:tavLst>
                                        <p:tav tm="0">
                                          <p:val>
                                            <p:strVal val="#ppt_x"/>
                                          </p:val>
                                        </p:tav>
                                        <p:tav tm="100000">
                                          <p:val>
                                            <p:strVal val="#ppt_x"/>
                                          </p:val>
                                        </p:tav>
                                      </p:tavLst>
                                    </p:anim>
                                    <p:anim calcmode="lin" valueType="num">
                                      <p:cBhvr additive="base">
                                        <p:cTn id="12" dur="500" fill="hold"/>
                                        <p:tgtEl>
                                          <p:spTgt spid="707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a:extLst>
              <a:ext uri="{FF2B5EF4-FFF2-40B4-BE49-F238E27FC236}">
                <a16:creationId xmlns:a16="http://schemas.microsoft.com/office/drawing/2014/main" id="{5D496473-82D3-4EB4-9FE9-FE96E514D1C7}"/>
              </a:ext>
            </a:extLst>
          </p:cNvPr>
          <p:cNvSpPr>
            <a:spLocks noGrp="1" noChangeArrowheads="1"/>
          </p:cNvSpPr>
          <p:nvPr>
            <p:ph type="title"/>
          </p:nvPr>
        </p:nvSpPr>
        <p:spPr/>
        <p:txBody>
          <a:bodyPr/>
          <a:lstStyle/>
          <a:p>
            <a:pPr eaLnBrk="1" hangingPunct="1"/>
            <a:r>
              <a:rPr lang="en-US" altLang="en-US" b="1" dirty="0">
                <a:solidFill>
                  <a:srgbClr val="212465"/>
                </a:solidFill>
                <a:latin typeface="Calibri Light" panose="020F0302020204030204" pitchFamily="34" charset="0"/>
                <a:ea typeface="Verdana" panose="020B0604030504040204" pitchFamily="34" charset="0"/>
                <a:cs typeface="Calibri Light" panose="020F0302020204030204" pitchFamily="34" charset="0"/>
              </a:rPr>
              <a:t>ELECTRICAL SAFETY PROGRAM ELEMENTS</a:t>
            </a:r>
          </a:p>
        </p:txBody>
      </p:sp>
      <p:sp>
        <p:nvSpPr>
          <p:cNvPr id="60419" name="Content Placeholder 3">
            <a:extLst>
              <a:ext uri="{FF2B5EF4-FFF2-40B4-BE49-F238E27FC236}">
                <a16:creationId xmlns:a16="http://schemas.microsoft.com/office/drawing/2014/main" id="{890DF2AD-1AD0-43D1-B9D5-11BB02AE7F46}"/>
              </a:ext>
            </a:extLst>
          </p:cNvPr>
          <p:cNvSpPr>
            <a:spLocks noGrp="1" noChangeArrowheads="1"/>
          </p:cNvSpPr>
          <p:nvPr>
            <p:ph idx="1"/>
          </p:nvPr>
        </p:nvSpPr>
        <p:spPr>
          <a:xfrm>
            <a:off x="-2162" y="1616413"/>
            <a:ext cx="8229600" cy="4525963"/>
          </a:xfrm>
        </p:spPr>
        <p:txBody>
          <a:bodyPr rtlCol="0">
            <a:normAutofit fontScale="85000" lnSpcReduction="20000"/>
          </a:bodyPr>
          <a:lstStyle/>
          <a:p>
            <a:pPr defTabSz="685807" eaLnBrk="1" fontAlgn="auto" hangingPunct="1">
              <a:spcAft>
                <a:spcPts val="0"/>
              </a:spcAft>
              <a:defRPr/>
            </a:pPr>
            <a:endParaRPr lang="en-US" altLang="en-US" sz="3300" u="sng" dirty="0"/>
          </a:p>
          <a:p>
            <a:pPr marL="1028698" lvl="2" indent="-342900"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Ensuring appliances and equipment have the UL/EC or other certifying label</a:t>
            </a:r>
          </a:p>
          <a:p>
            <a:pPr marL="1028698" lvl="2" indent="-342900"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Supervising extension cord use </a:t>
            </a:r>
          </a:p>
          <a:p>
            <a:pPr marL="1028698" lvl="2" indent="-342900"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No overloading electrical circuits</a:t>
            </a:r>
          </a:p>
          <a:p>
            <a:pPr marL="1028698" lvl="2" indent="-342900"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Ensuring Ground Fault Interrupter (GFI) devices are used where needed (moist environments, extension cords, etc.)</a:t>
            </a:r>
          </a:p>
          <a:p>
            <a:pPr marL="1028698" lvl="2" indent="-342900"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Making sure all electrical equipment is properly  grounded</a:t>
            </a:r>
          </a:p>
          <a:p>
            <a:pPr marL="1028698" lvl="2" indent="-342900"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Wearing proper PPE (arc flash shields, certified gloves) where required</a:t>
            </a:r>
          </a:p>
          <a:p>
            <a:pPr marL="1028698" lvl="2" indent="-342900"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Ensuring power is off before working on electrical devices</a:t>
            </a:r>
          </a:p>
          <a:p>
            <a:pPr marL="1028698" lvl="2" indent="-342900"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If you are not sure and something appears wrong, asking for someone qualified such as an electrician</a:t>
            </a:r>
          </a:p>
          <a:p>
            <a:pPr marL="1028698" lvl="2" indent="-342900"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Never bypassing fuses</a:t>
            </a:r>
          </a:p>
          <a:p>
            <a:pPr lvl="2" indent="-171452" defTabSz="685807" eaLnBrk="1" fontAlgn="auto" hangingPunct="1">
              <a:spcAft>
                <a:spcPts val="0"/>
              </a:spcAft>
              <a:buFont typeface="Wingdings" panose="05000000000000000000" pitchFamily="2" charset="2"/>
              <a:buChar char="Ø"/>
              <a:defRPr/>
            </a:pPr>
            <a:endParaRPr lang="en-US" altLang="en-US" sz="1818" b="1" dirty="0"/>
          </a:p>
          <a:p>
            <a:pPr marL="514355" lvl="1" indent="-171452" defTabSz="685807" eaLnBrk="1" fontAlgn="auto" hangingPunct="1">
              <a:spcAft>
                <a:spcPts val="0"/>
              </a:spcAft>
              <a:defRPr/>
            </a:pPr>
            <a:endParaRPr lang="en-US" altLang="en-US" dirty="0"/>
          </a:p>
        </p:txBody>
      </p:sp>
      <p:sp>
        <p:nvSpPr>
          <p:cNvPr id="36868" name="Slide Number Placeholder 2">
            <a:extLst>
              <a:ext uri="{FF2B5EF4-FFF2-40B4-BE49-F238E27FC236}">
                <a16:creationId xmlns:a16="http://schemas.microsoft.com/office/drawing/2014/main" id="{586D0E1F-1B7A-47F4-86BE-7E772BC13025}"/>
              </a:ext>
            </a:extLst>
          </p:cNvPr>
          <p:cNvSpPr>
            <a:spLocks noGrp="1" noChangeArrowheads="1"/>
          </p:cNvSpPr>
          <p:nvPr>
            <p:ph type="sldNum" sz="quarter" idx="11"/>
          </p:nvPr>
        </p:nvSpPr>
        <p:spPr bwMode="auto">
          <a:xfrm>
            <a:off x="6553200" y="6308725"/>
            <a:ext cx="2133600" cy="365125"/>
          </a:xfrm>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3D0715F0-98DB-4A27-A310-8215284E402E}" type="slidenum">
              <a:rPr lang="en-US" altLang="en-US">
                <a:latin typeface="+mn-lt"/>
              </a:rPr>
              <a:pPr fontAlgn="base">
                <a:spcBef>
                  <a:spcPct val="0"/>
                </a:spcBef>
                <a:spcAft>
                  <a:spcPct val="0"/>
                </a:spcAft>
                <a:defRPr/>
              </a:pPr>
              <a:t>118</a:t>
            </a:fld>
            <a:endParaRPr lang="en-US" altLang="en-US" dirty="0">
              <a:latin typeface="+mn-lt"/>
            </a:endParaRPr>
          </a:p>
        </p:txBody>
      </p:sp>
    </p:spTree>
    <p:extLst>
      <p:ext uri="{BB962C8B-B14F-4D97-AF65-F5344CB8AC3E}">
        <p14:creationId xmlns:p14="http://schemas.microsoft.com/office/powerpoint/2010/main" val="1633211525"/>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dirty="0">
                <a:solidFill>
                  <a:srgbClr val="212465"/>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400" b="1" dirty="0">
                <a:latin typeface="Calibri Light" panose="020F0302020204030204" pitchFamily="34" charset="0"/>
                <a:cs typeface="Calibri Light" panose="020F0302020204030204" pitchFamily="34" charset="0"/>
              </a:rPr>
              <a:t>As little as 50 mA could lead to a serious electrical shock:</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True</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False </a:t>
            </a:r>
          </a:p>
          <a:p>
            <a:pPr>
              <a:buFont typeface="Wingdings" panose="05000000000000000000" pitchFamily="2" charset="2"/>
              <a:buChar char="q"/>
            </a:pPr>
            <a:endParaRPr lang="en-US" sz="2400" b="1" dirty="0">
              <a:latin typeface="Calibri Light" panose="020F0302020204030204" pitchFamily="34" charset="0"/>
              <a:cs typeface="Calibri Light" panose="020F0302020204030204" pitchFamily="34" charset="0"/>
            </a:endParaRPr>
          </a:p>
          <a:p>
            <a:pPr marL="0" indent="0">
              <a:buNone/>
            </a:pPr>
            <a:endParaRPr lang="en-US" sz="2400" b="1" dirty="0">
              <a:latin typeface="Calibri Light" panose="020F0302020204030204" pitchFamily="34" charset="0"/>
              <a:cs typeface="Calibri Light" panose="020F0302020204030204" pitchFamily="34" charset="0"/>
            </a:endParaRPr>
          </a:p>
          <a:p>
            <a:pPr marL="0" indent="0">
              <a:buNone/>
            </a:pPr>
            <a:r>
              <a:rPr lang="en-US" sz="2400" b="1" dirty="0">
                <a:latin typeface="Calibri Light" panose="020F0302020204030204" pitchFamily="34" charset="0"/>
                <a:cs typeface="Calibri Light" panose="020F0302020204030204" pitchFamily="34" charset="0"/>
              </a:rPr>
              <a:t>Extension cords can be permanent if well designed in industrial settings:</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True</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False</a:t>
            </a:r>
          </a:p>
          <a:p>
            <a:pPr marL="0" indent="0">
              <a:buNone/>
            </a:pPr>
            <a:endParaRPr lang="en-US" dirty="0"/>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119</a:t>
            </a:fld>
            <a:endParaRPr lang="en-GB" dirty="0"/>
          </a:p>
        </p:txBody>
      </p:sp>
    </p:spTree>
    <p:extLst>
      <p:ext uri="{BB962C8B-B14F-4D97-AF65-F5344CB8AC3E}">
        <p14:creationId xmlns:p14="http://schemas.microsoft.com/office/powerpoint/2010/main" val="76377003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7BADEB99-935D-41F4-9751-ECE8A4EE67D6}"/>
              </a:ext>
            </a:extLst>
          </p:cNvPr>
          <p:cNvSpPr>
            <a:spLocks noGrp="1" noChangeArrowheads="1"/>
          </p:cNvSpPr>
          <p:nvPr>
            <p:ph type="title"/>
          </p:nvPr>
        </p:nvSpPr>
        <p:spPr>
          <a:xfrm>
            <a:off x="457200" y="274638"/>
            <a:ext cx="8419070" cy="1143000"/>
          </a:xfrm>
        </p:spPr>
        <p:txBody>
          <a:bodyPr/>
          <a:lstStyle/>
          <a:p>
            <a:pPr algn="ctr"/>
            <a:r>
              <a:rPr lang="en-US" altLang="en-US" sz="2800" b="1" dirty="0">
                <a:solidFill>
                  <a:srgbClr val="002060"/>
                </a:solidFill>
              </a:rPr>
              <a:t>IMPORTANCE of EFFECTIVE SAFETY and HEALTH PROGRAMS</a:t>
            </a:r>
          </a:p>
        </p:txBody>
      </p:sp>
      <p:sp>
        <p:nvSpPr>
          <p:cNvPr id="44035" name="Content Placeholder 4">
            <a:extLst>
              <a:ext uri="{FF2B5EF4-FFF2-40B4-BE49-F238E27FC236}">
                <a16:creationId xmlns:a16="http://schemas.microsoft.com/office/drawing/2014/main" id="{4733DFA9-8192-4B1B-9739-E54BFF76DFEF}"/>
              </a:ext>
            </a:extLst>
          </p:cNvPr>
          <p:cNvSpPr>
            <a:spLocks noGrp="1" noChangeArrowheads="1"/>
          </p:cNvSpPr>
          <p:nvPr>
            <p:ph idx="1"/>
          </p:nvPr>
        </p:nvSpPr>
        <p:spPr>
          <a:xfrm>
            <a:off x="457200" y="1552575"/>
            <a:ext cx="8229600" cy="4525963"/>
          </a:xfrm>
        </p:spPr>
        <p:txBody>
          <a:bodyPr/>
          <a:lstStyle/>
          <a:p>
            <a:pPr marL="349250" lvl="1" indent="-349250" eaLnBrk="1" hangingPunct="1"/>
            <a:r>
              <a:rPr lang="en-US" altLang="en-US" sz="2800" dirty="0"/>
              <a:t>Ensure workers go home as healthy as when they started work</a:t>
            </a:r>
          </a:p>
          <a:p>
            <a:pPr marL="349250" lvl="1" indent="-349250" eaLnBrk="1" hangingPunct="1"/>
            <a:r>
              <a:rPr lang="en-US" altLang="en-US" sz="2800" dirty="0"/>
              <a:t>Reduce the extent and severity of work-related injuries and illnesses</a:t>
            </a:r>
          </a:p>
          <a:p>
            <a:pPr marL="349250" lvl="1" indent="-349250" eaLnBrk="1" hangingPunct="1"/>
            <a:r>
              <a:rPr lang="en-US" altLang="en-US" sz="2800" dirty="0"/>
              <a:t>Improve employee morale, productivity &amp; quality of life</a:t>
            </a:r>
          </a:p>
          <a:p>
            <a:pPr marL="349250" lvl="1" indent="-349250" eaLnBrk="1" hangingPunct="1"/>
            <a:r>
              <a:rPr lang="en-US" altLang="en-US" sz="2800" dirty="0"/>
              <a:t>Strengthen operational practices</a:t>
            </a:r>
          </a:p>
          <a:p>
            <a:pPr marL="349250" lvl="1" indent="-349250" eaLnBrk="1" hangingPunct="1"/>
            <a:r>
              <a:rPr lang="en-US" altLang="en-US" sz="2800" dirty="0"/>
              <a:t>Reduce costs</a:t>
            </a:r>
            <a:endParaRPr lang="en-US" altLang="en-US" dirty="0"/>
          </a:p>
        </p:txBody>
      </p:sp>
      <p:sp>
        <p:nvSpPr>
          <p:cNvPr id="4" name="Slide Number Placeholder 3">
            <a:extLst>
              <a:ext uri="{FF2B5EF4-FFF2-40B4-BE49-F238E27FC236}">
                <a16:creationId xmlns:a16="http://schemas.microsoft.com/office/drawing/2014/main" id="{184DA847-F4B3-4873-9BF4-51223478BAA5}"/>
              </a:ext>
            </a:extLst>
          </p:cNvPr>
          <p:cNvSpPr>
            <a:spLocks noGrp="1"/>
          </p:cNvSpPr>
          <p:nvPr>
            <p:ph type="sldNum" sz="quarter" idx="11"/>
          </p:nvPr>
        </p:nvSpPr>
        <p:spPr/>
        <p:txBody>
          <a:bodyPr/>
          <a:lstStyle/>
          <a:p>
            <a:pPr>
              <a:defRPr/>
            </a:pPr>
            <a:fld id="{8319797C-DC58-45FD-8FA6-0E07CFCCFA80}" type="slidenum">
              <a:rPr lang="en-GB" smtClean="0"/>
              <a:pPr>
                <a:defRPr/>
              </a:pPr>
              <a:t>12</a:t>
            </a:fld>
            <a:endParaRPr lang="en-GB" dirty="0"/>
          </a:p>
        </p:txBody>
      </p:sp>
      <p:pic>
        <p:nvPicPr>
          <p:cNvPr id="44037" name="Picture 1">
            <a:extLst>
              <a:ext uri="{FF2B5EF4-FFF2-40B4-BE49-F238E27FC236}">
                <a16:creationId xmlns:a16="http://schemas.microsoft.com/office/drawing/2014/main" id="{42095FB7-1297-4868-A2A6-82F22686C0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4773" y="3667125"/>
            <a:ext cx="2485746"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212465"/>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400" b="1" dirty="0">
                <a:latin typeface="Calibri Light" panose="020F0302020204030204" pitchFamily="34" charset="0"/>
                <a:cs typeface="Calibri Light" panose="020F0302020204030204" pitchFamily="34" charset="0"/>
              </a:rPr>
              <a:t>As little as 50 mA could lead to a serious electrical shock:</a:t>
            </a:r>
          </a:p>
          <a:p>
            <a:pPr marL="0" indent="0">
              <a:buNone/>
            </a:pPr>
            <a:r>
              <a:rPr lang="en-US" sz="2400" b="1" dirty="0">
                <a:latin typeface="Calibri Light" panose="020F0302020204030204" pitchFamily="34" charset="0"/>
                <a:cs typeface="Calibri Light" panose="020F0302020204030204" pitchFamily="34" charset="0"/>
              </a:rPr>
              <a:t>X </a:t>
            </a:r>
            <a:r>
              <a:rPr lang="en-US" sz="2400" b="1" dirty="0">
                <a:highlight>
                  <a:srgbClr val="FFFF00"/>
                </a:highlight>
                <a:latin typeface="Calibri Light" panose="020F0302020204030204" pitchFamily="34" charset="0"/>
                <a:cs typeface="Calibri Light" panose="020F0302020204030204" pitchFamily="34" charset="0"/>
              </a:rPr>
              <a:t>True</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False </a:t>
            </a:r>
          </a:p>
          <a:p>
            <a:pPr>
              <a:buFont typeface="Wingdings" panose="05000000000000000000" pitchFamily="2" charset="2"/>
              <a:buChar char="q"/>
            </a:pPr>
            <a:endParaRPr lang="en-US" sz="2400" b="1" dirty="0">
              <a:latin typeface="Calibri Light" panose="020F0302020204030204" pitchFamily="34" charset="0"/>
              <a:cs typeface="Calibri Light" panose="020F0302020204030204" pitchFamily="34" charset="0"/>
            </a:endParaRPr>
          </a:p>
          <a:p>
            <a:pPr marL="0" indent="0">
              <a:buNone/>
            </a:pPr>
            <a:endParaRPr lang="en-US" sz="2400" b="1" dirty="0">
              <a:latin typeface="Calibri Light" panose="020F0302020204030204" pitchFamily="34" charset="0"/>
              <a:cs typeface="Calibri Light" panose="020F0302020204030204" pitchFamily="34" charset="0"/>
            </a:endParaRPr>
          </a:p>
          <a:p>
            <a:pPr marL="0" indent="0">
              <a:buNone/>
            </a:pPr>
            <a:r>
              <a:rPr lang="en-US" sz="2400" b="1" dirty="0">
                <a:latin typeface="Calibri Light" panose="020F0302020204030204" pitchFamily="34" charset="0"/>
                <a:cs typeface="Calibri Light" panose="020F0302020204030204" pitchFamily="34" charset="0"/>
              </a:rPr>
              <a:t>Extension cords can be permanent if well designed in industrial settings:</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True</a:t>
            </a:r>
          </a:p>
          <a:p>
            <a:pPr marL="0" indent="0">
              <a:buNone/>
            </a:pPr>
            <a:r>
              <a:rPr lang="en-US" sz="2400" b="1" dirty="0">
                <a:latin typeface="Calibri Light" panose="020F0302020204030204" pitchFamily="34" charset="0"/>
                <a:cs typeface="Calibri Light" panose="020F0302020204030204" pitchFamily="34" charset="0"/>
              </a:rPr>
              <a:t>X  </a:t>
            </a:r>
            <a:r>
              <a:rPr lang="en-US" sz="2400" b="1" dirty="0">
                <a:highlight>
                  <a:srgbClr val="FFFF00"/>
                </a:highlight>
                <a:latin typeface="Calibri Light" panose="020F0302020204030204" pitchFamily="34" charset="0"/>
                <a:cs typeface="Calibri Light" panose="020F0302020204030204" pitchFamily="34" charset="0"/>
              </a:rPr>
              <a:t>False</a:t>
            </a:r>
          </a:p>
          <a:p>
            <a:pPr marL="0" indent="0">
              <a:buNone/>
            </a:pPr>
            <a:endParaRPr lang="en-US" sz="2400" b="1"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120</a:t>
            </a:fld>
            <a:endParaRPr lang="en-GB" dirty="0"/>
          </a:p>
        </p:txBody>
      </p:sp>
    </p:spTree>
    <p:extLst>
      <p:ext uri="{BB962C8B-B14F-4D97-AF65-F5344CB8AC3E}">
        <p14:creationId xmlns:p14="http://schemas.microsoft.com/office/powerpoint/2010/main" val="1221306846"/>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A1C0-811C-43EF-B6A8-58F149C91893}"/>
              </a:ext>
            </a:extLst>
          </p:cNvPr>
          <p:cNvSpPr>
            <a:spLocks noGrp="1"/>
          </p:cNvSpPr>
          <p:nvPr>
            <p:ph type="title"/>
          </p:nvPr>
        </p:nvSpPr>
        <p:spPr/>
        <p:txBody>
          <a:bodyPr/>
          <a:lstStyle/>
          <a:p>
            <a:pPr algn="ctr"/>
            <a:r>
              <a:rPr lang="en-US">
                <a:solidFill>
                  <a:srgbClr val="212465"/>
                </a:solidFill>
                <a:latin typeface="Calibri"/>
                <a:cs typeface="Calibri"/>
              </a:rPr>
              <a:t>FIRE SAFETY</a:t>
            </a:r>
            <a:endParaRPr lang="en-US"/>
          </a:p>
          <a:p>
            <a:endParaRPr lang="en-US">
              <a:cs typeface="Calibri"/>
            </a:endParaRPr>
          </a:p>
        </p:txBody>
      </p:sp>
      <p:sp>
        <p:nvSpPr>
          <p:cNvPr id="4" name="Slide Number Placeholder 3">
            <a:extLst>
              <a:ext uri="{FF2B5EF4-FFF2-40B4-BE49-F238E27FC236}">
                <a16:creationId xmlns:a16="http://schemas.microsoft.com/office/drawing/2014/main" id="{FE316097-525B-417C-8684-190952129A83}"/>
              </a:ext>
            </a:extLst>
          </p:cNvPr>
          <p:cNvSpPr>
            <a:spLocks noGrp="1"/>
          </p:cNvSpPr>
          <p:nvPr>
            <p:ph type="sldNum" sz="quarter" idx="11"/>
          </p:nvPr>
        </p:nvSpPr>
        <p:spPr/>
        <p:txBody>
          <a:bodyPr/>
          <a:lstStyle/>
          <a:p>
            <a:pPr>
              <a:defRPr/>
            </a:pPr>
            <a:fld id="{3F4818DF-A78A-4999-9725-BA0C6DE7E9D9}" type="slidenum">
              <a:rPr lang="en-GB"/>
              <a:pPr>
                <a:defRPr/>
              </a:pPr>
              <a:t>121</a:t>
            </a:fld>
            <a:endParaRPr lang="en-GB" dirty="0"/>
          </a:p>
        </p:txBody>
      </p:sp>
      <p:pic>
        <p:nvPicPr>
          <p:cNvPr id="6" name="Picture 5" descr="A close up of a logo&#10;&#10;Description automatically generated">
            <a:extLst>
              <a:ext uri="{FF2B5EF4-FFF2-40B4-BE49-F238E27FC236}">
                <a16:creationId xmlns:a16="http://schemas.microsoft.com/office/drawing/2014/main" id="{40C5CCB9-DD5B-43DF-AD20-725DE5918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833" y="1295232"/>
            <a:ext cx="6193019" cy="482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070795"/>
      </p:ext>
    </p:extLst>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42BF122-D348-432B-9FF3-EE972CBA5DD6}"/>
              </a:ext>
            </a:extLst>
          </p:cNvPr>
          <p:cNvSpPr>
            <a:spLocks noGrp="1" noChangeArrowheads="1"/>
          </p:cNvSpPr>
          <p:nvPr>
            <p:ph type="title"/>
          </p:nvPr>
        </p:nvSpPr>
        <p:spPr/>
        <p:txBody>
          <a:bodyPr/>
          <a:lstStyle/>
          <a:p>
            <a:pPr algn="ctr" eaLnBrk="1" hangingPunct="1"/>
            <a:r>
              <a:rPr lang="en-US" altLang="en-US" b="1" dirty="0">
                <a:solidFill>
                  <a:srgbClr val="212465"/>
                </a:solidFill>
              </a:rPr>
              <a:t>2 TYPES of FIRE HAZARDS</a:t>
            </a:r>
          </a:p>
        </p:txBody>
      </p:sp>
      <p:sp>
        <p:nvSpPr>
          <p:cNvPr id="205827" name="Rectangle 3">
            <a:extLst>
              <a:ext uri="{FF2B5EF4-FFF2-40B4-BE49-F238E27FC236}">
                <a16:creationId xmlns:a16="http://schemas.microsoft.com/office/drawing/2014/main" id="{E0C04DB3-81CE-4DF6-B703-40D0867F9F32}"/>
              </a:ext>
            </a:extLst>
          </p:cNvPr>
          <p:cNvSpPr>
            <a:spLocks noGrp="1" noChangeArrowheads="1"/>
          </p:cNvSpPr>
          <p:nvPr>
            <p:ph idx="1"/>
          </p:nvPr>
        </p:nvSpPr>
        <p:spPr/>
        <p:txBody>
          <a:bodyPr/>
          <a:lstStyle/>
          <a:p>
            <a:pPr marL="336550" indent="-336550" eaLnBrk="1" hangingPunct="1"/>
            <a:r>
              <a:rPr lang="en-US" altLang="en-US" sz="2400" b="1" dirty="0">
                <a:latin typeface="Calibri Light" panose="020F0302020204030204" pitchFamily="34" charset="0"/>
                <a:cs typeface="Calibri Light" panose="020F0302020204030204" pitchFamily="34" charset="0"/>
              </a:rPr>
              <a:t>Common</a:t>
            </a:r>
          </a:p>
          <a:p>
            <a:pPr marL="738188" lvl="1" indent="-39528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Likely to be found in almost all occupancies</a:t>
            </a:r>
          </a:p>
          <a:p>
            <a:pPr marL="738188" lvl="1" indent="-39528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Not associated with a specific: </a:t>
            </a:r>
          </a:p>
          <a:p>
            <a:pPr lvl="2" eaLnBrk="1" hangingPunct="1">
              <a:buSzPct val="75000"/>
            </a:pPr>
            <a:r>
              <a:rPr lang="en-US" altLang="en-US" sz="2400" b="1" dirty="0">
                <a:latin typeface="Calibri Light" panose="020F0302020204030204" pitchFamily="34" charset="0"/>
                <a:cs typeface="Calibri Light" panose="020F0302020204030204" pitchFamily="34" charset="0"/>
              </a:rPr>
              <a:t>Occupancy</a:t>
            </a:r>
          </a:p>
          <a:p>
            <a:pPr lvl="2" eaLnBrk="1" hangingPunct="1">
              <a:buSzPct val="75000"/>
            </a:pPr>
            <a:r>
              <a:rPr lang="en-US" altLang="en-US" sz="2400" b="1" dirty="0">
                <a:latin typeface="Calibri Light" panose="020F0302020204030204" pitchFamily="34" charset="0"/>
                <a:cs typeface="Calibri Light" panose="020F0302020204030204" pitchFamily="34" charset="0"/>
              </a:rPr>
              <a:t>Process or activity</a:t>
            </a:r>
          </a:p>
          <a:p>
            <a:pPr lvl="2" eaLnBrk="1" hangingPunct="1"/>
            <a:endParaRPr lang="en-US" altLang="en-US" sz="1800" b="1" dirty="0">
              <a:latin typeface="Calibri Light" panose="020F0302020204030204" pitchFamily="34" charset="0"/>
              <a:cs typeface="Calibri Light" panose="020F0302020204030204" pitchFamily="34" charset="0"/>
            </a:endParaRPr>
          </a:p>
          <a:p>
            <a:pPr marL="336550" indent="-336550" eaLnBrk="1" hangingPunct="1"/>
            <a:r>
              <a:rPr lang="en-US" altLang="en-US" sz="2400" b="1" dirty="0">
                <a:latin typeface="Calibri Light" panose="020F0302020204030204" pitchFamily="34" charset="0"/>
                <a:cs typeface="Calibri Light" panose="020F0302020204030204" pitchFamily="34" charset="0"/>
              </a:rPr>
              <a:t>Special</a:t>
            </a:r>
          </a:p>
          <a:p>
            <a:pPr marL="738188" lvl="1" indent="-39528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Arises from the process or operations taking place in the space</a:t>
            </a:r>
          </a:p>
        </p:txBody>
      </p:sp>
      <p:sp>
        <p:nvSpPr>
          <p:cNvPr id="205829" name="Rectangle 1">
            <a:extLst>
              <a:ext uri="{FF2B5EF4-FFF2-40B4-BE49-F238E27FC236}">
                <a16:creationId xmlns:a16="http://schemas.microsoft.com/office/drawing/2014/main" id="{783770B2-7AF5-44EA-A38A-9DEAEC4152D5}"/>
              </a:ext>
            </a:extLst>
          </p:cNvPr>
          <p:cNvSpPr>
            <a:spLocks noChangeArrowheads="1"/>
          </p:cNvSpPr>
          <p:nvPr/>
        </p:nvSpPr>
        <p:spPr bwMode="auto">
          <a:xfrm>
            <a:off x="1054894" y="5066752"/>
            <a:ext cx="7034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800" b="1" dirty="0">
                <a:solidFill>
                  <a:srgbClr val="FF0000"/>
                </a:solidFill>
                <a:latin typeface="Calibri Light"/>
                <a:cs typeface="Calibri Light"/>
              </a:rPr>
              <a:t>FIRE TYPICALLY REPRESENTS THE SINGLE GREATEST RISK TO WORKERS</a:t>
            </a:r>
          </a:p>
        </p:txBody>
      </p:sp>
      <p:sp>
        <p:nvSpPr>
          <p:cNvPr id="2" name="Slide Number Placeholder 1">
            <a:extLst>
              <a:ext uri="{FF2B5EF4-FFF2-40B4-BE49-F238E27FC236}">
                <a16:creationId xmlns:a16="http://schemas.microsoft.com/office/drawing/2014/main" id="{BF410B75-8261-4062-87E1-2AD680ECA42B}"/>
              </a:ext>
            </a:extLst>
          </p:cNvPr>
          <p:cNvSpPr>
            <a:spLocks noGrp="1"/>
          </p:cNvSpPr>
          <p:nvPr>
            <p:ph type="sldNum" sz="quarter" idx="11"/>
          </p:nvPr>
        </p:nvSpPr>
        <p:spPr/>
        <p:txBody>
          <a:bodyPr/>
          <a:lstStyle/>
          <a:p>
            <a:pPr>
              <a:defRPr/>
            </a:pPr>
            <a:fld id="{8C28C825-8B56-4D47-AD22-1565AC870D51}" type="slidenum">
              <a:rPr lang="en-GB" smtClean="0"/>
              <a:pPr>
                <a:defRPr/>
              </a:pPr>
              <a:t>122</a:t>
            </a:fld>
            <a:endParaRPr lang="en-GB" dirty="0"/>
          </a:p>
        </p:txBody>
      </p:sp>
    </p:spTree>
    <p:extLst>
      <p:ext uri="{BB962C8B-B14F-4D97-AF65-F5344CB8AC3E}">
        <p14:creationId xmlns:p14="http://schemas.microsoft.com/office/powerpoint/2010/main" val="1646939343"/>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A25FCB6A-D267-4450-B138-650DD05F878A}"/>
              </a:ext>
            </a:extLst>
          </p:cNvPr>
          <p:cNvSpPr>
            <a:spLocks noGrp="1" noChangeArrowheads="1"/>
          </p:cNvSpPr>
          <p:nvPr>
            <p:ph type="title"/>
          </p:nvPr>
        </p:nvSpPr>
        <p:spPr/>
        <p:txBody>
          <a:bodyPr/>
          <a:lstStyle/>
          <a:p>
            <a:pPr algn="ctr" eaLnBrk="1" hangingPunct="1"/>
            <a:r>
              <a:rPr lang="en-US" altLang="en-US" b="1" dirty="0">
                <a:solidFill>
                  <a:srgbClr val="212465"/>
                </a:solidFill>
              </a:rPr>
              <a:t>TYPES of FIRES (USA CLASSIFICATION)</a:t>
            </a:r>
          </a:p>
        </p:txBody>
      </p:sp>
      <p:sp>
        <p:nvSpPr>
          <p:cNvPr id="207875" name="Rectangle 3">
            <a:extLst>
              <a:ext uri="{FF2B5EF4-FFF2-40B4-BE49-F238E27FC236}">
                <a16:creationId xmlns:a16="http://schemas.microsoft.com/office/drawing/2014/main" id="{94408A10-96FA-4D10-AE57-1815AA167930}"/>
              </a:ext>
            </a:extLst>
          </p:cNvPr>
          <p:cNvSpPr>
            <a:spLocks noGrp="1" noChangeArrowheads="1"/>
          </p:cNvSpPr>
          <p:nvPr>
            <p:ph idx="1"/>
          </p:nvPr>
        </p:nvSpPr>
        <p:spPr/>
        <p:txBody>
          <a:bodyPr/>
          <a:lstStyle/>
          <a:p>
            <a:pPr marL="336550" indent="-336550" eaLnBrk="1" hangingPunct="1"/>
            <a:r>
              <a:rPr lang="en-US" altLang="en-US" sz="2800" b="1" dirty="0">
                <a:latin typeface="Calibri Light" panose="020F0302020204030204" pitchFamily="34" charset="0"/>
                <a:cs typeface="Calibri Light" panose="020F0302020204030204" pitchFamily="34" charset="0"/>
              </a:rPr>
              <a:t>Class A</a:t>
            </a:r>
          </a:p>
          <a:p>
            <a:pPr marL="690563" lvl="1" indent="-347663" eaLnBrk="1" hangingPunct="1">
              <a:spcAft>
                <a:spcPts val="1000"/>
              </a:spcAft>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Wood, cloth, paper, cardboard</a:t>
            </a:r>
          </a:p>
          <a:p>
            <a:pPr marL="336550" indent="-336550" eaLnBrk="1" hangingPunct="1"/>
            <a:r>
              <a:rPr lang="en-US" altLang="en-US" sz="2800" b="1" dirty="0">
                <a:latin typeface="Calibri Light" panose="020F0302020204030204" pitchFamily="34" charset="0"/>
                <a:cs typeface="Calibri Light" panose="020F0302020204030204" pitchFamily="34" charset="0"/>
              </a:rPr>
              <a:t>Class B</a:t>
            </a:r>
          </a:p>
          <a:p>
            <a:pPr marL="690563" lvl="1" indent="-347663" eaLnBrk="1" hangingPunct="1">
              <a:spcAft>
                <a:spcPts val="1000"/>
              </a:spcAft>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Flammable or combustible liquids, gases</a:t>
            </a:r>
          </a:p>
          <a:p>
            <a:pPr marL="336550" indent="-336550" eaLnBrk="1" hangingPunct="1"/>
            <a:r>
              <a:rPr lang="en-US" altLang="en-US" sz="2800" b="1" dirty="0">
                <a:latin typeface="Calibri Light" panose="020F0302020204030204" pitchFamily="34" charset="0"/>
                <a:cs typeface="Calibri Light" panose="020F0302020204030204" pitchFamily="34" charset="0"/>
              </a:rPr>
              <a:t>Class C</a:t>
            </a:r>
          </a:p>
          <a:p>
            <a:pPr marL="690563" lvl="1" indent="-347663" eaLnBrk="1" hangingPunct="1">
              <a:spcAft>
                <a:spcPts val="1000"/>
              </a:spcAft>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Energized electrical equipment</a:t>
            </a:r>
          </a:p>
          <a:p>
            <a:pPr marL="336550" indent="-336550" eaLnBrk="1" hangingPunct="1"/>
            <a:r>
              <a:rPr lang="en-US" altLang="en-US" sz="2800" b="1" dirty="0">
                <a:latin typeface="Calibri Light" panose="020F0302020204030204" pitchFamily="34" charset="0"/>
                <a:cs typeface="Calibri Light" panose="020F0302020204030204" pitchFamily="34" charset="0"/>
              </a:rPr>
              <a:t>Class D</a:t>
            </a:r>
          </a:p>
          <a:p>
            <a:pPr marL="690563" lvl="1" indent="-347663" eaLnBrk="1" hangingPunct="1">
              <a:spcAft>
                <a:spcPts val="1000"/>
              </a:spcAft>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Combustible metal</a:t>
            </a:r>
          </a:p>
        </p:txBody>
      </p:sp>
      <p:sp>
        <p:nvSpPr>
          <p:cNvPr id="2" name="Slide Number Placeholder 1">
            <a:extLst>
              <a:ext uri="{FF2B5EF4-FFF2-40B4-BE49-F238E27FC236}">
                <a16:creationId xmlns:a16="http://schemas.microsoft.com/office/drawing/2014/main" id="{EDC74A75-86A4-4848-85A5-65341B8EEA44}"/>
              </a:ext>
            </a:extLst>
          </p:cNvPr>
          <p:cNvSpPr>
            <a:spLocks noGrp="1"/>
          </p:cNvSpPr>
          <p:nvPr>
            <p:ph type="sldNum" sz="quarter" idx="11"/>
          </p:nvPr>
        </p:nvSpPr>
        <p:spPr/>
        <p:txBody>
          <a:bodyPr/>
          <a:lstStyle/>
          <a:p>
            <a:pPr>
              <a:defRPr/>
            </a:pPr>
            <a:fld id="{8C28C825-8B56-4D47-AD22-1565AC870D51}" type="slidenum">
              <a:rPr lang="en-GB" smtClean="0"/>
              <a:pPr>
                <a:defRPr/>
              </a:pPr>
              <a:t>123</a:t>
            </a:fld>
            <a:endParaRPr lang="en-GB" dirty="0"/>
          </a:p>
        </p:txBody>
      </p:sp>
    </p:spTree>
    <p:extLst>
      <p:ext uri="{BB962C8B-B14F-4D97-AF65-F5344CB8AC3E}">
        <p14:creationId xmlns:p14="http://schemas.microsoft.com/office/powerpoint/2010/main" val="1668360244"/>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A25FCB6A-D267-4450-B138-650DD05F878A}"/>
              </a:ext>
            </a:extLst>
          </p:cNvPr>
          <p:cNvSpPr>
            <a:spLocks noGrp="1" noChangeArrowheads="1"/>
          </p:cNvSpPr>
          <p:nvPr>
            <p:ph type="title"/>
          </p:nvPr>
        </p:nvSpPr>
        <p:spPr/>
        <p:txBody>
          <a:bodyPr/>
          <a:lstStyle/>
          <a:p>
            <a:pPr algn="ctr" eaLnBrk="1" hangingPunct="1"/>
            <a:r>
              <a:rPr lang="en-US" altLang="en-US" b="1" dirty="0">
                <a:solidFill>
                  <a:srgbClr val="212465"/>
                </a:solidFill>
              </a:rPr>
              <a:t>TYPES of FIRES (EU CLASSIFICATION)</a:t>
            </a:r>
          </a:p>
        </p:txBody>
      </p:sp>
      <p:sp>
        <p:nvSpPr>
          <p:cNvPr id="207875" name="Rectangle 3">
            <a:extLst>
              <a:ext uri="{FF2B5EF4-FFF2-40B4-BE49-F238E27FC236}">
                <a16:creationId xmlns:a16="http://schemas.microsoft.com/office/drawing/2014/main" id="{94408A10-96FA-4D10-AE57-1815AA167930}"/>
              </a:ext>
            </a:extLst>
          </p:cNvPr>
          <p:cNvSpPr>
            <a:spLocks noGrp="1" noChangeArrowheads="1"/>
          </p:cNvSpPr>
          <p:nvPr>
            <p:ph idx="1"/>
          </p:nvPr>
        </p:nvSpPr>
        <p:spPr>
          <a:xfrm>
            <a:off x="605481" y="1122405"/>
            <a:ext cx="8229600" cy="4924168"/>
          </a:xfrm>
        </p:spPr>
        <p:txBody>
          <a:bodyPr/>
          <a:lstStyle/>
          <a:p>
            <a:pPr marL="336550" indent="-336550" eaLnBrk="1" hangingPunct="1"/>
            <a:r>
              <a:rPr lang="en-US" altLang="en-US" sz="2800" b="1" dirty="0">
                <a:latin typeface="+mj-lt"/>
              </a:rPr>
              <a:t>Class A</a:t>
            </a:r>
          </a:p>
          <a:p>
            <a:pPr lvl="1" eaLnBrk="1" hangingPunct="1">
              <a:spcAft>
                <a:spcPts val="1000"/>
              </a:spcAft>
            </a:pPr>
            <a:r>
              <a:rPr lang="en-US" altLang="en-US" sz="2400" b="1" dirty="0">
                <a:latin typeface="+mj-lt"/>
              </a:rPr>
              <a:t>Wood, cloth, paper, cardboard</a:t>
            </a:r>
          </a:p>
          <a:p>
            <a:pPr marL="336550" indent="-336550" eaLnBrk="1" hangingPunct="1"/>
            <a:r>
              <a:rPr lang="en-US" altLang="en-US" sz="2800" b="1" dirty="0">
                <a:latin typeface="+mj-lt"/>
              </a:rPr>
              <a:t>Class B</a:t>
            </a:r>
          </a:p>
          <a:p>
            <a:pPr lvl="1" eaLnBrk="1" hangingPunct="1">
              <a:spcAft>
                <a:spcPts val="1000"/>
              </a:spcAft>
            </a:pPr>
            <a:r>
              <a:rPr lang="en-US" altLang="en-US" sz="2400" b="1" dirty="0">
                <a:latin typeface="+mj-lt"/>
              </a:rPr>
              <a:t>Flammable or combustible liquids</a:t>
            </a:r>
          </a:p>
          <a:p>
            <a:pPr marL="336550" indent="-336550" eaLnBrk="1" hangingPunct="1"/>
            <a:r>
              <a:rPr lang="en-US" altLang="en-US" sz="2800" b="1" dirty="0">
                <a:latin typeface="+mj-lt"/>
              </a:rPr>
              <a:t>Class C</a:t>
            </a:r>
          </a:p>
          <a:p>
            <a:pPr lvl="1" eaLnBrk="1" hangingPunct="1">
              <a:spcAft>
                <a:spcPts val="1000"/>
              </a:spcAft>
            </a:pPr>
            <a:r>
              <a:rPr lang="en-US" altLang="en-US" sz="2400" b="1" dirty="0">
                <a:latin typeface="+mj-lt"/>
              </a:rPr>
              <a:t>Flammable gases</a:t>
            </a:r>
          </a:p>
          <a:p>
            <a:pPr marL="336550" indent="-336550" eaLnBrk="1" hangingPunct="1"/>
            <a:r>
              <a:rPr lang="en-US" altLang="en-US" sz="2800" b="1" dirty="0">
                <a:latin typeface="+mj-lt"/>
              </a:rPr>
              <a:t>Class D</a:t>
            </a:r>
          </a:p>
          <a:p>
            <a:pPr lvl="1" eaLnBrk="1" hangingPunct="1">
              <a:spcAft>
                <a:spcPts val="1000"/>
              </a:spcAft>
            </a:pPr>
            <a:r>
              <a:rPr lang="en-US" altLang="en-US" sz="2400" b="1" dirty="0">
                <a:latin typeface="+mj-lt"/>
              </a:rPr>
              <a:t>Combustible metal</a:t>
            </a:r>
          </a:p>
          <a:p>
            <a:pPr eaLnBrk="1" hangingPunct="1">
              <a:spcAft>
                <a:spcPts val="1000"/>
              </a:spcAft>
            </a:pPr>
            <a:r>
              <a:rPr lang="en-US" altLang="en-US" sz="2700" b="1" dirty="0">
                <a:latin typeface="+mj-lt"/>
              </a:rPr>
              <a:t>  Class K</a:t>
            </a:r>
          </a:p>
          <a:p>
            <a:pPr lvl="1" eaLnBrk="1" hangingPunct="1">
              <a:spcAft>
                <a:spcPts val="1000"/>
              </a:spcAft>
            </a:pPr>
            <a:r>
              <a:rPr lang="en-US" altLang="en-US" sz="2400" b="1" dirty="0">
                <a:latin typeface="+mj-lt"/>
              </a:rPr>
              <a:t>Electrical Fires</a:t>
            </a:r>
          </a:p>
          <a:p>
            <a:pPr eaLnBrk="1" hangingPunct="1">
              <a:spcAft>
                <a:spcPts val="1000"/>
              </a:spcAft>
            </a:pPr>
            <a:endParaRPr lang="en-US" altLang="en-US" sz="2700" dirty="0"/>
          </a:p>
          <a:p>
            <a:pPr lvl="1" eaLnBrk="1" hangingPunct="1">
              <a:spcAft>
                <a:spcPts val="1000"/>
              </a:spcAft>
            </a:pPr>
            <a:endParaRPr lang="en-US" altLang="en-US" sz="2400" dirty="0"/>
          </a:p>
        </p:txBody>
      </p:sp>
      <p:sp>
        <p:nvSpPr>
          <p:cNvPr id="2" name="Slide Number Placeholder 1">
            <a:extLst>
              <a:ext uri="{FF2B5EF4-FFF2-40B4-BE49-F238E27FC236}">
                <a16:creationId xmlns:a16="http://schemas.microsoft.com/office/drawing/2014/main" id="{EDC74A75-86A4-4848-85A5-65341B8EEA44}"/>
              </a:ext>
            </a:extLst>
          </p:cNvPr>
          <p:cNvSpPr>
            <a:spLocks noGrp="1"/>
          </p:cNvSpPr>
          <p:nvPr>
            <p:ph type="sldNum" sz="quarter" idx="11"/>
          </p:nvPr>
        </p:nvSpPr>
        <p:spPr/>
        <p:txBody>
          <a:bodyPr/>
          <a:lstStyle/>
          <a:p>
            <a:pPr>
              <a:defRPr/>
            </a:pPr>
            <a:fld id="{8C28C825-8B56-4D47-AD22-1565AC870D51}" type="slidenum">
              <a:rPr lang="en-GB" smtClean="0"/>
              <a:pPr>
                <a:defRPr/>
              </a:pPr>
              <a:t>124</a:t>
            </a:fld>
            <a:endParaRPr lang="en-GB" dirty="0"/>
          </a:p>
        </p:txBody>
      </p:sp>
    </p:spTree>
    <p:extLst>
      <p:ext uri="{BB962C8B-B14F-4D97-AF65-F5344CB8AC3E}">
        <p14:creationId xmlns:p14="http://schemas.microsoft.com/office/powerpoint/2010/main" val="2464296907"/>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3E09D48C-6892-4885-AD63-1936D805D7B9}"/>
              </a:ext>
            </a:extLst>
          </p:cNvPr>
          <p:cNvSpPr>
            <a:spLocks noGrp="1" noChangeArrowheads="1"/>
          </p:cNvSpPr>
          <p:nvPr>
            <p:ph type="title"/>
          </p:nvPr>
        </p:nvSpPr>
        <p:spPr/>
        <p:txBody>
          <a:bodyPr/>
          <a:lstStyle/>
          <a:p>
            <a:pPr algn="ctr" eaLnBrk="1" hangingPunct="1"/>
            <a:r>
              <a:rPr lang="en-US" altLang="en-US" b="1" dirty="0">
                <a:solidFill>
                  <a:srgbClr val="212465"/>
                </a:solidFill>
              </a:rPr>
              <a:t>GENERAL FIRE SAFETY</a:t>
            </a:r>
          </a:p>
        </p:txBody>
      </p:sp>
      <p:sp>
        <p:nvSpPr>
          <p:cNvPr id="208899" name="Rectangle 3">
            <a:extLst>
              <a:ext uri="{FF2B5EF4-FFF2-40B4-BE49-F238E27FC236}">
                <a16:creationId xmlns:a16="http://schemas.microsoft.com/office/drawing/2014/main" id="{92A0BE70-F7EE-4A37-93E1-5B33B800A18D}"/>
              </a:ext>
            </a:extLst>
          </p:cNvPr>
          <p:cNvSpPr>
            <a:spLocks noGrp="1" noChangeArrowheads="1"/>
          </p:cNvSpPr>
          <p:nvPr>
            <p:ph idx="1"/>
          </p:nvPr>
        </p:nvSpPr>
        <p:spPr/>
        <p:txBody>
          <a:bodyPr/>
          <a:lstStyle/>
          <a:p>
            <a:pPr marL="336550" indent="-336550" eaLnBrk="1" hangingPunct="1"/>
            <a:r>
              <a:rPr lang="en-US" altLang="en-US" sz="2800" b="1" dirty="0">
                <a:latin typeface="Calibri Light" panose="020F0302020204030204" pitchFamily="34" charset="0"/>
                <a:cs typeface="Calibri Light" panose="020F0302020204030204" pitchFamily="34" charset="0"/>
              </a:rPr>
              <a:t>Housekeeping-inside</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Storage and disposal of trash and debris to reduce any potential fuel for a fire</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Containers - selected by waste type</a:t>
            </a:r>
          </a:p>
          <a:p>
            <a:pPr lvl="2" eaLnBrk="1" hangingPunct="1">
              <a:buSzPct val="75000"/>
            </a:pPr>
            <a:r>
              <a:rPr lang="en-US" altLang="en-US" sz="2800" b="1" dirty="0">
                <a:latin typeface="Calibri Light" panose="020F0302020204030204" pitchFamily="34" charset="0"/>
                <a:cs typeface="Calibri Light" panose="020F0302020204030204" pitchFamily="34" charset="0"/>
              </a:rPr>
              <a:t>General (non-combustibles)</a:t>
            </a:r>
          </a:p>
          <a:p>
            <a:pPr lvl="2" eaLnBrk="1" hangingPunct="1">
              <a:buSzPct val="75000"/>
            </a:pPr>
            <a:r>
              <a:rPr lang="en-US" altLang="en-US" sz="2800" b="1" dirty="0">
                <a:latin typeface="Calibri Light" panose="020F0302020204030204" pitchFamily="34" charset="0"/>
                <a:cs typeface="Calibri Light" panose="020F0302020204030204" pitchFamily="34" charset="0"/>
              </a:rPr>
              <a:t>Smoking materials</a:t>
            </a:r>
          </a:p>
          <a:p>
            <a:pPr lvl="2" eaLnBrk="1" hangingPunct="1">
              <a:buSzPct val="75000"/>
            </a:pPr>
            <a:r>
              <a:rPr lang="en-US" altLang="en-US" sz="2800" b="1" dirty="0">
                <a:latin typeface="Calibri Light" panose="020F0302020204030204" pitchFamily="34" charset="0"/>
                <a:cs typeface="Calibri Light" panose="020F0302020204030204" pitchFamily="34" charset="0"/>
              </a:rPr>
              <a:t>Oily rags (can spontaneous combust)</a:t>
            </a:r>
          </a:p>
          <a:p>
            <a:pPr lvl="2" eaLnBrk="1" hangingPunct="1">
              <a:buSzPct val="75000"/>
            </a:pPr>
            <a:r>
              <a:rPr lang="en-US" altLang="en-US" sz="2800" b="1" dirty="0">
                <a:latin typeface="Calibri Light" panose="020F0302020204030204" pitchFamily="34" charset="0"/>
                <a:cs typeface="Calibri Light" panose="020F0302020204030204" pitchFamily="34" charset="0"/>
              </a:rPr>
              <a:t>Highly combustible materials such as flammables</a:t>
            </a:r>
          </a:p>
        </p:txBody>
      </p:sp>
      <p:sp>
        <p:nvSpPr>
          <p:cNvPr id="2" name="Slide Number Placeholder 1">
            <a:extLst>
              <a:ext uri="{FF2B5EF4-FFF2-40B4-BE49-F238E27FC236}">
                <a16:creationId xmlns:a16="http://schemas.microsoft.com/office/drawing/2014/main" id="{3362D43A-0F74-475B-8A41-43C8BA9058EF}"/>
              </a:ext>
            </a:extLst>
          </p:cNvPr>
          <p:cNvSpPr>
            <a:spLocks noGrp="1"/>
          </p:cNvSpPr>
          <p:nvPr>
            <p:ph type="sldNum" sz="quarter" idx="11"/>
          </p:nvPr>
        </p:nvSpPr>
        <p:spPr/>
        <p:txBody>
          <a:bodyPr/>
          <a:lstStyle/>
          <a:p>
            <a:pPr>
              <a:defRPr/>
            </a:pPr>
            <a:fld id="{8C28C825-8B56-4D47-AD22-1565AC870D51}" type="slidenum">
              <a:rPr lang="en-GB" smtClean="0"/>
              <a:pPr>
                <a:defRPr/>
              </a:pPr>
              <a:t>125</a:t>
            </a:fld>
            <a:endParaRPr lang="en-GB" dirty="0"/>
          </a:p>
        </p:txBody>
      </p:sp>
    </p:spTree>
    <p:extLst>
      <p:ext uri="{BB962C8B-B14F-4D97-AF65-F5344CB8AC3E}">
        <p14:creationId xmlns:p14="http://schemas.microsoft.com/office/powerpoint/2010/main" val="3855172215"/>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0BFD618C-5765-4235-8E3C-915DC8D7A895}"/>
              </a:ext>
            </a:extLst>
          </p:cNvPr>
          <p:cNvSpPr>
            <a:spLocks noGrp="1" noChangeArrowheads="1"/>
          </p:cNvSpPr>
          <p:nvPr>
            <p:ph type="title"/>
          </p:nvPr>
        </p:nvSpPr>
        <p:spPr/>
        <p:txBody>
          <a:bodyPr/>
          <a:lstStyle/>
          <a:p>
            <a:pPr algn="ctr" eaLnBrk="1" hangingPunct="1"/>
            <a:r>
              <a:rPr lang="en-US" altLang="en-US" b="1" dirty="0">
                <a:solidFill>
                  <a:srgbClr val="212465"/>
                </a:solidFill>
              </a:rPr>
              <a:t>HOUSEKEEPING</a:t>
            </a:r>
            <a:br>
              <a:rPr lang="en-US" altLang="en-US" b="1" dirty="0">
                <a:solidFill>
                  <a:srgbClr val="212465"/>
                </a:solidFill>
              </a:rPr>
            </a:br>
            <a:endParaRPr lang="en-US" altLang="en-US" b="1" dirty="0">
              <a:solidFill>
                <a:srgbClr val="212465"/>
              </a:solidFill>
            </a:endParaRPr>
          </a:p>
        </p:txBody>
      </p:sp>
      <p:sp>
        <p:nvSpPr>
          <p:cNvPr id="209923" name="Rectangle 3">
            <a:extLst>
              <a:ext uri="{FF2B5EF4-FFF2-40B4-BE49-F238E27FC236}">
                <a16:creationId xmlns:a16="http://schemas.microsoft.com/office/drawing/2014/main" id="{4FFD143D-1C46-4522-BB3D-E6A4C7AAD17D}"/>
              </a:ext>
            </a:extLst>
          </p:cNvPr>
          <p:cNvSpPr>
            <a:spLocks noGrp="1" noChangeArrowheads="1"/>
          </p:cNvSpPr>
          <p:nvPr>
            <p:ph idx="1"/>
          </p:nvPr>
        </p:nvSpPr>
        <p:spPr>
          <a:xfrm>
            <a:off x="490151" y="1166018"/>
            <a:ext cx="8229600" cy="4525963"/>
          </a:xfrm>
        </p:spPr>
        <p:txBody>
          <a:bodyPr/>
          <a:lstStyle/>
          <a:p>
            <a:pPr marL="288925" indent="-288925" eaLnBrk="1" hangingPunct="1"/>
            <a:r>
              <a:rPr lang="en-US" altLang="en-US" sz="2800" b="1" dirty="0">
                <a:latin typeface="Calibri Light" panose="020F0302020204030204" pitchFamily="34" charset="0"/>
                <a:cs typeface="Calibri Light" panose="020F0302020204030204" pitchFamily="34" charset="0"/>
              </a:rPr>
              <a:t>Keep areas near your work including outside areas</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Free of wastepaper</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Weeds</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Litter</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Combustible waste &amp; rubbish</a:t>
            </a:r>
          </a:p>
        </p:txBody>
      </p:sp>
      <p:sp>
        <p:nvSpPr>
          <p:cNvPr id="2" name="Slide Number Placeholder 1">
            <a:extLst>
              <a:ext uri="{FF2B5EF4-FFF2-40B4-BE49-F238E27FC236}">
                <a16:creationId xmlns:a16="http://schemas.microsoft.com/office/drawing/2014/main" id="{1609AF71-3C15-42F1-AB63-01E41862EF46}"/>
              </a:ext>
            </a:extLst>
          </p:cNvPr>
          <p:cNvSpPr>
            <a:spLocks noGrp="1"/>
          </p:cNvSpPr>
          <p:nvPr>
            <p:ph type="sldNum" sz="quarter" idx="11"/>
          </p:nvPr>
        </p:nvSpPr>
        <p:spPr/>
        <p:txBody>
          <a:bodyPr/>
          <a:lstStyle/>
          <a:p>
            <a:pPr>
              <a:defRPr/>
            </a:pPr>
            <a:fld id="{8C28C825-8B56-4D47-AD22-1565AC870D51}" type="slidenum">
              <a:rPr lang="en-GB" smtClean="0"/>
              <a:pPr>
                <a:defRPr/>
              </a:pPr>
              <a:t>126</a:t>
            </a:fld>
            <a:endParaRPr lang="en-GB" dirty="0"/>
          </a:p>
        </p:txBody>
      </p:sp>
    </p:spTree>
    <p:extLst>
      <p:ext uri="{BB962C8B-B14F-4D97-AF65-F5344CB8AC3E}">
        <p14:creationId xmlns:p14="http://schemas.microsoft.com/office/powerpoint/2010/main" val="3570726802"/>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9CF6974D-EE6E-4DDA-BFCC-72776A048571}"/>
              </a:ext>
            </a:extLst>
          </p:cNvPr>
          <p:cNvSpPr>
            <a:spLocks noGrp="1" noChangeArrowheads="1"/>
          </p:cNvSpPr>
          <p:nvPr>
            <p:ph type="title"/>
          </p:nvPr>
        </p:nvSpPr>
        <p:spPr/>
        <p:txBody>
          <a:bodyPr/>
          <a:lstStyle/>
          <a:p>
            <a:pPr algn="ctr" eaLnBrk="1" hangingPunct="1"/>
            <a:r>
              <a:rPr lang="en-US" altLang="en-US" b="1" dirty="0">
                <a:solidFill>
                  <a:srgbClr val="212465"/>
                </a:solidFill>
              </a:rPr>
              <a:t>FIRE EXTINGUISHERS	</a:t>
            </a:r>
          </a:p>
        </p:txBody>
      </p:sp>
      <p:sp>
        <p:nvSpPr>
          <p:cNvPr id="210947" name="Rectangle 3">
            <a:extLst>
              <a:ext uri="{FF2B5EF4-FFF2-40B4-BE49-F238E27FC236}">
                <a16:creationId xmlns:a16="http://schemas.microsoft.com/office/drawing/2014/main" id="{E9E96C3D-AA50-4F52-B38F-7CA86ECA16D6}"/>
              </a:ext>
            </a:extLst>
          </p:cNvPr>
          <p:cNvSpPr>
            <a:spLocks noGrp="1" noChangeArrowheads="1"/>
          </p:cNvSpPr>
          <p:nvPr>
            <p:ph idx="1"/>
          </p:nvPr>
        </p:nvSpPr>
        <p:spPr/>
        <p:txBody>
          <a:bodyPr/>
          <a:lstStyle/>
          <a:p>
            <a:pPr marL="336550" indent="-336550" eaLnBrk="1" hangingPunct="1"/>
            <a:r>
              <a:rPr lang="en-US" altLang="en-US" sz="2800" b="1" dirty="0">
                <a:latin typeface="Calibri Light" panose="020F0302020204030204" pitchFamily="34" charset="0"/>
                <a:cs typeface="Calibri Light" panose="020F0302020204030204" pitchFamily="34" charset="0"/>
              </a:rPr>
              <a:t>Ratings</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Based on use by untrained operator</a:t>
            </a:r>
          </a:p>
          <a:p>
            <a:pPr marL="336550" indent="-336550" eaLnBrk="1" hangingPunct="1"/>
            <a:r>
              <a:rPr lang="en-US" altLang="en-US" sz="2800" b="1" dirty="0">
                <a:latin typeface="Calibri Light" panose="020F0302020204030204" pitchFamily="34" charset="0"/>
                <a:cs typeface="Calibri Light" panose="020F0302020204030204" pitchFamily="34" charset="0"/>
              </a:rPr>
              <a:t>Class A  </a:t>
            </a:r>
          </a:p>
          <a:p>
            <a:pPr marL="336550" indent="-336550" eaLnBrk="1" hangingPunct="1"/>
            <a:r>
              <a:rPr lang="en-US" altLang="en-US" sz="2800" b="1" dirty="0">
                <a:latin typeface="Calibri Light" panose="020F0302020204030204" pitchFamily="34" charset="0"/>
                <a:cs typeface="Calibri Light" panose="020F0302020204030204" pitchFamily="34" charset="0"/>
              </a:rPr>
              <a:t>Class B </a:t>
            </a:r>
          </a:p>
          <a:p>
            <a:pPr marL="336550" indent="-336550" eaLnBrk="1" hangingPunct="1"/>
            <a:r>
              <a:rPr lang="en-US" altLang="en-US" sz="2800" b="1" dirty="0">
                <a:latin typeface="Calibri Light" panose="020F0302020204030204" pitchFamily="34" charset="0"/>
                <a:cs typeface="Calibri Light" panose="020F0302020204030204" pitchFamily="34" charset="0"/>
              </a:rPr>
              <a:t>Class C</a:t>
            </a:r>
          </a:p>
          <a:p>
            <a:pPr marL="336550" indent="-336550" eaLnBrk="1" hangingPunct="1"/>
            <a:r>
              <a:rPr lang="en-US" altLang="en-US" sz="2800" b="1" dirty="0">
                <a:latin typeface="Calibri Light" panose="020F0302020204030204" pitchFamily="34" charset="0"/>
                <a:cs typeface="Calibri Light" panose="020F0302020204030204" pitchFamily="34" charset="0"/>
              </a:rPr>
              <a:t>Class D</a:t>
            </a:r>
          </a:p>
        </p:txBody>
      </p:sp>
      <p:pic>
        <p:nvPicPr>
          <p:cNvPr id="210949" name="Picture 1">
            <a:extLst>
              <a:ext uri="{FF2B5EF4-FFF2-40B4-BE49-F238E27FC236}">
                <a16:creationId xmlns:a16="http://schemas.microsoft.com/office/drawing/2014/main" id="{22196A15-4F32-4BA5-A1EC-708CDED93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2884488"/>
            <a:ext cx="4240212"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A58A45C-99E9-4881-B01D-0BC295CCC732}"/>
              </a:ext>
            </a:extLst>
          </p:cNvPr>
          <p:cNvSpPr>
            <a:spLocks noGrp="1"/>
          </p:cNvSpPr>
          <p:nvPr>
            <p:ph type="sldNum" sz="quarter" idx="11"/>
          </p:nvPr>
        </p:nvSpPr>
        <p:spPr/>
        <p:txBody>
          <a:bodyPr/>
          <a:lstStyle/>
          <a:p>
            <a:pPr>
              <a:defRPr/>
            </a:pPr>
            <a:fld id="{8C28C825-8B56-4D47-AD22-1565AC870D51}" type="slidenum">
              <a:rPr lang="en-GB" smtClean="0"/>
              <a:pPr>
                <a:defRPr/>
              </a:pPr>
              <a:t>127</a:t>
            </a:fld>
            <a:endParaRPr lang="en-GB" dirty="0"/>
          </a:p>
        </p:txBody>
      </p:sp>
    </p:spTree>
    <p:extLst>
      <p:ext uri="{BB962C8B-B14F-4D97-AF65-F5344CB8AC3E}">
        <p14:creationId xmlns:p14="http://schemas.microsoft.com/office/powerpoint/2010/main" val="4161002771"/>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76E67E1C-3495-4DEA-9AAB-16ECBC7BAA8C}"/>
              </a:ext>
            </a:extLst>
          </p:cNvPr>
          <p:cNvSpPr>
            <a:spLocks noGrp="1" noChangeArrowheads="1"/>
          </p:cNvSpPr>
          <p:nvPr>
            <p:ph type="title"/>
          </p:nvPr>
        </p:nvSpPr>
        <p:spPr/>
        <p:txBody>
          <a:bodyPr/>
          <a:lstStyle/>
          <a:p>
            <a:pPr algn="ctr" eaLnBrk="1" hangingPunct="1"/>
            <a:r>
              <a:rPr lang="en-US" altLang="en-US" b="1" dirty="0">
                <a:solidFill>
                  <a:srgbClr val="212465"/>
                </a:solidFill>
              </a:rPr>
              <a:t>FIRE EXTINGUISHERS</a:t>
            </a:r>
          </a:p>
        </p:txBody>
      </p:sp>
      <p:sp>
        <p:nvSpPr>
          <p:cNvPr id="211971" name="Rectangle 3">
            <a:extLst>
              <a:ext uri="{FF2B5EF4-FFF2-40B4-BE49-F238E27FC236}">
                <a16:creationId xmlns:a16="http://schemas.microsoft.com/office/drawing/2014/main" id="{C7DB1E26-7DE6-421D-BD7C-11A089089330}"/>
              </a:ext>
            </a:extLst>
          </p:cNvPr>
          <p:cNvSpPr>
            <a:spLocks noGrp="1" noChangeArrowheads="1"/>
          </p:cNvSpPr>
          <p:nvPr>
            <p:ph idx="1"/>
          </p:nvPr>
        </p:nvSpPr>
        <p:spPr/>
        <p:txBody>
          <a:bodyPr/>
          <a:lstStyle/>
          <a:p>
            <a:pPr marL="336550" indent="-336550" eaLnBrk="1" hangingPunct="1"/>
            <a:r>
              <a:rPr lang="en-US" altLang="en-US" sz="2400" dirty="0"/>
              <a:t>Check the fire extinguishers to determine whether:</a:t>
            </a:r>
          </a:p>
          <a:p>
            <a:pPr marL="690563" lvl="1" indent="-347663" eaLnBrk="1" hangingPunct="1">
              <a:buFont typeface="Verdana" panose="020B0604030504040204" pitchFamily="34" charset="0"/>
              <a:buChar char="‒"/>
            </a:pPr>
            <a:r>
              <a:rPr lang="en-US" altLang="en-US" sz="2400" dirty="0"/>
              <a:t>In the proper location and accessible</a:t>
            </a:r>
          </a:p>
          <a:p>
            <a:pPr marL="690563" lvl="1" indent="-347663" eaLnBrk="1" hangingPunct="1">
              <a:buFont typeface="Verdana" panose="020B0604030504040204" pitchFamily="34" charset="0"/>
              <a:buChar char="‒"/>
            </a:pPr>
            <a:r>
              <a:rPr lang="en-US" altLang="en-US" sz="2400" dirty="0"/>
              <a:t>Discharge nozzle or horn are not obstructed, cracked or dirty  </a:t>
            </a:r>
          </a:p>
          <a:p>
            <a:pPr marL="690563" lvl="1" indent="-347663" eaLnBrk="1" hangingPunct="1">
              <a:buFont typeface="Verdana" panose="020B0604030504040204" pitchFamily="34" charset="0"/>
              <a:buChar char="‒"/>
            </a:pPr>
            <a:r>
              <a:rPr lang="en-US" altLang="en-US" sz="2400" dirty="0"/>
              <a:t>Operating instructions on the nameplate are legible</a:t>
            </a:r>
          </a:p>
          <a:p>
            <a:pPr marL="690563" lvl="1" indent="-347663" eaLnBrk="1" hangingPunct="1">
              <a:buFont typeface="Verdana" panose="020B0604030504040204" pitchFamily="34" charset="0"/>
              <a:buChar char="‒"/>
            </a:pPr>
            <a:r>
              <a:rPr lang="en-US" altLang="en-US" sz="2400" dirty="0"/>
              <a:t>Lock pins and tamper seals are in place</a:t>
            </a:r>
          </a:p>
          <a:p>
            <a:pPr marL="690563" lvl="1" indent="-347663" eaLnBrk="1" hangingPunct="1">
              <a:buFont typeface="Verdana" panose="020B0604030504040204" pitchFamily="34" charset="0"/>
              <a:buChar char="‒"/>
            </a:pPr>
            <a:r>
              <a:rPr lang="en-US" altLang="en-US" sz="2400" dirty="0"/>
              <a:t>Extinguishers are full and ready for use</a:t>
            </a:r>
          </a:p>
          <a:p>
            <a:pPr marL="690563" lvl="1" indent="-347663" eaLnBrk="1" hangingPunct="1">
              <a:buFont typeface="Verdana" panose="020B0604030504040204" pitchFamily="34" charset="0"/>
              <a:buChar char="‒"/>
            </a:pPr>
            <a:r>
              <a:rPr lang="en-US" altLang="en-US" sz="2400" dirty="0"/>
              <a:t>Extinguishers have an inspection tag (normally inspected monthly)</a:t>
            </a:r>
          </a:p>
        </p:txBody>
      </p:sp>
      <p:sp>
        <p:nvSpPr>
          <p:cNvPr id="2" name="Slide Number Placeholder 1">
            <a:extLst>
              <a:ext uri="{FF2B5EF4-FFF2-40B4-BE49-F238E27FC236}">
                <a16:creationId xmlns:a16="http://schemas.microsoft.com/office/drawing/2014/main" id="{177501C4-585C-4BE4-8370-009650918EC4}"/>
              </a:ext>
            </a:extLst>
          </p:cNvPr>
          <p:cNvSpPr>
            <a:spLocks noGrp="1"/>
          </p:cNvSpPr>
          <p:nvPr>
            <p:ph type="sldNum" sz="quarter" idx="11"/>
          </p:nvPr>
        </p:nvSpPr>
        <p:spPr/>
        <p:txBody>
          <a:bodyPr/>
          <a:lstStyle/>
          <a:p>
            <a:pPr>
              <a:defRPr/>
            </a:pPr>
            <a:fld id="{8C28C825-8B56-4D47-AD22-1565AC870D51}" type="slidenum">
              <a:rPr lang="en-GB" smtClean="0"/>
              <a:pPr>
                <a:defRPr/>
              </a:pPr>
              <a:t>128</a:t>
            </a:fld>
            <a:endParaRPr lang="en-GB" dirty="0"/>
          </a:p>
        </p:txBody>
      </p:sp>
    </p:spTree>
    <p:extLst>
      <p:ext uri="{BB962C8B-B14F-4D97-AF65-F5344CB8AC3E}">
        <p14:creationId xmlns:p14="http://schemas.microsoft.com/office/powerpoint/2010/main" val="2666686542"/>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F030DF65-66F7-4684-AAC7-81C6D356EDF1}"/>
              </a:ext>
            </a:extLst>
          </p:cNvPr>
          <p:cNvSpPr>
            <a:spLocks noGrp="1" noChangeArrowheads="1"/>
          </p:cNvSpPr>
          <p:nvPr>
            <p:ph type="title"/>
          </p:nvPr>
        </p:nvSpPr>
        <p:spPr/>
        <p:txBody>
          <a:bodyPr/>
          <a:lstStyle/>
          <a:p>
            <a:pPr algn="ctr" eaLnBrk="1" hangingPunct="1"/>
            <a:r>
              <a:rPr lang="en-US" altLang="en-US" b="1" dirty="0">
                <a:solidFill>
                  <a:srgbClr val="212465"/>
                </a:solidFill>
                <a:latin typeface="Calibri Light" panose="020F0302020204030204" pitchFamily="34" charset="0"/>
                <a:cs typeface="Calibri Light" panose="020F0302020204030204" pitchFamily="34" charset="0"/>
              </a:rPr>
              <a:t>FIRE EXTINGUISHER USE</a:t>
            </a:r>
          </a:p>
        </p:txBody>
      </p:sp>
      <p:sp>
        <p:nvSpPr>
          <p:cNvPr id="190473" name="Text Box 9">
            <a:extLst>
              <a:ext uri="{FF2B5EF4-FFF2-40B4-BE49-F238E27FC236}">
                <a16:creationId xmlns:a16="http://schemas.microsoft.com/office/drawing/2014/main" id="{8FA6126E-6011-4EDF-B69E-5CEB0908C494}"/>
              </a:ext>
            </a:extLst>
          </p:cNvPr>
          <p:cNvSpPr txBox="1">
            <a:spLocks noChangeArrowheads="1"/>
          </p:cNvSpPr>
          <p:nvPr/>
        </p:nvSpPr>
        <p:spPr bwMode="auto">
          <a:xfrm>
            <a:off x="833438" y="1620838"/>
            <a:ext cx="82248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latin typeface="Calibri Light" panose="020F0302020204030204" pitchFamily="34" charset="0"/>
                <a:cs typeface="Calibri Light" panose="020F0302020204030204" pitchFamily="34" charset="0"/>
              </a:rPr>
              <a:t>Extinguishers have a limited range and amount of extinguishing agent. They are effective against small fires, BUT </a:t>
            </a:r>
            <a:r>
              <a:rPr lang="en-US" altLang="en-US" sz="2800" b="1" u="sng" dirty="0">
                <a:solidFill>
                  <a:srgbClr val="FF0000"/>
                </a:solidFill>
                <a:latin typeface="Calibri Light" panose="020F0302020204030204" pitchFamily="34" charset="0"/>
                <a:cs typeface="Calibri Light" panose="020F0302020204030204" pitchFamily="34" charset="0"/>
              </a:rPr>
              <a:t>should not be </a:t>
            </a:r>
            <a:r>
              <a:rPr lang="en-US" altLang="en-US" sz="2800" b="1" dirty="0">
                <a:latin typeface="Calibri Light" panose="020F0302020204030204" pitchFamily="34" charset="0"/>
                <a:cs typeface="Calibri Light" panose="020F0302020204030204" pitchFamily="34" charset="0"/>
              </a:rPr>
              <a:t>used in any of the following: </a:t>
            </a:r>
          </a:p>
          <a:p>
            <a:pPr eaLnBrk="1" hangingPunct="1"/>
            <a:endParaRPr lang="en-US" altLang="en-US" sz="2800" b="1" dirty="0">
              <a:latin typeface="Calibri Light" panose="020F0302020204030204" pitchFamily="34" charset="0"/>
              <a:cs typeface="Calibri Light" panose="020F0302020204030204" pitchFamily="34" charset="0"/>
            </a:endParaRPr>
          </a:p>
        </p:txBody>
      </p:sp>
      <p:sp>
        <p:nvSpPr>
          <p:cNvPr id="190474" name="Text Box 10">
            <a:extLst>
              <a:ext uri="{FF2B5EF4-FFF2-40B4-BE49-F238E27FC236}">
                <a16:creationId xmlns:a16="http://schemas.microsoft.com/office/drawing/2014/main" id="{3CC9EC73-9320-4323-A4B5-0211A80B5CA0}"/>
              </a:ext>
            </a:extLst>
          </p:cNvPr>
          <p:cNvSpPr txBox="1">
            <a:spLocks noChangeArrowheads="1"/>
          </p:cNvSpPr>
          <p:nvPr/>
        </p:nvSpPr>
        <p:spPr bwMode="auto">
          <a:xfrm>
            <a:off x="833438" y="3086100"/>
            <a:ext cx="79676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6550" indent="-3365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Char char="•"/>
            </a:pPr>
            <a:r>
              <a:rPr lang="en-US" altLang="en-US" sz="2800" b="1" dirty="0">
                <a:latin typeface="Calibri Light" panose="020F0302020204030204" pitchFamily="34" charset="0"/>
                <a:cs typeface="Calibri Light" panose="020F0302020204030204" pitchFamily="34" charset="0"/>
              </a:rPr>
              <a:t>You have not been properly trained to use the fire extinguisher</a:t>
            </a:r>
          </a:p>
          <a:p>
            <a:pPr eaLnBrk="1" hangingPunct="1">
              <a:buFontTx/>
              <a:buChar char="•"/>
            </a:pPr>
            <a:r>
              <a:rPr lang="en-US" altLang="en-US" sz="2800" b="1" dirty="0">
                <a:latin typeface="Calibri Light" panose="020F0302020204030204" pitchFamily="34" charset="0"/>
                <a:cs typeface="Calibri Light" panose="020F0302020204030204" pitchFamily="34" charset="0"/>
              </a:rPr>
              <a:t>The fire spreads beyond its immediate area</a:t>
            </a:r>
          </a:p>
          <a:p>
            <a:pPr eaLnBrk="1" hangingPunct="1">
              <a:buFontTx/>
              <a:buChar char="•"/>
            </a:pPr>
            <a:r>
              <a:rPr lang="en-US" altLang="en-US" sz="2800" b="1" dirty="0">
                <a:latin typeface="Calibri Light" panose="020F0302020204030204" pitchFamily="34" charset="0"/>
                <a:cs typeface="Calibri Light" panose="020F0302020204030204" pitchFamily="34" charset="0"/>
              </a:rPr>
              <a:t>The fire could block your escape route</a:t>
            </a:r>
          </a:p>
        </p:txBody>
      </p:sp>
      <p:sp>
        <p:nvSpPr>
          <p:cNvPr id="2" name="Slide Number Placeholder 1">
            <a:extLst>
              <a:ext uri="{FF2B5EF4-FFF2-40B4-BE49-F238E27FC236}">
                <a16:creationId xmlns:a16="http://schemas.microsoft.com/office/drawing/2014/main" id="{2BFDF15C-BF81-4D21-905A-11379C87BDB0}"/>
              </a:ext>
            </a:extLst>
          </p:cNvPr>
          <p:cNvSpPr>
            <a:spLocks noGrp="1"/>
          </p:cNvSpPr>
          <p:nvPr>
            <p:ph type="sldNum" sz="quarter" idx="11"/>
          </p:nvPr>
        </p:nvSpPr>
        <p:spPr/>
        <p:txBody>
          <a:bodyPr/>
          <a:lstStyle/>
          <a:p>
            <a:pPr>
              <a:defRPr/>
            </a:pPr>
            <a:fld id="{8C28C825-8B56-4D47-AD22-1565AC870D51}" type="slidenum">
              <a:rPr lang="en-GB" smtClean="0"/>
              <a:pPr>
                <a:defRPr/>
              </a:pPr>
              <a:t>129</a:t>
            </a:fld>
            <a:endParaRPr lang="en-GB" dirty="0"/>
          </a:p>
        </p:txBody>
      </p:sp>
    </p:spTree>
    <p:extLst>
      <p:ext uri="{BB962C8B-B14F-4D97-AF65-F5344CB8AC3E}">
        <p14:creationId xmlns:p14="http://schemas.microsoft.com/office/powerpoint/2010/main" val="2017293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0473"/>
                                        </p:tgtEl>
                                        <p:attrNameLst>
                                          <p:attrName>style.visibility</p:attrName>
                                        </p:attrNameLst>
                                      </p:cBhvr>
                                      <p:to>
                                        <p:strVal val="visible"/>
                                      </p:to>
                                    </p:set>
                                    <p:animEffect transition="in" filter="dissolve">
                                      <p:cBhvr>
                                        <p:cTn id="7" dur="500"/>
                                        <p:tgtEl>
                                          <p:spTgt spid="19047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0474"/>
                                        </p:tgtEl>
                                        <p:attrNameLst>
                                          <p:attrName>style.visibility</p:attrName>
                                        </p:attrNameLst>
                                      </p:cBhvr>
                                      <p:to>
                                        <p:strVal val="visible"/>
                                      </p:to>
                                    </p:set>
                                    <p:animEffect transition="in" filter="dissolve">
                                      <p:cBhvr>
                                        <p:cTn id="11" dur="500"/>
                                        <p:tgtEl>
                                          <p:spTgt spid="190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3" grpId="0" autoUpdateAnimBg="0"/>
      <p:bldP spid="19047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9532C-0F7A-4D7E-8772-FB505CD9B599}"/>
              </a:ext>
            </a:extLst>
          </p:cNvPr>
          <p:cNvSpPr>
            <a:spLocks noGrp="1"/>
          </p:cNvSpPr>
          <p:nvPr>
            <p:ph type="title"/>
          </p:nvPr>
        </p:nvSpPr>
        <p:spPr>
          <a:xfrm>
            <a:off x="557555" y="1712449"/>
            <a:ext cx="7964487" cy="817688"/>
          </a:xfrm>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SAFETY and HEALTH PROGRAM ELEMENTS</a:t>
            </a:r>
          </a:p>
        </p:txBody>
      </p:sp>
      <p:sp>
        <p:nvSpPr>
          <p:cNvPr id="4" name="Slide Number Placeholder 3">
            <a:extLst>
              <a:ext uri="{FF2B5EF4-FFF2-40B4-BE49-F238E27FC236}">
                <a16:creationId xmlns:a16="http://schemas.microsoft.com/office/drawing/2014/main" id="{B70FFD2C-F5F8-4034-8106-B9818664D3EC}"/>
              </a:ext>
            </a:extLst>
          </p:cNvPr>
          <p:cNvSpPr>
            <a:spLocks noGrp="1"/>
          </p:cNvSpPr>
          <p:nvPr>
            <p:ph type="sldNum" sz="quarter" idx="11"/>
          </p:nvPr>
        </p:nvSpPr>
        <p:spPr/>
        <p:txBody>
          <a:bodyPr/>
          <a:lstStyle/>
          <a:p>
            <a:pPr>
              <a:defRPr/>
            </a:pPr>
            <a:fld id="{88F22529-F9D4-471F-B169-326C5BAC43FC}" type="slidenum">
              <a:rPr lang="en-GB" smtClean="0"/>
              <a:pPr>
                <a:defRPr/>
              </a:pPr>
              <a:t>13</a:t>
            </a:fld>
            <a:endParaRPr lang="en-GB" dirty="0"/>
          </a:p>
        </p:txBody>
      </p:sp>
      <p:pic>
        <p:nvPicPr>
          <p:cNvPr id="5" name="Picture 3" descr="A picture containing wall&#10;&#10;Description automatically generated">
            <a:extLst>
              <a:ext uri="{FF2B5EF4-FFF2-40B4-BE49-F238E27FC236}">
                <a16:creationId xmlns:a16="http://schemas.microsoft.com/office/drawing/2014/main" id="{D4EA609C-57B3-4E4D-A17F-47CEBE4F3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809103" y="3037692"/>
            <a:ext cx="3934886" cy="327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3C217DE-65AD-417B-97F8-CEA13D0ECF34}"/>
              </a:ext>
            </a:extLst>
          </p:cNvPr>
          <p:cNvSpPr txBox="1">
            <a:spLocks noChangeArrowheads="1"/>
          </p:cNvSpPr>
          <p:nvPr/>
        </p:nvSpPr>
        <p:spPr bwMode="auto">
          <a:xfrm rot="904775">
            <a:off x="4014082" y="3625279"/>
            <a:ext cx="1849054"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t>SAFETY AND HEALTH MANUAL</a:t>
            </a:r>
          </a:p>
        </p:txBody>
      </p:sp>
    </p:spTree>
    <p:extLst>
      <p:ext uri="{BB962C8B-B14F-4D97-AF65-F5344CB8AC3E}">
        <p14:creationId xmlns:p14="http://schemas.microsoft.com/office/powerpoint/2010/main" val="700861809"/>
      </p:ext>
    </p:extLst>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E867-8912-43D6-8778-F8AB3D967E99}"/>
              </a:ext>
            </a:extLst>
          </p:cNvPr>
          <p:cNvSpPr>
            <a:spLocks noGrp="1"/>
          </p:cNvSpPr>
          <p:nvPr>
            <p:ph type="title"/>
          </p:nvPr>
        </p:nvSpPr>
        <p:spPr/>
        <p:txBody>
          <a:bodyPr/>
          <a:lstStyle/>
          <a:p>
            <a:pPr algn="ctr"/>
            <a:r>
              <a:rPr lang="en-US" sz="3200" dirty="0">
                <a:solidFill>
                  <a:srgbClr val="212465"/>
                </a:solidFill>
                <a:latin typeface="Calibri Light" panose="020F0302020204030204" pitchFamily="34" charset="0"/>
                <a:cs typeface="Calibri Light" panose="020F0302020204030204" pitchFamily="34" charset="0"/>
              </a:rPr>
              <a:t>FIRE EXTINGUISHER USE</a:t>
            </a:r>
          </a:p>
        </p:txBody>
      </p:sp>
      <p:sp>
        <p:nvSpPr>
          <p:cNvPr id="3" name="Content Placeholder 2">
            <a:extLst>
              <a:ext uri="{FF2B5EF4-FFF2-40B4-BE49-F238E27FC236}">
                <a16:creationId xmlns:a16="http://schemas.microsoft.com/office/drawing/2014/main" id="{E35A1033-678C-4749-8A89-3CF3AF6C9055}"/>
              </a:ext>
            </a:extLst>
          </p:cNvPr>
          <p:cNvSpPr>
            <a:spLocks noGrp="1"/>
          </p:cNvSpPr>
          <p:nvPr>
            <p:ph sz="half" idx="1"/>
          </p:nvPr>
        </p:nvSpPr>
        <p:spPr>
          <a:xfrm>
            <a:off x="457200" y="1600200"/>
            <a:ext cx="4589834" cy="4525963"/>
          </a:xfrm>
        </p:spPr>
        <p:txBody>
          <a:bodyPr/>
          <a:lstStyle/>
          <a:p>
            <a:r>
              <a:rPr lang="en-US" sz="2400" b="1" dirty="0">
                <a:latin typeface="Calibri Light" panose="020F0302020204030204" pitchFamily="34" charset="0"/>
                <a:cs typeface="Calibri Light" panose="020F0302020204030204" pitchFamily="34" charset="0"/>
              </a:rPr>
              <a:t>Discharge the extinguisher within its effective range using the P.A.S.S. technique (pull, aim, squeeze, sweep).</a:t>
            </a:r>
          </a:p>
          <a:p>
            <a:r>
              <a:rPr lang="en-US" sz="2400" b="1" dirty="0">
                <a:latin typeface="Calibri Light" panose="020F0302020204030204" pitchFamily="34" charset="0"/>
                <a:cs typeface="Calibri Light" panose="020F0302020204030204" pitchFamily="34" charset="0"/>
              </a:rPr>
              <a:t>Back away from an extinguished fire in case it flames up again.</a:t>
            </a:r>
          </a:p>
          <a:p>
            <a:r>
              <a:rPr lang="en-US" sz="2400" b="1" dirty="0">
                <a:latin typeface="Calibri Light" panose="020F0302020204030204" pitchFamily="34" charset="0"/>
                <a:cs typeface="Calibri Light" panose="020F0302020204030204" pitchFamily="34" charset="0"/>
              </a:rPr>
              <a:t>Evacuate immediately if the extinguisher is empty and the fire is not out.</a:t>
            </a:r>
          </a:p>
          <a:p>
            <a:r>
              <a:rPr lang="en-US" sz="2400" b="1" dirty="0">
                <a:latin typeface="Calibri Light" panose="020F0302020204030204" pitchFamily="34" charset="0"/>
                <a:cs typeface="Calibri Light" panose="020F0302020204030204" pitchFamily="34" charset="0"/>
              </a:rPr>
              <a:t>Evacuate immediately if the fire progresses beyond the incipient stage.</a:t>
            </a:r>
          </a:p>
          <a:p>
            <a:endParaRPr lang="en-US" sz="2400" b="1"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01BDDED2-494D-4094-9E3D-47DE15B7B676}"/>
              </a:ext>
            </a:extLst>
          </p:cNvPr>
          <p:cNvSpPr>
            <a:spLocks noGrp="1"/>
          </p:cNvSpPr>
          <p:nvPr>
            <p:ph type="sldNum" sz="quarter" idx="11"/>
          </p:nvPr>
        </p:nvSpPr>
        <p:spPr/>
        <p:txBody>
          <a:bodyPr/>
          <a:lstStyle/>
          <a:p>
            <a:pPr>
              <a:defRPr/>
            </a:pPr>
            <a:fld id="{3F4818DF-A78A-4999-9725-BA0C6DE7E9D9}" type="slidenum">
              <a:rPr lang="en-GB" smtClean="0"/>
              <a:pPr>
                <a:defRPr/>
              </a:pPr>
              <a:t>130</a:t>
            </a:fld>
            <a:endParaRPr lang="en-GB" dirty="0"/>
          </a:p>
        </p:txBody>
      </p:sp>
      <p:pic>
        <p:nvPicPr>
          <p:cNvPr id="6" name="Picture 5">
            <a:extLst>
              <a:ext uri="{FF2B5EF4-FFF2-40B4-BE49-F238E27FC236}">
                <a16:creationId xmlns:a16="http://schemas.microsoft.com/office/drawing/2014/main" id="{50D56C2D-2398-4535-9F54-B9D3BB8E266D}"/>
              </a:ext>
            </a:extLst>
          </p:cNvPr>
          <p:cNvPicPr>
            <a:picLocks noChangeAspect="1"/>
          </p:cNvPicPr>
          <p:nvPr/>
        </p:nvPicPr>
        <p:blipFill>
          <a:blip r:embed="rId2"/>
          <a:stretch>
            <a:fillRect/>
          </a:stretch>
        </p:blipFill>
        <p:spPr>
          <a:xfrm>
            <a:off x="5196669" y="1820563"/>
            <a:ext cx="3326535" cy="3349088"/>
          </a:xfrm>
          <a:prstGeom prst="rect">
            <a:avLst/>
          </a:prstGeom>
        </p:spPr>
      </p:pic>
    </p:spTree>
    <p:extLst>
      <p:ext uri="{BB962C8B-B14F-4D97-AF65-F5344CB8AC3E}">
        <p14:creationId xmlns:p14="http://schemas.microsoft.com/office/powerpoint/2010/main" val="3939783196"/>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D453-4112-460C-8A87-DD9A56073C3E}"/>
              </a:ext>
            </a:extLst>
          </p:cNvPr>
          <p:cNvSpPr>
            <a:spLocks noGrp="1"/>
          </p:cNvSpPr>
          <p:nvPr>
            <p:ph type="title"/>
          </p:nvPr>
        </p:nvSpPr>
        <p:spPr/>
        <p:txBody>
          <a:bodyPr/>
          <a:lstStyle/>
          <a:p>
            <a:pPr algn="ctr"/>
            <a:r>
              <a:rPr lang="en-US" b="1" dirty="0">
                <a:solidFill>
                  <a:srgbClr val="212465"/>
                </a:solidFill>
              </a:rPr>
              <a:t>KNOWLEDGE SELF-CHECK</a:t>
            </a:r>
          </a:p>
        </p:txBody>
      </p:sp>
      <p:sp>
        <p:nvSpPr>
          <p:cNvPr id="3" name="Content Placeholder 2">
            <a:extLst>
              <a:ext uri="{FF2B5EF4-FFF2-40B4-BE49-F238E27FC236}">
                <a16:creationId xmlns:a16="http://schemas.microsoft.com/office/drawing/2014/main" id="{1FB9EE13-DFDE-4119-80CF-A191620117C9}"/>
              </a:ext>
            </a:extLst>
          </p:cNvPr>
          <p:cNvSpPr>
            <a:spLocks noGrp="1"/>
          </p:cNvSpPr>
          <p:nvPr>
            <p:ph idx="1"/>
          </p:nvPr>
        </p:nvSpPr>
        <p:spPr/>
        <p:txBody>
          <a:bodyPr/>
          <a:lstStyle/>
          <a:p>
            <a:pPr marL="0" indent="0">
              <a:buNone/>
            </a:pPr>
            <a:r>
              <a:rPr lang="en-US" sz="2400" b="1" dirty="0">
                <a:latin typeface="Calibri Light" panose="020F0302020204030204" pitchFamily="34" charset="0"/>
                <a:cs typeface="Calibri Light" panose="020F0302020204030204" pitchFamily="34" charset="0"/>
              </a:rPr>
              <a:t>If a fire can block your exit, you should immediately evacuate:</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True</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False</a:t>
            </a:r>
          </a:p>
          <a:p>
            <a:pPr>
              <a:buFont typeface="Wingdings" panose="05000000000000000000" pitchFamily="2" charset="2"/>
              <a:buChar char="q"/>
            </a:pPr>
            <a:endParaRPr lang="en-US" sz="2400" b="1" dirty="0">
              <a:latin typeface="Calibri Light" panose="020F0302020204030204" pitchFamily="34" charset="0"/>
              <a:cs typeface="Calibri Light" panose="020F0302020204030204" pitchFamily="34" charset="0"/>
            </a:endParaRPr>
          </a:p>
          <a:p>
            <a:pPr marL="0" indent="0">
              <a:buNone/>
            </a:pPr>
            <a:r>
              <a:rPr lang="en-US" sz="2400" b="1" dirty="0">
                <a:latin typeface="Calibri Light" panose="020F0302020204030204" pitchFamily="34" charset="0"/>
                <a:cs typeface="Calibri Light" panose="020F0302020204030204" pitchFamily="34" charset="0"/>
              </a:rPr>
              <a:t>Class A fire extinguishers in most of the World are for chemical fires such as flammable liquids:</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True</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False</a:t>
            </a:r>
          </a:p>
          <a:p>
            <a:endParaRPr lang="en-US" dirty="0"/>
          </a:p>
        </p:txBody>
      </p:sp>
      <p:sp>
        <p:nvSpPr>
          <p:cNvPr id="4" name="Slide Number Placeholder 3">
            <a:extLst>
              <a:ext uri="{FF2B5EF4-FFF2-40B4-BE49-F238E27FC236}">
                <a16:creationId xmlns:a16="http://schemas.microsoft.com/office/drawing/2014/main" id="{59BF063E-D457-49E9-9634-641DC8A80624}"/>
              </a:ext>
            </a:extLst>
          </p:cNvPr>
          <p:cNvSpPr>
            <a:spLocks noGrp="1"/>
          </p:cNvSpPr>
          <p:nvPr>
            <p:ph type="sldNum" sz="quarter" idx="11"/>
          </p:nvPr>
        </p:nvSpPr>
        <p:spPr/>
        <p:txBody>
          <a:bodyPr/>
          <a:lstStyle/>
          <a:p>
            <a:pPr>
              <a:defRPr/>
            </a:pPr>
            <a:fld id="{8C28C825-8B56-4D47-AD22-1565AC870D51}" type="slidenum">
              <a:rPr lang="en-GB" smtClean="0"/>
              <a:pPr>
                <a:defRPr/>
              </a:pPr>
              <a:t>131</a:t>
            </a:fld>
            <a:endParaRPr lang="en-GB" dirty="0"/>
          </a:p>
        </p:txBody>
      </p:sp>
    </p:spTree>
    <p:extLst>
      <p:ext uri="{BB962C8B-B14F-4D97-AF65-F5344CB8AC3E}">
        <p14:creationId xmlns:p14="http://schemas.microsoft.com/office/powerpoint/2010/main" val="4094666705"/>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D453-4112-460C-8A87-DD9A56073C3E}"/>
              </a:ext>
            </a:extLst>
          </p:cNvPr>
          <p:cNvSpPr>
            <a:spLocks noGrp="1"/>
          </p:cNvSpPr>
          <p:nvPr>
            <p:ph type="title"/>
          </p:nvPr>
        </p:nvSpPr>
        <p:spPr/>
        <p:txBody>
          <a:bodyPr/>
          <a:lstStyle/>
          <a:p>
            <a:pPr algn="ctr"/>
            <a:r>
              <a:rPr lang="en-US" dirty="0">
                <a:solidFill>
                  <a:srgbClr val="212465"/>
                </a:solidFill>
              </a:rPr>
              <a:t>KNOWLEDGE SELF-CHECK</a:t>
            </a:r>
          </a:p>
        </p:txBody>
      </p:sp>
      <p:sp>
        <p:nvSpPr>
          <p:cNvPr id="3" name="Content Placeholder 2">
            <a:extLst>
              <a:ext uri="{FF2B5EF4-FFF2-40B4-BE49-F238E27FC236}">
                <a16:creationId xmlns:a16="http://schemas.microsoft.com/office/drawing/2014/main" id="{1FB9EE13-DFDE-4119-80CF-A191620117C9}"/>
              </a:ext>
            </a:extLst>
          </p:cNvPr>
          <p:cNvSpPr>
            <a:spLocks noGrp="1"/>
          </p:cNvSpPr>
          <p:nvPr>
            <p:ph idx="1"/>
          </p:nvPr>
        </p:nvSpPr>
        <p:spPr/>
        <p:txBody>
          <a:bodyPr/>
          <a:lstStyle/>
          <a:p>
            <a:pPr marL="0" indent="0">
              <a:buNone/>
            </a:pPr>
            <a:r>
              <a:rPr lang="en-US" sz="2400" b="1" dirty="0">
                <a:latin typeface="Calibri Light" panose="020F0302020204030204" pitchFamily="34" charset="0"/>
                <a:cs typeface="Calibri Light" panose="020F0302020204030204" pitchFamily="34" charset="0"/>
              </a:rPr>
              <a:t>If a fire can block your exit, you should immediately evacuate:</a:t>
            </a:r>
          </a:p>
          <a:p>
            <a:pPr marL="0" indent="0">
              <a:buNone/>
            </a:pPr>
            <a:r>
              <a:rPr lang="en-US" sz="2400" b="1" dirty="0">
                <a:latin typeface="Calibri Light" panose="020F0302020204030204" pitchFamily="34" charset="0"/>
                <a:cs typeface="Calibri Light" panose="020F0302020204030204" pitchFamily="34" charset="0"/>
              </a:rPr>
              <a:t>X  </a:t>
            </a:r>
            <a:r>
              <a:rPr lang="en-US" sz="2400" b="1" dirty="0">
                <a:highlight>
                  <a:srgbClr val="FFFF00"/>
                </a:highlight>
                <a:latin typeface="Calibri Light" panose="020F0302020204030204" pitchFamily="34" charset="0"/>
                <a:cs typeface="Calibri Light" panose="020F0302020204030204" pitchFamily="34" charset="0"/>
              </a:rPr>
              <a:t>True</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False</a:t>
            </a:r>
          </a:p>
          <a:p>
            <a:pPr>
              <a:buFont typeface="Wingdings" panose="05000000000000000000" pitchFamily="2" charset="2"/>
              <a:buChar char="q"/>
            </a:pPr>
            <a:endParaRPr lang="en-US" sz="2400" b="1" dirty="0">
              <a:latin typeface="Calibri Light" panose="020F0302020204030204" pitchFamily="34" charset="0"/>
              <a:cs typeface="Calibri Light" panose="020F0302020204030204" pitchFamily="34" charset="0"/>
            </a:endParaRPr>
          </a:p>
          <a:p>
            <a:pPr marL="0" indent="0">
              <a:buNone/>
            </a:pPr>
            <a:r>
              <a:rPr lang="en-US" sz="2400" b="1" dirty="0">
                <a:latin typeface="Calibri Light" panose="020F0302020204030204" pitchFamily="34" charset="0"/>
                <a:cs typeface="Calibri Light" panose="020F0302020204030204" pitchFamily="34" charset="0"/>
              </a:rPr>
              <a:t>Class A fire extinguishers in most of the World are for chemical fires such as flammable liquids:</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True</a:t>
            </a:r>
          </a:p>
          <a:p>
            <a:pPr marL="0" indent="0">
              <a:buNone/>
            </a:pPr>
            <a:r>
              <a:rPr lang="en-US" sz="2400" b="1" dirty="0">
                <a:latin typeface="Calibri Light" panose="020F0302020204030204" pitchFamily="34" charset="0"/>
                <a:cs typeface="Calibri Light" panose="020F0302020204030204" pitchFamily="34" charset="0"/>
              </a:rPr>
              <a:t>X  </a:t>
            </a:r>
            <a:r>
              <a:rPr lang="en-US" sz="2400" b="1" dirty="0">
                <a:highlight>
                  <a:srgbClr val="FFFF00"/>
                </a:highlight>
                <a:latin typeface="Calibri Light" panose="020F0302020204030204" pitchFamily="34" charset="0"/>
                <a:cs typeface="Calibri Light" panose="020F0302020204030204" pitchFamily="34" charset="0"/>
              </a:rPr>
              <a:t>False (Class A is for wood, cloth, paper and carboard fires)</a:t>
            </a:r>
          </a:p>
          <a:p>
            <a:pPr marL="0" indent="0">
              <a:buNone/>
            </a:pPr>
            <a:endParaRPr lang="en-US" sz="2400" b="1"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59BF063E-D457-49E9-9634-641DC8A80624}"/>
              </a:ext>
            </a:extLst>
          </p:cNvPr>
          <p:cNvSpPr>
            <a:spLocks noGrp="1"/>
          </p:cNvSpPr>
          <p:nvPr>
            <p:ph type="sldNum" sz="quarter" idx="11"/>
          </p:nvPr>
        </p:nvSpPr>
        <p:spPr/>
        <p:txBody>
          <a:bodyPr/>
          <a:lstStyle/>
          <a:p>
            <a:pPr>
              <a:defRPr/>
            </a:pPr>
            <a:fld id="{8C28C825-8B56-4D47-AD22-1565AC870D51}" type="slidenum">
              <a:rPr lang="en-GB" smtClean="0"/>
              <a:pPr>
                <a:defRPr/>
              </a:pPr>
              <a:t>132</a:t>
            </a:fld>
            <a:endParaRPr lang="en-GB" dirty="0"/>
          </a:p>
        </p:txBody>
      </p:sp>
    </p:spTree>
    <p:extLst>
      <p:ext uri="{BB962C8B-B14F-4D97-AF65-F5344CB8AC3E}">
        <p14:creationId xmlns:p14="http://schemas.microsoft.com/office/powerpoint/2010/main" val="4100479661"/>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01A7EC0C-5628-47DA-BDE7-023C27C8A494}"/>
              </a:ext>
            </a:extLst>
          </p:cNvPr>
          <p:cNvSpPr>
            <a:spLocks noGrp="1" noChangeArrowheads="1"/>
          </p:cNvSpPr>
          <p:nvPr>
            <p:ph type="title"/>
          </p:nvPr>
        </p:nvSpPr>
        <p:spPr/>
        <p:txBody>
          <a:bodyPr/>
          <a:lstStyle/>
          <a:p>
            <a:pPr algn="ctr" eaLnBrk="1" hangingPunct="1"/>
            <a:r>
              <a:rPr lang="en-US" altLang="en-US" b="1" dirty="0">
                <a:solidFill>
                  <a:srgbClr val="212465"/>
                </a:solidFill>
              </a:rPr>
              <a:t>CONFINED SPACES</a:t>
            </a:r>
          </a:p>
        </p:txBody>
      </p:sp>
      <p:pic>
        <p:nvPicPr>
          <p:cNvPr id="178179" name="Picture 1">
            <a:extLst>
              <a:ext uri="{FF2B5EF4-FFF2-40B4-BE49-F238E27FC236}">
                <a16:creationId xmlns:a16="http://schemas.microsoft.com/office/drawing/2014/main" id="{BEBC00F8-A350-4F25-8EA9-EB9E338E1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95413"/>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D51E1FA-30FC-4D7A-9F5A-7DA0BB17372A}"/>
              </a:ext>
            </a:extLst>
          </p:cNvPr>
          <p:cNvSpPr>
            <a:spLocks noGrp="1"/>
          </p:cNvSpPr>
          <p:nvPr>
            <p:ph type="sldNum" sz="quarter" idx="11"/>
          </p:nvPr>
        </p:nvSpPr>
        <p:spPr/>
        <p:txBody>
          <a:bodyPr/>
          <a:lstStyle/>
          <a:p>
            <a:pPr>
              <a:defRPr/>
            </a:pPr>
            <a:fld id="{8C28C825-8B56-4D47-AD22-1565AC870D51}" type="slidenum">
              <a:rPr lang="en-GB" smtClean="0"/>
              <a:pPr>
                <a:defRPr/>
              </a:pPr>
              <a:t>133</a:t>
            </a:fld>
            <a:endParaRPr lang="en-GB" dirty="0"/>
          </a:p>
        </p:txBody>
      </p:sp>
    </p:spTree>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1AE7B08-758E-497D-9D14-F9709B6ABBBD}"/>
              </a:ext>
            </a:extLst>
          </p:cNvPr>
          <p:cNvSpPr>
            <a:spLocks noGrp="1" noChangeArrowheads="1"/>
          </p:cNvSpPr>
          <p:nvPr>
            <p:ph type="title"/>
          </p:nvPr>
        </p:nvSpPr>
        <p:spPr/>
        <p:txBody>
          <a:bodyPr/>
          <a:lstStyle/>
          <a:p>
            <a:pPr algn="ctr"/>
            <a:r>
              <a:rPr lang="en-US" altLang="en-US" b="1" dirty="0">
                <a:solidFill>
                  <a:srgbClr val="212465"/>
                </a:solidFill>
              </a:rPr>
              <a:t>CONFINED SPACE GENERAL AWARENESS</a:t>
            </a:r>
          </a:p>
        </p:txBody>
      </p:sp>
      <p:sp>
        <p:nvSpPr>
          <p:cNvPr id="20483" name="Rectangle 3">
            <a:extLst>
              <a:ext uri="{FF2B5EF4-FFF2-40B4-BE49-F238E27FC236}">
                <a16:creationId xmlns:a16="http://schemas.microsoft.com/office/drawing/2014/main" id="{24BDFEED-1B98-4AAA-AFD0-4FA6A277853C}"/>
              </a:ext>
            </a:extLst>
          </p:cNvPr>
          <p:cNvSpPr>
            <a:spLocks noGrp="1" noChangeArrowheads="1"/>
          </p:cNvSpPr>
          <p:nvPr>
            <p:ph idx="1"/>
          </p:nvPr>
        </p:nvSpPr>
        <p:spPr/>
        <p:txBody>
          <a:bodyPr/>
          <a:lstStyle/>
          <a:p>
            <a:pPr marL="349250" indent="-349250">
              <a:defRPr/>
            </a:pPr>
            <a:r>
              <a:rPr lang="en-US" altLang="en-US" sz="2400" b="1" dirty="0">
                <a:latin typeface="Calibri Light" panose="020F0302020204030204" pitchFamily="34" charset="0"/>
                <a:cs typeface="Calibri Light" panose="020F0302020204030204" pitchFamily="34" charset="0"/>
              </a:rPr>
              <a:t>Confined Spaces are defined as:</a:t>
            </a:r>
          </a:p>
          <a:p>
            <a:pPr marL="627063" lvl="1" indent="-284163">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Large enough for human occupancy</a:t>
            </a:r>
          </a:p>
          <a:p>
            <a:pPr marL="627063" lvl="1" indent="-284163">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Limited access and egress</a:t>
            </a:r>
          </a:p>
          <a:p>
            <a:pPr marL="627063" lvl="1" indent="-284163">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Not designed for human occupancy</a:t>
            </a:r>
          </a:p>
          <a:p>
            <a:pPr>
              <a:defRPr/>
            </a:pPr>
            <a:endParaRPr lang="en-US" altLang="en-US" sz="2400" b="1" dirty="0">
              <a:latin typeface="Calibri Light" panose="020F0302020204030204" pitchFamily="34" charset="0"/>
              <a:cs typeface="Calibri Light" panose="020F0302020204030204" pitchFamily="34" charset="0"/>
            </a:endParaRPr>
          </a:p>
          <a:p>
            <a:pPr marL="349250" indent="-349250">
              <a:defRPr/>
            </a:pPr>
            <a:r>
              <a:rPr lang="en-US" altLang="en-US" sz="2400" b="1" dirty="0">
                <a:latin typeface="Calibri Light"/>
                <a:cs typeface="Calibri Light"/>
              </a:rPr>
              <a:t>Permit required (entry requires specific authorization) confined spaces are those which present a hazard to humans</a:t>
            </a:r>
          </a:p>
          <a:p>
            <a:pPr marL="627063" lvl="1" indent="-284163">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Typically identified by warning signage</a:t>
            </a:r>
          </a:p>
          <a:p>
            <a:pPr>
              <a:defRPr/>
            </a:pPr>
            <a:endParaRPr lang="en-US" altLang="en-US" sz="2400" b="1" dirty="0">
              <a:latin typeface="Calibri Light" panose="020F0302020204030204" pitchFamily="34" charset="0"/>
              <a:cs typeface="Calibri Light" panose="020F0302020204030204" pitchFamily="34" charset="0"/>
            </a:endParaRPr>
          </a:p>
          <a:p>
            <a:pPr marL="349250" indent="-349250">
              <a:defRPr/>
            </a:pPr>
            <a:r>
              <a:rPr lang="en-US" altLang="en-US" sz="2400" b="1" dirty="0">
                <a:latin typeface="Calibri Light" panose="020F0302020204030204" pitchFamily="34" charset="0"/>
                <a:cs typeface="Calibri Light" panose="020F0302020204030204" pitchFamily="34" charset="0"/>
              </a:rPr>
              <a:t>Rules vary by country, but most require special permits for entering into potentially hazardous confined spaces</a:t>
            </a:r>
          </a:p>
        </p:txBody>
      </p:sp>
      <p:pic>
        <p:nvPicPr>
          <p:cNvPr id="179204" name="Picture 4">
            <a:extLst>
              <a:ext uri="{FF2B5EF4-FFF2-40B4-BE49-F238E27FC236}">
                <a16:creationId xmlns:a16="http://schemas.microsoft.com/office/drawing/2014/main" id="{3AC2951A-2D59-4DE9-834A-3224F6DAB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183" y="1170031"/>
            <a:ext cx="2743200" cy="1990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CA0002F2-2491-49B4-B352-D21C3010CA92}"/>
              </a:ext>
            </a:extLst>
          </p:cNvPr>
          <p:cNvSpPr>
            <a:spLocks noGrp="1"/>
          </p:cNvSpPr>
          <p:nvPr>
            <p:ph type="sldNum" sz="quarter" idx="11"/>
          </p:nvPr>
        </p:nvSpPr>
        <p:spPr/>
        <p:txBody>
          <a:bodyPr/>
          <a:lstStyle/>
          <a:p>
            <a:pPr>
              <a:defRPr/>
            </a:pPr>
            <a:fld id="{8C28C825-8B56-4D47-AD22-1565AC870D51}" type="slidenum">
              <a:rPr lang="en-GB" smtClean="0"/>
              <a:pPr>
                <a:defRPr/>
              </a:pPr>
              <a:t>134</a:t>
            </a:fld>
            <a:endParaRPr lang="en-GB" dirty="0"/>
          </a:p>
        </p:txBody>
      </p:sp>
    </p:spTree>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descr="subpg_compactors-center1">
            <a:extLst>
              <a:ext uri="{FF2B5EF4-FFF2-40B4-BE49-F238E27FC236}">
                <a16:creationId xmlns:a16="http://schemas.microsoft.com/office/drawing/2014/main" id="{BBE113C4-201D-412F-9E6D-179B05BF0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112541"/>
            <a:ext cx="4776568" cy="328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Rectangle 4">
            <a:extLst>
              <a:ext uri="{FF2B5EF4-FFF2-40B4-BE49-F238E27FC236}">
                <a16:creationId xmlns:a16="http://schemas.microsoft.com/office/drawing/2014/main" id="{BE01A4B9-EFBA-473C-8285-91F0C47CA731}"/>
              </a:ext>
            </a:extLst>
          </p:cNvPr>
          <p:cNvSpPr>
            <a:spLocks noGrp="1" noChangeArrowheads="1"/>
          </p:cNvSpPr>
          <p:nvPr>
            <p:ph type="title"/>
          </p:nvPr>
        </p:nvSpPr>
        <p:spPr>
          <a:noFill/>
        </p:spPr>
        <p:txBody>
          <a:bodyPr/>
          <a:lstStyle/>
          <a:p>
            <a:r>
              <a:rPr lang="en-US" altLang="en-US" b="1" dirty="0">
                <a:solidFill>
                  <a:srgbClr val="212465"/>
                </a:solidFill>
              </a:rPr>
              <a:t>DIFFERENCE - STANDARD and PERMIT SPACES</a:t>
            </a:r>
          </a:p>
        </p:txBody>
      </p:sp>
      <p:pic>
        <p:nvPicPr>
          <p:cNvPr id="9" name="Content Placeholder 18">
            <a:extLst>
              <a:ext uri="{FF2B5EF4-FFF2-40B4-BE49-F238E27FC236}">
                <a16:creationId xmlns:a16="http://schemas.microsoft.com/office/drawing/2014/main" id="{810B1E2F-0257-450A-A717-BD602904FE79}"/>
              </a:ext>
            </a:extLst>
          </p:cNvPr>
          <p:cNvPicPr>
            <a:picLocks noGrp="1" noChangeAspect="1"/>
          </p:cNvPicPr>
          <p:nvPr>
            <p:ph idx="1"/>
          </p:nvPr>
        </p:nvPicPr>
        <p:blipFill>
          <a:blip r:embed="rId4"/>
          <a:stretch>
            <a:fillRect/>
          </a:stretch>
        </p:blipFill>
        <p:spPr>
          <a:xfrm>
            <a:off x="141923" y="2112542"/>
            <a:ext cx="4270418" cy="3280616"/>
          </a:xfrm>
          <a:prstGeom prst="rect">
            <a:avLst/>
          </a:prstGeom>
        </p:spPr>
      </p:pic>
      <p:sp>
        <p:nvSpPr>
          <p:cNvPr id="709637" name="Text Box 5">
            <a:extLst>
              <a:ext uri="{FF2B5EF4-FFF2-40B4-BE49-F238E27FC236}">
                <a16:creationId xmlns:a16="http://schemas.microsoft.com/office/drawing/2014/main" id="{AF0A4572-10DF-42E1-8F04-CA67B7EC0E9C}"/>
              </a:ext>
            </a:extLst>
          </p:cNvPr>
          <p:cNvSpPr txBox="1">
            <a:spLocks noChangeArrowheads="1"/>
          </p:cNvSpPr>
          <p:nvPr/>
        </p:nvSpPr>
        <p:spPr bwMode="auto">
          <a:xfrm>
            <a:off x="788988" y="5492750"/>
            <a:ext cx="282257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b="1" dirty="0">
                <a:latin typeface="+mj-lt"/>
                <a:cs typeface="Arial" panose="020B0604020202020204" pitchFamily="34" charset="0"/>
              </a:rPr>
              <a:t>Standard Confined Space</a:t>
            </a:r>
          </a:p>
        </p:txBody>
      </p:sp>
      <p:sp>
        <p:nvSpPr>
          <p:cNvPr id="709638" name="Text Box 6">
            <a:extLst>
              <a:ext uri="{FF2B5EF4-FFF2-40B4-BE49-F238E27FC236}">
                <a16:creationId xmlns:a16="http://schemas.microsoft.com/office/drawing/2014/main" id="{579DA7C7-356A-4BE1-9045-9F37D3A88919}"/>
              </a:ext>
            </a:extLst>
          </p:cNvPr>
          <p:cNvSpPr txBox="1">
            <a:spLocks noChangeArrowheads="1"/>
          </p:cNvSpPr>
          <p:nvPr/>
        </p:nvSpPr>
        <p:spPr bwMode="auto">
          <a:xfrm>
            <a:off x="4343400" y="5487988"/>
            <a:ext cx="3773488"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b="1" dirty="0">
                <a:latin typeface="+mj-lt"/>
                <a:cs typeface="Arial" panose="020B0604020202020204" pitchFamily="34" charset="0"/>
              </a:rPr>
              <a:t>Permit Required Confined Space</a:t>
            </a:r>
          </a:p>
        </p:txBody>
      </p:sp>
      <p:graphicFrame>
        <p:nvGraphicFramePr>
          <p:cNvPr id="709639" name="Object 7">
            <a:extLst>
              <a:ext uri="{FF2B5EF4-FFF2-40B4-BE49-F238E27FC236}">
                <a16:creationId xmlns:a16="http://schemas.microsoft.com/office/drawing/2014/main" id="{C45FEDE6-09F7-49CA-8758-271E4E6A8E7F}"/>
              </a:ext>
            </a:extLst>
          </p:cNvPr>
          <p:cNvGraphicFramePr>
            <a:graphicFrameLocks noChangeAspect="1"/>
          </p:cNvGraphicFramePr>
          <p:nvPr/>
        </p:nvGraphicFramePr>
        <p:xfrm>
          <a:off x="6751638" y="3617913"/>
          <a:ext cx="374650" cy="269875"/>
        </p:xfrm>
        <a:graphic>
          <a:graphicData uri="http://schemas.openxmlformats.org/presentationml/2006/ole">
            <mc:AlternateContent xmlns:mc="http://schemas.openxmlformats.org/markup-compatibility/2006">
              <mc:Choice xmlns:v="urn:schemas-microsoft-com:vml" Requires="v">
                <p:oleObj spid="_x0000_s180820" name="Bitmap Image" r:id="rId5" imgW="476316" imgH="352474" progId="Paint.Picture">
                  <p:embed/>
                </p:oleObj>
              </mc:Choice>
              <mc:Fallback>
                <p:oleObj name="Bitmap Image" r:id="rId5" imgW="476316" imgH="352474" progId="Paint.Pictur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1638" y="3617913"/>
                        <a:ext cx="374650" cy="269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a:extLst>
              <a:ext uri="{FF2B5EF4-FFF2-40B4-BE49-F238E27FC236}">
                <a16:creationId xmlns:a16="http://schemas.microsoft.com/office/drawing/2014/main" id="{014AC7A4-A2A4-4652-9557-16F898E2B4D5}"/>
              </a:ext>
            </a:extLst>
          </p:cNvPr>
          <p:cNvSpPr>
            <a:spLocks noGrp="1"/>
          </p:cNvSpPr>
          <p:nvPr>
            <p:ph type="sldNum" sz="quarter" idx="11"/>
          </p:nvPr>
        </p:nvSpPr>
        <p:spPr/>
        <p:txBody>
          <a:bodyPr/>
          <a:lstStyle/>
          <a:p>
            <a:pPr>
              <a:defRPr/>
            </a:pPr>
            <a:fld id="{8C28C825-8B56-4D47-AD22-1565AC870D51}" type="slidenum">
              <a:rPr lang="en-GB" smtClean="0"/>
              <a:pPr>
                <a:defRPr/>
              </a:pPr>
              <a:t>135</a:t>
            </a:fld>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09638"/>
                                        </p:tgtEl>
                                        <p:attrNameLst>
                                          <p:attrName>style.visibility</p:attrName>
                                        </p:attrNameLst>
                                      </p:cBhvr>
                                      <p:to>
                                        <p:strVal val="visible"/>
                                      </p:to>
                                    </p:set>
                                    <p:anim calcmode="lin" valueType="num">
                                      <p:cBhvr additive="base">
                                        <p:cTn id="7" dur="500" fill="hold"/>
                                        <p:tgtEl>
                                          <p:spTgt spid="709638"/>
                                        </p:tgtEl>
                                        <p:attrNameLst>
                                          <p:attrName>ppt_x</p:attrName>
                                        </p:attrNameLst>
                                      </p:cBhvr>
                                      <p:tavLst>
                                        <p:tav tm="0">
                                          <p:val>
                                            <p:strVal val="1+#ppt_w/2"/>
                                          </p:val>
                                        </p:tav>
                                        <p:tav tm="100000">
                                          <p:val>
                                            <p:strVal val="#ppt_x"/>
                                          </p:val>
                                        </p:tav>
                                      </p:tavLst>
                                    </p:anim>
                                    <p:anim calcmode="lin" valueType="num">
                                      <p:cBhvr additive="base">
                                        <p:cTn id="8" dur="500" fill="hold"/>
                                        <p:tgtEl>
                                          <p:spTgt spid="70963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09637"/>
                                        </p:tgtEl>
                                        <p:attrNameLst>
                                          <p:attrName>style.visibility</p:attrName>
                                        </p:attrNameLst>
                                      </p:cBhvr>
                                      <p:to>
                                        <p:strVal val="visible"/>
                                      </p:to>
                                    </p:set>
                                    <p:anim calcmode="lin" valueType="num">
                                      <p:cBhvr additive="base">
                                        <p:cTn id="11" dur="500" fill="hold"/>
                                        <p:tgtEl>
                                          <p:spTgt spid="709637"/>
                                        </p:tgtEl>
                                        <p:attrNameLst>
                                          <p:attrName>ppt_x</p:attrName>
                                        </p:attrNameLst>
                                      </p:cBhvr>
                                      <p:tavLst>
                                        <p:tav tm="0">
                                          <p:val>
                                            <p:strVal val="0-#ppt_w/2"/>
                                          </p:val>
                                        </p:tav>
                                        <p:tav tm="100000">
                                          <p:val>
                                            <p:strVal val="#ppt_x"/>
                                          </p:val>
                                        </p:tav>
                                      </p:tavLst>
                                    </p:anim>
                                    <p:anim calcmode="lin" valueType="num">
                                      <p:cBhvr additive="base">
                                        <p:cTn id="12" dur="500" fill="hold"/>
                                        <p:tgtEl>
                                          <p:spTgt spid="70963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709639"/>
                                        </p:tgtEl>
                                        <p:attrNameLst>
                                          <p:attrName>style.visibility</p:attrName>
                                        </p:attrNameLst>
                                      </p:cBhvr>
                                      <p:to>
                                        <p:strVal val="visible"/>
                                      </p:to>
                                    </p:set>
                                    <p:anim calcmode="lin" valueType="num">
                                      <p:cBhvr additive="base">
                                        <p:cTn id="17" dur="500" fill="hold"/>
                                        <p:tgtEl>
                                          <p:spTgt spid="709639"/>
                                        </p:tgtEl>
                                        <p:attrNameLst>
                                          <p:attrName>ppt_x</p:attrName>
                                        </p:attrNameLst>
                                      </p:cBhvr>
                                      <p:tavLst>
                                        <p:tav tm="0">
                                          <p:val>
                                            <p:strVal val="1+#ppt_w/2"/>
                                          </p:val>
                                        </p:tav>
                                        <p:tav tm="100000">
                                          <p:val>
                                            <p:strVal val="#ppt_x"/>
                                          </p:val>
                                        </p:tav>
                                      </p:tavLst>
                                    </p:anim>
                                    <p:anim calcmode="lin" valueType="num">
                                      <p:cBhvr additive="base">
                                        <p:cTn id="18" dur="500" fill="hold"/>
                                        <p:tgtEl>
                                          <p:spTgt spid="7096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7" grpId="0"/>
      <p:bldP spid="70963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8E9051CA-1BA4-4E4D-9CF9-2C0A621CF2A2}"/>
              </a:ext>
            </a:extLst>
          </p:cNvPr>
          <p:cNvSpPr>
            <a:spLocks noGrp="1" noChangeArrowheads="1"/>
          </p:cNvSpPr>
          <p:nvPr>
            <p:ph type="title"/>
          </p:nvPr>
        </p:nvSpPr>
        <p:spPr/>
        <p:txBody>
          <a:bodyPr/>
          <a:lstStyle/>
          <a:p>
            <a:pPr algn="ctr" eaLnBrk="1" hangingPunct="1"/>
            <a:r>
              <a:rPr lang="en-US" altLang="en-US" b="1" dirty="0">
                <a:solidFill>
                  <a:srgbClr val="212465"/>
                </a:solidFill>
              </a:rPr>
              <a:t>COMPRESSED GAS CYLINDERS</a:t>
            </a:r>
          </a:p>
        </p:txBody>
      </p:sp>
      <p:pic>
        <p:nvPicPr>
          <p:cNvPr id="182275" name="Picture 1">
            <a:extLst>
              <a:ext uri="{FF2B5EF4-FFF2-40B4-BE49-F238E27FC236}">
                <a16:creationId xmlns:a16="http://schemas.microsoft.com/office/drawing/2014/main" id="{813A013D-55ED-4D20-AA05-CD9F8AAD3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33525"/>
            <a:ext cx="28956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23E3B95-3EDA-4961-8D5F-151B0CE7A86B}"/>
              </a:ext>
            </a:extLst>
          </p:cNvPr>
          <p:cNvSpPr>
            <a:spLocks noGrp="1"/>
          </p:cNvSpPr>
          <p:nvPr>
            <p:ph type="sldNum" sz="quarter" idx="11"/>
          </p:nvPr>
        </p:nvSpPr>
        <p:spPr/>
        <p:txBody>
          <a:bodyPr/>
          <a:lstStyle/>
          <a:p>
            <a:pPr>
              <a:defRPr/>
            </a:pPr>
            <a:fld id="{8C28C825-8B56-4D47-AD22-1565AC870D51}" type="slidenum">
              <a:rPr lang="en-GB" smtClean="0"/>
              <a:pPr>
                <a:defRPr/>
              </a:pPr>
              <a:t>136</a:t>
            </a:fld>
            <a:endParaRPr lang="en-GB" dirty="0"/>
          </a:p>
        </p:txBody>
      </p:sp>
    </p:spTree>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01A8DE6-5462-4B95-8150-0EDD6B171FFD}"/>
              </a:ext>
            </a:extLst>
          </p:cNvPr>
          <p:cNvSpPr>
            <a:spLocks noGrp="1" noChangeArrowheads="1"/>
          </p:cNvSpPr>
          <p:nvPr>
            <p:ph type="title"/>
          </p:nvPr>
        </p:nvSpPr>
        <p:spPr>
          <a:xfrm>
            <a:off x="457200" y="274638"/>
            <a:ext cx="8229600" cy="1006429"/>
          </a:xfrm>
          <a:noFill/>
        </p:spPr>
        <p:txBody>
          <a:bodyPr anchor="t">
            <a:spAutoFit/>
          </a:bodyPr>
          <a:lstStyle/>
          <a:p>
            <a:pPr algn="ctr"/>
            <a:r>
              <a:rPr lang="en-US" altLang="en-US" b="1" dirty="0">
                <a:solidFill>
                  <a:srgbClr val="212465"/>
                </a:solidFill>
                <a:latin typeface="Calibri Light"/>
                <a:cs typeface="Calibri Light"/>
              </a:rPr>
              <a:t>COMPRESSED GAS CYLINDER</a:t>
            </a:r>
            <a:br>
              <a:rPr lang="en-US" altLang="en-US" b="1" dirty="0">
                <a:latin typeface="Calibri Light" panose="020F0302020204030204" pitchFamily="34" charset="0"/>
                <a:cs typeface="Calibri Light" panose="020F0302020204030204" pitchFamily="34" charset="0"/>
              </a:rPr>
            </a:br>
            <a:r>
              <a:rPr lang="en-US" altLang="en-US" b="1" dirty="0">
                <a:solidFill>
                  <a:srgbClr val="212465"/>
                </a:solidFill>
                <a:latin typeface="Calibri Light"/>
                <a:cs typeface="Calibri Light"/>
              </a:rPr>
              <a:t> HANDLING and STORAGE</a:t>
            </a:r>
            <a:endParaRPr lang="en-US" altLang="en-US" b="1" dirty="0">
              <a:solidFill>
                <a:srgbClr val="212465"/>
              </a:solidFill>
              <a:latin typeface="Calibri Light" panose="020F0302020204030204" pitchFamily="34" charset="0"/>
              <a:cs typeface="Calibri Light" panose="020F0302020204030204" pitchFamily="34" charset="0"/>
            </a:endParaRPr>
          </a:p>
        </p:txBody>
      </p:sp>
      <p:sp>
        <p:nvSpPr>
          <p:cNvPr id="18435" name="Rectangle 3">
            <a:extLst>
              <a:ext uri="{FF2B5EF4-FFF2-40B4-BE49-F238E27FC236}">
                <a16:creationId xmlns:a16="http://schemas.microsoft.com/office/drawing/2014/main" id="{F5C86833-14C6-4F07-BE56-3C5F72213475}"/>
              </a:ext>
            </a:extLst>
          </p:cNvPr>
          <p:cNvSpPr>
            <a:spLocks noGrp="1" noChangeArrowheads="1"/>
          </p:cNvSpPr>
          <p:nvPr>
            <p:ph idx="1"/>
          </p:nvPr>
        </p:nvSpPr>
        <p:spPr/>
        <p:txBody>
          <a:bodyPr/>
          <a:lstStyle/>
          <a:p>
            <a:pPr marL="469900" indent="-469900">
              <a:defRPr/>
            </a:pPr>
            <a:endParaRPr lang="en-US" altLang="en-US" dirty="0">
              <a:latin typeface="Arial" panose="020B0604020202020204" pitchFamily="34" charset="0"/>
              <a:cs typeface="Arial" panose="020B0604020202020204" pitchFamily="34" charset="0"/>
            </a:endParaRPr>
          </a:p>
          <a:p>
            <a:pPr marL="287338" indent="-287338">
              <a:defRPr/>
            </a:pPr>
            <a:r>
              <a:rPr lang="en-US" altLang="en-US" sz="2400" b="1" dirty="0">
                <a:latin typeface="Calibri Light" panose="020F0302020204030204" pitchFamily="34" charset="0"/>
                <a:cs typeface="Calibri Light" panose="020F0302020204030204" pitchFamily="34" charset="0"/>
              </a:rPr>
              <a:t>Never accept compressed gas cylinders (CGCs) that were shipped in a horizontal position</a:t>
            </a:r>
          </a:p>
          <a:p>
            <a:pPr marL="287338" lvl="2" indent="-287338">
              <a:defRPr/>
            </a:pPr>
            <a:endParaRPr lang="en-US" altLang="en-US" sz="2400" b="1" dirty="0">
              <a:latin typeface="Calibri Light" panose="020F0302020204030204" pitchFamily="34" charset="0"/>
              <a:cs typeface="Calibri Light" panose="020F0302020204030204" pitchFamily="34" charset="0"/>
            </a:endParaRPr>
          </a:p>
          <a:p>
            <a:pPr marL="287338" indent="-287338">
              <a:defRPr/>
            </a:pPr>
            <a:r>
              <a:rPr lang="en-US" altLang="en-US" sz="2400" b="1" dirty="0">
                <a:latin typeface="Calibri Light" panose="020F0302020204030204" pitchFamily="34" charset="0"/>
                <a:cs typeface="Calibri Light" panose="020F0302020204030204" pitchFamily="34" charset="0"/>
              </a:rPr>
              <a:t>Store CGCs upright </a:t>
            </a:r>
          </a:p>
          <a:p>
            <a:pPr marL="287338" lvl="2" indent="-287338">
              <a:defRPr/>
            </a:pPr>
            <a:endParaRPr lang="en-US" altLang="en-US" sz="2400" b="1" dirty="0">
              <a:latin typeface="Calibri Light" panose="020F0302020204030204" pitchFamily="34" charset="0"/>
              <a:cs typeface="Calibri Light" panose="020F0302020204030204" pitchFamily="34" charset="0"/>
            </a:endParaRPr>
          </a:p>
          <a:p>
            <a:pPr marL="287338" indent="-287338">
              <a:defRPr/>
            </a:pPr>
            <a:r>
              <a:rPr lang="en-US" altLang="en-US" sz="2400" b="1" dirty="0">
                <a:latin typeface="Calibri Light" panose="020F0302020204030204" pitchFamily="34" charset="0"/>
                <a:cs typeface="Calibri Light" panose="020F0302020204030204" pitchFamily="34" charset="0"/>
              </a:rPr>
              <a:t>Keep CGCs secured </a:t>
            </a:r>
            <a:br>
              <a:rPr lang="en-US" altLang="en-US" sz="2400" b="1" dirty="0">
                <a:latin typeface="Calibri Light" panose="020F0302020204030204" pitchFamily="34" charset="0"/>
                <a:cs typeface="Calibri Light" panose="020F0302020204030204" pitchFamily="34" charset="0"/>
              </a:rPr>
            </a:br>
            <a:r>
              <a:rPr lang="en-US" altLang="en-US" sz="2400" b="1" dirty="0">
                <a:latin typeface="Calibri Light" panose="020F0302020204030204" pitchFamily="34" charset="0"/>
                <a:cs typeface="Calibri Light" panose="020F0302020204030204" pitchFamily="34" charset="0"/>
              </a:rPr>
              <a:t>with chains or cables</a:t>
            </a:r>
          </a:p>
        </p:txBody>
      </p:sp>
      <p:pic>
        <p:nvPicPr>
          <p:cNvPr id="183301" name="Picture 5">
            <a:extLst>
              <a:ext uri="{FF2B5EF4-FFF2-40B4-BE49-F238E27FC236}">
                <a16:creationId xmlns:a16="http://schemas.microsoft.com/office/drawing/2014/main" id="{5DAF4E06-FA6F-44C4-8BFE-822774E4A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75" y="2349500"/>
            <a:ext cx="29622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Slide Number Placeholder 1">
            <a:extLst>
              <a:ext uri="{FF2B5EF4-FFF2-40B4-BE49-F238E27FC236}">
                <a16:creationId xmlns:a16="http://schemas.microsoft.com/office/drawing/2014/main" id="{CFB76EEB-DF55-4FD2-9BB2-B3D498E05EDA}"/>
              </a:ext>
            </a:extLst>
          </p:cNvPr>
          <p:cNvSpPr>
            <a:spLocks noGrp="1"/>
          </p:cNvSpPr>
          <p:nvPr>
            <p:ph type="sldNum" sz="quarter" idx="11"/>
          </p:nvPr>
        </p:nvSpPr>
        <p:spPr/>
        <p:txBody>
          <a:bodyPr/>
          <a:lstStyle/>
          <a:p>
            <a:pPr>
              <a:defRPr/>
            </a:pPr>
            <a:fld id="{8C28C825-8B56-4D47-AD22-1565AC870D51}" type="slidenum">
              <a:rPr lang="en-GB" smtClean="0"/>
              <a:pPr>
                <a:defRPr/>
              </a:pPr>
              <a:t>137</a:t>
            </a:fld>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500"/>
                                        <p:tgtEl>
                                          <p:spTgt spid="18435">
                                            <p:txEl>
                                              <p:pRg st="1" end="1"/>
                                            </p:txEl>
                                          </p:spTgt>
                                        </p:tgtEl>
                                      </p:cBhvr>
                                    </p:animEffect>
                                    <p:anim calcmode="lin" valueType="num">
                                      <p:cBhvr>
                                        <p:cTn id="8"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1843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8435">
                                            <p:txEl>
                                              <p:pRg st="3" end="3"/>
                                            </p:txEl>
                                          </p:spTgt>
                                        </p:tgtEl>
                                        <p:attrNameLst>
                                          <p:attrName>style.visibility</p:attrName>
                                        </p:attrNameLst>
                                      </p:cBhvr>
                                      <p:to>
                                        <p:strVal val="visible"/>
                                      </p:to>
                                    </p:set>
                                    <p:animEffect transition="in" filter="fade">
                                      <p:cBhvr>
                                        <p:cTn id="14" dur="500"/>
                                        <p:tgtEl>
                                          <p:spTgt spid="18435">
                                            <p:txEl>
                                              <p:pRg st="3" end="3"/>
                                            </p:txEl>
                                          </p:spTgt>
                                        </p:tgtEl>
                                      </p:cBhvr>
                                    </p:animEffect>
                                    <p:anim calcmode="lin" valueType="num">
                                      <p:cBhvr>
                                        <p:cTn id="1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16" dur="500" fill="hold"/>
                                        <p:tgtEl>
                                          <p:spTgt spid="1843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8435">
                                            <p:txEl>
                                              <p:pRg st="5" end="5"/>
                                            </p:txEl>
                                          </p:spTgt>
                                        </p:tgtEl>
                                        <p:attrNameLst>
                                          <p:attrName>style.visibility</p:attrName>
                                        </p:attrNameLst>
                                      </p:cBhvr>
                                      <p:to>
                                        <p:strVal val="visible"/>
                                      </p:to>
                                    </p:set>
                                    <p:animEffect transition="in" filter="fade">
                                      <p:cBhvr>
                                        <p:cTn id="21" dur="500"/>
                                        <p:tgtEl>
                                          <p:spTgt spid="18435">
                                            <p:txEl>
                                              <p:pRg st="5" end="5"/>
                                            </p:txEl>
                                          </p:spTgt>
                                        </p:tgtEl>
                                      </p:cBhvr>
                                    </p:animEffect>
                                    <p:anim calcmode="lin" valueType="num">
                                      <p:cBhvr>
                                        <p:cTn id="22"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p:cTn id="23" dur="500" fill="hold"/>
                                        <p:tgtEl>
                                          <p:spTgt spid="18435">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1026">
            <a:extLst>
              <a:ext uri="{FF2B5EF4-FFF2-40B4-BE49-F238E27FC236}">
                <a16:creationId xmlns:a16="http://schemas.microsoft.com/office/drawing/2014/main" id="{4758AB10-3C4E-4154-BD63-5F88A8DF09A8}"/>
              </a:ext>
            </a:extLst>
          </p:cNvPr>
          <p:cNvSpPr>
            <a:spLocks noGrp="1" noChangeArrowheads="1"/>
          </p:cNvSpPr>
          <p:nvPr>
            <p:ph type="title"/>
          </p:nvPr>
        </p:nvSpPr>
        <p:spPr>
          <a:xfrm>
            <a:off x="457200" y="274638"/>
            <a:ext cx="8229600" cy="1006429"/>
          </a:xfrm>
          <a:noFill/>
        </p:spPr>
        <p:txBody>
          <a:bodyPr anchor="t">
            <a:spAutoFit/>
          </a:bodyPr>
          <a:lstStyle/>
          <a:p>
            <a:pPr algn="ctr"/>
            <a:r>
              <a:rPr lang="en-US" altLang="en-US" b="1" dirty="0">
                <a:solidFill>
                  <a:srgbClr val="212465"/>
                </a:solidFill>
                <a:latin typeface="Calibri Light"/>
                <a:cs typeface="Calibri Light"/>
              </a:rPr>
              <a:t>COMPRESSED GAS CYLINDER HANDLING and STORAGE</a:t>
            </a:r>
          </a:p>
        </p:txBody>
      </p:sp>
      <p:sp>
        <p:nvSpPr>
          <p:cNvPr id="50179" name="Rectangle 1027">
            <a:extLst>
              <a:ext uri="{FF2B5EF4-FFF2-40B4-BE49-F238E27FC236}">
                <a16:creationId xmlns:a16="http://schemas.microsoft.com/office/drawing/2014/main" id="{9AF1CC6F-4455-4306-BDEB-9EF1E1744314}"/>
              </a:ext>
            </a:extLst>
          </p:cNvPr>
          <p:cNvSpPr>
            <a:spLocks noGrp="1" noChangeArrowheads="1"/>
          </p:cNvSpPr>
          <p:nvPr>
            <p:ph idx="1"/>
          </p:nvPr>
        </p:nvSpPr>
        <p:spPr>
          <a:xfrm>
            <a:off x="457200" y="1600200"/>
            <a:ext cx="5033356" cy="4525963"/>
          </a:xfrm>
        </p:spPr>
        <p:txBody>
          <a:bodyPr/>
          <a:lstStyle/>
          <a:p>
            <a:pPr marL="469900" indent="-469900">
              <a:defRPr/>
            </a:pPr>
            <a:endParaRPr lang="en-US" altLang="en-US" dirty="0">
              <a:latin typeface="Arial" panose="020B0604020202020204" pitchFamily="34" charset="0"/>
              <a:cs typeface="Arial" panose="020B0604020202020204" pitchFamily="34" charset="0"/>
            </a:endParaRPr>
          </a:p>
          <a:p>
            <a:pPr marL="341313" indent="-341313">
              <a:defRPr/>
            </a:pPr>
            <a:r>
              <a:rPr lang="en-US" altLang="en-US" sz="2400" b="1" dirty="0">
                <a:latin typeface="Calibri Light" panose="020F0302020204030204" pitchFamily="34" charset="0"/>
                <a:cs typeface="Calibri Light" panose="020F0302020204030204" pitchFamily="34" charset="0"/>
              </a:rPr>
              <a:t>Group cylinders by type of gas</a:t>
            </a:r>
          </a:p>
          <a:p>
            <a:pPr marL="341313" indent="-341313">
              <a:defRPr/>
            </a:pPr>
            <a:r>
              <a:rPr lang="en-US" altLang="en-US" sz="2400" b="1" dirty="0">
                <a:latin typeface="Calibri Light" panose="020F0302020204030204" pitchFamily="34" charset="0"/>
                <a:cs typeface="Calibri Light" panose="020F0302020204030204" pitchFamily="34" charset="0"/>
              </a:rPr>
              <a:t>Store full and empty cylinders apart</a:t>
            </a:r>
          </a:p>
          <a:p>
            <a:pPr marL="341313" indent="-341313">
              <a:defRPr/>
            </a:pPr>
            <a:r>
              <a:rPr lang="en-US" altLang="en-US" sz="2400" b="1" dirty="0">
                <a:latin typeface="Calibri Light" panose="020F0302020204030204" pitchFamily="34" charset="0"/>
                <a:cs typeface="Calibri Light" panose="020F0302020204030204" pitchFamily="34" charset="0"/>
              </a:rPr>
              <a:t>Store gases so that old stock is removed and used first</a:t>
            </a:r>
          </a:p>
          <a:p>
            <a:pPr marL="341313" indent="-341313">
              <a:defRPr/>
            </a:pPr>
            <a:r>
              <a:rPr lang="en-US" altLang="en-US" sz="2400" b="1" dirty="0">
                <a:latin typeface="Calibri Light" panose="020F0302020204030204" pitchFamily="34" charset="0"/>
                <a:cs typeface="Calibri Light" panose="020F0302020204030204" pitchFamily="34" charset="0"/>
              </a:rPr>
              <a:t>Do not store acetylene and oxygen together (or any fuel and oxygen)</a:t>
            </a:r>
          </a:p>
        </p:txBody>
      </p:sp>
      <p:pic>
        <p:nvPicPr>
          <p:cNvPr id="184325" name="Picture 1029">
            <a:extLst>
              <a:ext uri="{FF2B5EF4-FFF2-40B4-BE49-F238E27FC236}">
                <a16:creationId xmlns:a16="http://schemas.microsoft.com/office/drawing/2014/main" id="{96511C8D-7549-4AFF-9120-0844543D0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908" y="2041929"/>
            <a:ext cx="30480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Slide Number Placeholder 1">
            <a:extLst>
              <a:ext uri="{FF2B5EF4-FFF2-40B4-BE49-F238E27FC236}">
                <a16:creationId xmlns:a16="http://schemas.microsoft.com/office/drawing/2014/main" id="{8A9BF6CC-090D-4B5E-9B1F-3E824965C8D1}"/>
              </a:ext>
            </a:extLst>
          </p:cNvPr>
          <p:cNvSpPr>
            <a:spLocks noGrp="1"/>
          </p:cNvSpPr>
          <p:nvPr>
            <p:ph type="sldNum" sz="quarter" idx="11"/>
          </p:nvPr>
        </p:nvSpPr>
        <p:spPr/>
        <p:txBody>
          <a:bodyPr/>
          <a:lstStyle/>
          <a:p>
            <a:pPr>
              <a:defRPr/>
            </a:pPr>
            <a:fld id="{8C28C825-8B56-4D47-AD22-1565AC870D51}" type="slidenum">
              <a:rPr lang="en-GB" smtClean="0"/>
              <a:pPr>
                <a:defRPr/>
              </a:pPr>
              <a:t>138</a:t>
            </a:fld>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animEffect transition="in" filter="fade">
                                      <p:cBhvr>
                                        <p:cTn id="7" dur="500"/>
                                        <p:tgtEl>
                                          <p:spTgt spid="50179">
                                            <p:txEl>
                                              <p:pRg st="1" end="1"/>
                                            </p:txEl>
                                          </p:spTgt>
                                        </p:tgtEl>
                                      </p:cBhvr>
                                    </p:animEffect>
                                    <p:anim calcmode="lin" valueType="num">
                                      <p:cBhvr>
                                        <p:cTn id="8"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50179">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50179">
                                            <p:txEl>
                                              <p:pRg st="2" end="2"/>
                                            </p:txEl>
                                          </p:spTgt>
                                        </p:tgtEl>
                                        <p:attrNameLst>
                                          <p:attrName>style.visibility</p:attrName>
                                        </p:attrNameLst>
                                      </p:cBhvr>
                                      <p:to>
                                        <p:strVal val="visible"/>
                                      </p:to>
                                    </p:set>
                                    <p:animEffect transition="in" filter="fade">
                                      <p:cBhvr>
                                        <p:cTn id="14" dur="500"/>
                                        <p:tgtEl>
                                          <p:spTgt spid="50179">
                                            <p:txEl>
                                              <p:pRg st="2" end="2"/>
                                            </p:txEl>
                                          </p:spTgt>
                                        </p:tgtEl>
                                      </p:cBhvr>
                                    </p:animEffect>
                                    <p:anim calcmode="lin" valueType="num">
                                      <p:cBhvr>
                                        <p:cTn id="15"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50179">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50179">
                                            <p:txEl>
                                              <p:pRg st="3" end="3"/>
                                            </p:txEl>
                                          </p:spTgt>
                                        </p:tgtEl>
                                        <p:attrNameLst>
                                          <p:attrName>style.visibility</p:attrName>
                                        </p:attrNameLst>
                                      </p:cBhvr>
                                      <p:to>
                                        <p:strVal val="visible"/>
                                      </p:to>
                                    </p:set>
                                    <p:animEffect transition="in" filter="fade">
                                      <p:cBhvr>
                                        <p:cTn id="21" dur="500"/>
                                        <p:tgtEl>
                                          <p:spTgt spid="50179">
                                            <p:txEl>
                                              <p:pRg st="3" end="3"/>
                                            </p:txEl>
                                          </p:spTgt>
                                        </p:tgtEl>
                                      </p:cBhvr>
                                    </p:animEffect>
                                    <p:anim calcmode="lin" valueType="num">
                                      <p:cBhvr>
                                        <p:cTn id="22" dur="500" fill="hold"/>
                                        <p:tgtEl>
                                          <p:spTgt spid="50179">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50179">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50179">
                                            <p:txEl>
                                              <p:pRg st="4" end="4"/>
                                            </p:txEl>
                                          </p:spTgt>
                                        </p:tgtEl>
                                        <p:attrNameLst>
                                          <p:attrName>style.visibility</p:attrName>
                                        </p:attrNameLst>
                                      </p:cBhvr>
                                      <p:to>
                                        <p:strVal val="visible"/>
                                      </p:to>
                                    </p:set>
                                    <p:animEffect transition="in" filter="fade">
                                      <p:cBhvr>
                                        <p:cTn id="28" dur="500"/>
                                        <p:tgtEl>
                                          <p:spTgt spid="50179">
                                            <p:txEl>
                                              <p:pRg st="4" end="4"/>
                                            </p:txEl>
                                          </p:spTgt>
                                        </p:tgtEl>
                                      </p:cBhvr>
                                    </p:animEffect>
                                    <p:anim calcmode="lin" valueType="num">
                                      <p:cBhvr>
                                        <p:cTn id="29" dur="500" fill="hold"/>
                                        <p:tgtEl>
                                          <p:spTgt spid="50179">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5017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A668-83A2-465F-98E1-C5A925ECECA4}"/>
              </a:ext>
            </a:extLst>
          </p:cNvPr>
          <p:cNvSpPr>
            <a:spLocks noGrp="1"/>
          </p:cNvSpPr>
          <p:nvPr>
            <p:ph type="title"/>
          </p:nvPr>
        </p:nvSpPr>
        <p:spPr/>
        <p:txBody>
          <a:bodyPr/>
          <a:lstStyle/>
          <a:p>
            <a:pPr algn="ctr"/>
            <a:r>
              <a:rPr lang="en-US" b="1" dirty="0">
                <a:solidFill>
                  <a:srgbClr val="212465"/>
                </a:solidFill>
              </a:rPr>
              <a:t>COMPRESSED GAS CYLINDER </a:t>
            </a:r>
            <a:br>
              <a:rPr lang="en-US" b="1" dirty="0">
                <a:solidFill>
                  <a:srgbClr val="212465"/>
                </a:solidFill>
              </a:rPr>
            </a:br>
            <a:r>
              <a:rPr lang="en-US" b="1" dirty="0">
                <a:solidFill>
                  <a:srgbClr val="212465"/>
                </a:solidFill>
              </a:rPr>
              <a:t>HANDLING and STORAGE</a:t>
            </a:r>
          </a:p>
        </p:txBody>
      </p:sp>
      <p:sp>
        <p:nvSpPr>
          <p:cNvPr id="51203" name="Rectangle 3">
            <a:extLst>
              <a:ext uri="{FF2B5EF4-FFF2-40B4-BE49-F238E27FC236}">
                <a16:creationId xmlns:a16="http://schemas.microsoft.com/office/drawing/2014/main" id="{B6FB2EE5-1E10-44EA-9B60-B38B31A9DA93}"/>
              </a:ext>
            </a:extLst>
          </p:cNvPr>
          <p:cNvSpPr>
            <a:spLocks noGrp="1" noChangeArrowheads="1"/>
          </p:cNvSpPr>
          <p:nvPr>
            <p:ph idx="1"/>
          </p:nvPr>
        </p:nvSpPr>
        <p:spPr/>
        <p:txBody>
          <a:bodyPr/>
          <a:lstStyle/>
          <a:p>
            <a:pPr marL="469900" indent="-469900">
              <a:defRPr/>
            </a:pPr>
            <a:endParaRPr lang="en-US" altLang="en-US" dirty="0"/>
          </a:p>
          <a:p>
            <a:pPr marL="341313" indent="-341313">
              <a:defRPr/>
            </a:pPr>
            <a:r>
              <a:rPr lang="en-US" altLang="en-US" sz="2400" b="1" dirty="0">
                <a:latin typeface="Calibri Light" panose="020F0302020204030204" pitchFamily="34" charset="0"/>
                <a:cs typeface="Calibri Light" panose="020F0302020204030204" pitchFamily="34" charset="0"/>
              </a:rPr>
              <a:t>Keep protective caps </a:t>
            </a:r>
            <a:br>
              <a:rPr lang="en-US" altLang="en-US" sz="2400" b="1" dirty="0">
                <a:latin typeface="Calibri Light" panose="020F0302020204030204" pitchFamily="34" charset="0"/>
                <a:cs typeface="Calibri Light" panose="020F0302020204030204" pitchFamily="34" charset="0"/>
              </a:rPr>
            </a:br>
            <a:r>
              <a:rPr lang="en-US" altLang="en-US" sz="2400" b="1" dirty="0">
                <a:latin typeface="Calibri Light" panose="020F0302020204030204" pitchFamily="34" charset="0"/>
                <a:cs typeface="Calibri Light" panose="020F0302020204030204" pitchFamily="34" charset="0"/>
              </a:rPr>
              <a:t>on stored CGCs</a:t>
            </a:r>
          </a:p>
          <a:p>
            <a:pPr marL="341313" lvl="2" indent="-341313">
              <a:defRPr/>
            </a:pPr>
            <a:endParaRPr lang="en-US" altLang="en-US" sz="2400" b="1" dirty="0">
              <a:latin typeface="Calibri Light" panose="020F0302020204030204" pitchFamily="34" charset="0"/>
              <a:cs typeface="Calibri Light" panose="020F0302020204030204" pitchFamily="34" charset="0"/>
            </a:endParaRPr>
          </a:p>
          <a:p>
            <a:pPr marL="341313" indent="-341313">
              <a:defRPr/>
            </a:pPr>
            <a:r>
              <a:rPr lang="en-US" altLang="en-US" sz="2400" b="1" dirty="0">
                <a:latin typeface="Calibri Light" panose="020F0302020204030204" pitchFamily="34" charset="0"/>
                <a:cs typeface="Calibri Light" panose="020F0302020204030204" pitchFamily="34" charset="0"/>
              </a:rPr>
              <a:t>Prevent the dropping </a:t>
            </a:r>
            <a:br>
              <a:rPr lang="en-US" altLang="en-US" sz="2400" b="1" dirty="0">
                <a:latin typeface="Calibri Light" panose="020F0302020204030204" pitchFamily="34" charset="0"/>
                <a:cs typeface="Calibri Light" panose="020F0302020204030204" pitchFamily="34" charset="0"/>
              </a:rPr>
            </a:br>
            <a:r>
              <a:rPr lang="en-US" altLang="en-US" sz="2400" b="1" dirty="0">
                <a:latin typeface="Calibri Light" panose="020F0302020204030204" pitchFamily="34" charset="0"/>
                <a:cs typeface="Calibri Light" panose="020F0302020204030204" pitchFamily="34" charset="0"/>
              </a:rPr>
              <a:t>or banging of CGCs</a:t>
            </a:r>
          </a:p>
          <a:p>
            <a:pPr marL="341313" lvl="2" indent="-341313">
              <a:defRPr/>
            </a:pPr>
            <a:endParaRPr lang="en-US" altLang="en-US" sz="2400" b="1" dirty="0">
              <a:latin typeface="Calibri Light" panose="020F0302020204030204" pitchFamily="34" charset="0"/>
              <a:cs typeface="Calibri Light" panose="020F0302020204030204" pitchFamily="34" charset="0"/>
            </a:endParaRPr>
          </a:p>
          <a:p>
            <a:pPr marL="341313" indent="-341313">
              <a:defRPr/>
            </a:pPr>
            <a:r>
              <a:rPr lang="en-US" altLang="en-US" sz="2400" b="1" dirty="0">
                <a:latin typeface="Calibri Light" panose="020F0302020204030204" pitchFamily="34" charset="0"/>
                <a:cs typeface="Calibri Light" panose="020F0302020204030204" pitchFamily="34" charset="0"/>
              </a:rPr>
              <a:t>Don’t roll CGCs along </a:t>
            </a:r>
            <a:br>
              <a:rPr lang="en-US" altLang="en-US" sz="2400" b="1" dirty="0">
                <a:latin typeface="Calibri Light" panose="020F0302020204030204" pitchFamily="34" charset="0"/>
                <a:cs typeface="Calibri Light" panose="020F0302020204030204" pitchFamily="34" charset="0"/>
              </a:rPr>
            </a:br>
            <a:r>
              <a:rPr lang="en-US" altLang="en-US" sz="2400" b="1" dirty="0">
                <a:latin typeface="Calibri Light" panose="020F0302020204030204" pitchFamily="34" charset="0"/>
                <a:cs typeface="Calibri Light" panose="020F0302020204030204" pitchFamily="34" charset="0"/>
              </a:rPr>
              <a:t>the bottom rim</a:t>
            </a:r>
          </a:p>
        </p:txBody>
      </p:sp>
      <p:pic>
        <p:nvPicPr>
          <p:cNvPr id="185348" name="Picture 6">
            <a:extLst>
              <a:ext uri="{FF2B5EF4-FFF2-40B4-BE49-F238E27FC236}">
                <a16:creationId xmlns:a16="http://schemas.microsoft.com/office/drawing/2014/main" id="{243B13CB-B7D3-4B50-B581-3DE4DAA32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1989138"/>
            <a:ext cx="3227387"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 name="Slide Number Placeholder 2">
            <a:extLst>
              <a:ext uri="{FF2B5EF4-FFF2-40B4-BE49-F238E27FC236}">
                <a16:creationId xmlns:a16="http://schemas.microsoft.com/office/drawing/2014/main" id="{615BDC15-DD7B-4932-A3D7-30AB02D70CAC}"/>
              </a:ext>
            </a:extLst>
          </p:cNvPr>
          <p:cNvSpPr>
            <a:spLocks noGrp="1"/>
          </p:cNvSpPr>
          <p:nvPr>
            <p:ph type="sldNum" sz="quarter" idx="11"/>
          </p:nvPr>
        </p:nvSpPr>
        <p:spPr/>
        <p:txBody>
          <a:bodyPr/>
          <a:lstStyle/>
          <a:p>
            <a:pPr>
              <a:defRPr/>
            </a:pPr>
            <a:fld id="{8C28C825-8B56-4D47-AD22-1565AC870D51}" type="slidenum">
              <a:rPr lang="en-GB" smtClean="0"/>
              <a:pPr>
                <a:defRPr/>
              </a:pPr>
              <a:t>139</a:t>
            </a:fld>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animEffect transition="in" filter="fade">
                                      <p:cBhvr>
                                        <p:cTn id="7" dur="500"/>
                                        <p:tgtEl>
                                          <p:spTgt spid="51203">
                                            <p:txEl>
                                              <p:pRg st="1" end="1"/>
                                            </p:txEl>
                                          </p:spTgt>
                                        </p:tgtEl>
                                      </p:cBhvr>
                                    </p:animEffect>
                                    <p:anim calcmode="lin" valueType="num">
                                      <p:cBhvr>
                                        <p:cTn id="8"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5120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51203">
                                            <p:txEl>
                                              <p:pRg st="3" end="3"/>
                                            </p:txEl>
                                          </p:spTgt>
                                        </p:tgtEl>
                                        <p:attrNameLst>
                                          <p:attrName>style.visibility</p:attrName>
                                        </p:attrNameLst>
                                      </p:cBhvr>
                                      <p:to>
                                        <p:strVal val="visible"/>
                                      </p:to>
                                    </p:set>
                                    <p:animEffect transition="in" filter="fade">
                                      <p:cBhvr>
                                        <p:cTn id="14" dur="500"/>
                                        <p:tgtEl>
                                          <p:spTgt spid="51203">
                                            <p:txEl>
                                              <p:pRg st="3" end="3"/>
                                            </p:txEl>
                                          </p:spTgt>
                                        </p:tgtEl>
                                      </p:cBhvr>
                                    </p:animEffect>
                                    <p:anim calcmode="lin" valueType="num">
                                      <p:cBhvr>
                                        <p:cTn id="15"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p:cTn id="16" dur="500" fill="hold"/>
                                        <p:tgtEl>
                                          <p:spTgt spid="5120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51203">
                                            <p:txEl>
                                              <p:pRg st="5" end="5"/>
                                            </p:txEl>
                                          </p:spTgt>
                                        </p:tgtEl>
                                        <p:attrNameLst>
                                          <p:attrName>style.visibility</p:attrName>
                                        </p:attrNameLst>
                                      </p:cBhvr>
                                      <p:to>
                                        <p:strVal val="visible"/>
                                      </p:to>
                                    </p:set>
                                    <p:animEffect transition="in" filter="fade">
                                      <p:cBhvr>
                                        <p:cTn id="21" dur="500"/>
                                        <p:tgtEl>
                                          <p:spTgt spid="51203">
                                            <p:txEl>
                                              <p:pRg st="5" end="5"/>
                                            </p:txEl>
                                          </p:spTgt>
                                        </p:tgtEl>
                                      </p:cBhvr>
                                    </p:animEffect>
                                    <p:anim calcmode="lin" valueType="num">
                                      <p:cBhvr>
                                        <p:cTn id="22" dur="500" fill="hold"/>
                                        <p:tgtEl>
                                          <p:spTgt spid="51203">
                                            <p:txEl>
                                              <p:pRg st="5" end="5"/>
                                            </p:txEl>
                                          </p:spTgt>
                                        </p:tgtEl>
                                        <p:attrNameLst>
                                          <p:attrName>ppt_x</p:attrName>
                                        </p:attrNameLst>
                                      </p:cBhvr>
                                      <p:tavLst>
                                        <p:tav tm="0">
                                          <p:val>
                                            <p:strVal val="#ppt_x"/>
                                          </p:val>
                                        </p:tav>
                                        <p:tav tm="100000">
                                          <p:val>
                                            <p:strVal val="#ppt_x"/>
                                          </p:val>
                                        </p:tav>
                                      </p:tavLst>
                                    </p:anim>
                                    <p:anim calcmode="lin" valueType="num">
                                      <p:cBhvr>
                                        <p:cTn id="23" dur="500" fill="hold"/>
                                        <p:tgtEl>
                                          <p:spTgt spid="51203">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1E8EDFF4-FA08-4F65-B181-90E28EBE0D51}"/>
              </a:ext>
            </a:extLst>
          </p:cNvPr>
          <p:cNvSpPr>
            <a:spLocks noGrp="1" noChangeArrowheads="1"/>
          </p:cNvSpPr>
          <p:nvPr>
            <p:ph type="title"/>
          </p:nvPr>
        </p:nvSpPr>
        <p:spPr/>
        <p:txBody>
          <a:bodyPr/>
          <a:lstStyle/>
          <a:p>
            <a:r>
              <a:rPr lang="en-US" altLang="en-US" sz="3200" b="1" dirty="0">
                <a:solidFill>
                  <a:srgbClr val="002060"/>
                </a:solidFill>
              </a:rPr>
              <a:t>SAFETY and HEALTH PROGRAM ELEMENTS</a:t>
            </a:r>
          </a:p>
        </p:txBody>
      </p:sp>
      <p:sp>
        <p:nvSpPr>
          <p:cNvPr id="46083" name="Content Placeholder 4">
            <a:extLst>
              <a:ext uri="{FF2B5EF4-FFF2-40B4-BE49-F238E27FC236}">
                <a16:creationId xmlns:a16="http://schemas.microsoft.com/office/drawing/2014/main" id="{8FF9A17E-8037-41A3-B72F-E1AD54356A38}"/>
              </a:ext>
            </a:extLst>
          </p:cNvPr>
          <p:cNvSpPr>
            <a:spLocks noGrp="1" noChangeArrowheads="1"/>
          </p:cNvSpPr>
          <p:nvPr>
            <p:ph idx="1"/>
          </p:nvPr>
        </p:nvSpPr>
        <p:spPr/>
        <p:txBody>
          <a:bodyPr/>
          <a:lstStyle/>
          <a:p>
            <a:pPr marL="0" indent="0" eaLnBrk="1" hangingPunct="1">
              <a:buFont typeface="Arial" panose="020B0604020202020204" pitchFamily="34" charset="0"/>
              <a:buNone/>
              <a:defRPr/>
            </a:pPr>
            <a:r>
              <a:rPr lang="en-US" altLang="en-US" sz="2800" dirty="0"/>
              <a:t>An effective occupational safety and health program will address the following four elements:</a:t>
            </a:r>
          </a:p>
          <a:p>
            <a:pPr eaLnBrk="1" hangingPunct="1">
              <a:defRPr/>
            </a:pPr>
            <a:endParaRPr lang="en-US" altLang="en-US" sz="2800" dirty="0"/>
          </a:p>
          <a:p>
            <a:pPr marL="855663" lvl="1" indent="-457200" eaLnBrk="1" hangingPunct="1">
              <a:buFont typeface="Arial" panose="020B0604020202020204" pitchFamily="34" charset="0"/>
              <a:buNone/>
              <a:defRPr/>
            </a:pPr>
            <a:r>
              <a:rPr lang="en-US" altLang="en-US" sz="2800" dirty="0"/>
              <a:t>1. Management commitment and employee involvement, including joint S&amp;H committees</a:t>
            </a:r>
          </a:p>
          <a:p>
            <a:pPr marL="855663" lvl="1" indent="-457200" eaLnBrk="1" hangingPunct="1">
              <a:buFont typeface="Arial" panose="020B0604020202020204" pitchFamily="34" charset="0"/>
              <a:buNone/>
              <a:defRPr/>
            </a:pPr>
            <a:r>
              <a:rPr lang="en-US" altLang="en-US" sz="2800" dirty="0"/>
              <a:t>2. Worksite analysis/ risk assessment of hazards  </a:t>
            </a:r>
          </a:p>
          <a:p>
            <a:pPr marL="855663" lvl="1" indent="-457200" eaLnBrk="1" hangingPunct="1">
              <a:buFont typeface="Arial" panose="020B0604020202020204" pitchFamily="34" charset="0"/>
              <a:buNone/>
              <a:defRPr/>
            </a:pPr>
            <a:r>
              <a:rPr lang="en-US" altLang="en-US" sz="2800" dirty="0"/>
              <a:t>3. Hazard prevention and control</a:t>
            </a:r>
          </a:p>
          <a:p>
            <a:pPr marL="855663" lvl="1" indent="-457200" eaLnBrk="1" hangingPunct="1">
              <a:buFont typeface="Arial" panose="020B0604020202020204" pitchFamily="34" charset="0"/>
              <a:buNone/>
              <a:defRPr/>
            </a:pPr>
            <a:r>
              <a:rPr lang="en-US" altLang="en-US" sz="2800" dirty="0"/>
              <a:t>4. Safety and health training, including situational awareness</a:t>
            </a:r>
          </a:p>
          <a:p>
            <a:pPr>
              <a:defRPr/>
            </a:pPr>
            <a:endParaRPr lang="en-US" altLang="en-US" dirty="0"/>
          </a:p>
        </p:txBody>
      </p:sp>
      <p:sp>
        <p:nvSpPr>
          <p:cNvPr id="4" name="Slide Number Placeholder 3">
            <a:extLst>
              <a:ext uri="{FF2B5EF4-FFF2-40B4-BE49-F238E27FC236}">
                <a16:creationId xmlns:a16="http://schemas.microsoft.com/office/drawing/2014/main" id="{D325D819-098F-44FC-98C1-C0DD4BB31BA4}"/>
              </a:ext>
            </a:extLst>
          </p:cNvPr>
          <p:cNvSpPr>
            <a:spLocks noGrp="1"/>
          </p:cNvSpPr>
          <p:nvPr>
            <p:ph type="sldNum" sz="quarter" idx="11"/>
          </p:nvPr>
        </p:nvSpPr>
        <p:spPr/>
        <p:txBody>
          <a:bodyPr/>
          <a:lstStyle/>
          <a:p>
            <a:pPr>
              <a:defRPr/>
            </a:pPr>
            <a:fld id="{AD225F51-67BC-49EB-B520-5E0B1B4A885D}" type="slidenum">
              <a:rPr lang="en-GB" smtClean="0"/>
              <a:pPr>
                <a:defRPr/>
              </a:pPr>
              <a:t>14</a:t>
            </a:fld>
            <a:endParaRPr lang="en-GB" dirty="0"/>
          </a:p>
        </p:txBody>
      </p:sp>
      <p:graphicFrame>
        <p:nvGraphicFramePr>
          <p:cNvPr id="46085" name="Object 4">
            <a:extLst>
              <a:ext uri="{FF2B5EF4-FFF2-40B4-BE49-F238E27FC236}">
                <a16:creationId xmlns:a16="http://schemas.microsoft.com/office/drawing/2014/main" id="{BB91198D-2CB9-4EFF-822E-3BA469444741}"/>
              </a:ext>
            </a:extLst>
          </p:cNvPr>
          <p:cNvGraphicFramePr>
            <a:graphicFrameLocks/>
          </p:cNvGraphicFramePr>
          <p:nvPr>
            <p:extLst>
              <p:ext uri="{D42A27DB-BD31-4B8C-83A1-F6EECF244321}">
                <p14:modId xmlns:p14="http://schemas.microsoft.com/office/powerpoint/2010/main" val="2181251962"/>
              </p:ext>
            </p:extLst>
          </p:nvPr>
        </p:nvGraphicFramePr>
        <p:xfrm>
          <a:off x="7549137" y="164459"/>
          <a:ext cx="1339850" cy="1352550"/>
        </p:xfrm>
        <a:graphic>
          <a:graphicData uri="http://schemas.openxmlformats.org/presentationml/2006/ole">
            <mc:AlternateContent xmlns:mc="http://schemas.openxmlformats.org/markup-compatibility/2006">
              <mc:Choice xmlns:v="urn:schemas-microsoft-com:vml" Requires="v">
                <p:oleObj spid="_x0000_s46672" name="ClipArt" r:id="rId4" imgW="3661051" imgH="3602391" progId="MS_ClipArt_Gallery.2">
                  <p:embed/>
                </p:oleObj>
              </mc:Choice>
              <mc:Fallback>
                <p:oleObj name="ClipArt" r:id="rId4" imgW="3661051" imgH="3602391" progId="MS_ClipArt_Gallery.2">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9137" y="164459"/>
                        <a:ext cx="133985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635BE7D1-D306-4320-A265-F1D96FA799EE}"/>
              </a:ext>
            </a:extLst>
          </p:cNvPr>
          <p:cNvSpPr>
            <a:spLocks noGrp="1" noChangeArrowheads="1"/>
          </p:cNvSpPr>
          <p:nvPr>
            <p:ph idx="1"/>
          </p:nvPr>
        </p:nvSpPr>
        <p:spPr>
          <a:xfrm>
            <a:off x="457200" y="1600200"/>
            <a:ext cx="4085705" cy="4525963"/>
          </a:xfrm>
        </p:spPr>
        <p:txBody>
          <a:bodyPr/>
          <a:lstStyle/>
          <a:p>
            <a:pPr marL="469900" indent="-469900">
              <a:defRPr/>
            </a:pPr>
            <a:endParaRPr lang="en-US" altLang="en-US" dirty="0"/>
          </a:p>
          <a:p>
            <a:pPr marL="341313" indent="-341313">
              <a:defRPr/>
            </a:pPr>
            <a:r>
              <a:rPr lang="en-US" altLang="en-US" sz="2400" b="1" dirty="0">
                <a:latin typeface="Calibri Light" panose="020F0302020204030204" pitchFamily="34" charset="0"/>
                <a:cs typeface="Calibri Light" panose="020F0302020204030204" pitchFamily="34" charset="0"/>
              </a:rPr>
              <a:t>Ensure that valves, hoses, </a:t>
            </a:r>
            <a:br>
              <a:rPr lang="en-US" altLang="en-US" sz="2400" b="1" dirty="0">
                <a:latin typeface="Calibri Light" panose="020F0302020204030204" pitchFamily="34" charset="0"/>
                <a:cs typeface="Calibri Light" panose="020F0302020204030204" pitchFamily="34" charset="0"/>
              </a:rPr>
            </a:br>
            <a:r>
              <a:rPr lang="en-US" altLang="en-US" sz="2400" b="1" dirty="0">
                <a:latin typeface="Calibri Light" panose="020F0302020204030204" pitchFamily="34" charset="0"/>
                <a:cs typeface="Calibri Light" panose="020F0302020204030204" pitchFamily="34" charset="0"/>
              </a:rPr>
              <a:t>connectors, and regulators are in good condition and turned off when not in use</a:t>
            </a:r>
          </a:p>
        </p:txBody>
      </p:sp>
      <p:pic>
        <p:nvPicPr>
          <p:cNvPr id="186372" name="Picture 8">
            <a:extLst>
              <a:ext uri="{FF2B5EF4-FFF2-40B4-BE49-F238E27FC236}">
                <a16:creationId xmlns:a16="http://schemas.microsoft.com/office/drawing/2014/main" id="{8A33FC6D-DE0B-439A-BEA4-D059D7CAC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001" y="2158011"/>
            <a:ext cx="4160577" cy="254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6373" name="Rectangle 1026">
            <a:extLst>
              <a:ext uri="{FF2B5EF4-FFF2-40B4-BE49-F238E27FC236}">
                <a16:creationId xmlns:a16="http://schemas.microsoft.com/office/drawing/2014/main" id="{58A86A40-137E-4262-9AF2-814F036246C7}"/>
              </a:ext>
            </a:extLst>
          </p:cNvPr>
          <p:cNvSpPr txBox="1">
            <a:spLocks noChangeArrowheads="1"/>
          </p:cNvSpPr>
          <p:nvPr/>
        </p:nvSpPr>
        <p:spPr bwMode="auto">
          <a:xfrm>
            <a:off x="608013" y="488950"/>
            <a:ext cx="6359525"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0"/>
              </a:spcBef>
              <a:buFontTx/>
              <a:buNone/>
            </a:pPr>
            <a:r>
              <a:rPr lang="en-US" altLang="en-US" sz="3300" b="1" dirty="0">
                <a:solidFill>
                  <a:srgbClr val="212465"/>
                </a:solidFill>
                <a:latin typeface="Calibri Light" panose="020F0302020204030204" pitchFamily="34" charset="0"/>
                <a:cs typeface="Calibri Light" panose="020F0302020204030204" pitchFamily="34" charset="0"/>
              </a:rPr>
              <a:t>COMPRESSED GAS CYLINDER HANDLING and STORAGE</a:t>
            </a:r>
          </a:p>
        </p:txBody>
      </p:sp>
      <p:sp>
        <p:nvSpPr>
          <p:cNvPr id="3" name="Slide Number Placeholder 2">
            <a:extLst>
              <a:ext uri="{FF2B5EF4-FFF2-40B4-BE49-F238E27FC236}">
                <a16:creationId xmlns:a16="http://schemas.microsoft.com/office/drawing/2014/main" id="{5560E2BF-5CD7-48DA-BF12-81657771124B}"/>
              </a:ext>
            </a:extLst>
          </p:cNvPr>
          <p:cNvSpPr>
            <a:spLocks noGrp="1"/>
          </p:cNvSpPr>
          <p:nvPr>
            <p:ph type="sldNum" sz="quarter" idx="11"/>
          </p:nvPr>
        </p:nvSpPr>
        <p:spPr/>
        <p:txBody>
          <a:bodyPr/>
          <a:lstStyle/>
          <a:p>
            <a:pPr>
              <a:defRPr/>
            </a:pPr>
            <a:fld id="{8C28C825-8B56-4D47-AD22-1565AC870D51}" type="slidenum">
              <a:rPr lang="en-GB" smtClean="0"/>
              <a:pPr>
                <a:defRPr/>
              </a:pPr>
              <a:t>140</a:t>
            </a:fld>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76803">
                                            <p:txEl>
                                              <p:pRg st="1" end="1"/>
                                            </p:txEl>
                                          </p:spTgt>
                                        </p:tgtEl>
                                        <p:attrNameLst>
                                          <p:attrName>style.visibility</p:attrName>
                                        </p:attrNameLst>
                                      </p:cBhvr>
                                      <p:to>
                                        <p:strVal val="visible"/>
                                      </p:to>
                                    </p:set>
                                    <p:animEffect transition="in" filter="fade">
                                      <p:cBhvr>
                                        <p:cTn id="7" dur="500"/>
                                        <p:tgtEl>
                                          <p:spTgt spid="76803">
                                            <p:txEl>
                                              <p:pRg st="1" end="1"/>
                                            </p:txEl>
                                          </p:spTgt>
                                        </p:tgtEl>
                                      </p:cBhvr>
                                    </p:animEffect>
                                    <p:anim calcmode="lin" valueType="num">
                                      <p:cBhvr>
                                        <p:cTn id="8" dur="500" fill="hold"/>
                                        <p:tgtEl>
                                          <p:spTgt spid="76803">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76803">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4" name="Picture 5">
            <a:extLst>
              <a:ext uri="{FF2B5EF4-FFF2-40B4-BE49-F238E27FC236}">
                <a16:creationId xmlns:a16="http://schemas.microsoft.com/office/drawing/2014/main" id="{5D6CE0B6-34C9-401E-BF73-91349B0F2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075" y="2381250"/>
            <a:ext cx="3019425"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7395" name="Picture 7" descr="image">
            <a:extLst>
              <a:ext uri="{FF2B5EF4-FFF2-40B4-BE49-F238E27FC236}">
                <a16:creationId xmlns:a16="http://schemas.microsoft.com/office/drawing/2014/main" id="{DBFCDE77-3314-482F-B5B8-207DB23B4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152304"/>
            <a:ext cx="5307012"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a:extLst>
              <a:ext uri="{FF2B5EF4-FFF2-40B4-BE49-F238E27FC236}">
                <a16:creationId xmlns:a16="http://schemas.microsoft.com/office/drawing/2014/main" id="{AD96FCB4-FDAF-410D-8550-D771B8C5869B}"/>
              </a:ext>
            </a:extLst>
          </p:cNvPr>
          <p:cNvSpPr>
            <a:spLocks noGrp="1" noChangeArrowheads="1"/>
          </p:cNvSpPr>
          <p:nvPr>
            <p:ph idx="1"/>
          </p:nvPr>
        </p:nvSpPr>
        <p:spPr/>
        <p:txBody>
          <a:bodyPr/>
          <a:lstStyle/>
          <a:p>
            <a:pPr marL="469900" indent="-469900"/>
            <a:r>
              <a:rPr lang="en-US" altLang="en-US" b="1" dirty="0">
                <a:latin typeface="Calibri Light" panose="020F0302020204030204" pitchFamily="34" charset="0"/>
                <a:cs typeface="Calibri Light" panose="020F0302020204030204" pitchFamily="34" charset="0"/>
              </a:rPr>
              <a:t>Empty CGCs must be labeled “MT” or “Empty”</a:t>
            </a:r>
          </a:p>
          <a:p>
            <a:pPr marL="469900" indent="-469900"/>
            <a:r>
              <a:rPr lang="en-US" altLang="en-US" b="1" dirty="0">
                <a:latin typeface="Calibri Light"/>
                <a:cs typeface="Calibri Light"/>
              </a:rPr>
              <a:t>Keep oil and grease away from oxygen </a:t>
            </a:r>
            <a:br>
              <a:rPr lang="en-US" altLang="en-US" b="1" dirty="0">
                <a:latin typeface="Calibri Light" panose="020F0302020204030204" pitchFamily="34" charset="0"/>
                <a:cs typeface="Calibri Light" panose="020F0302020204030204" pitchFamily="34" charset="0"/>
              </a:rPr>
            </a:br>
            <a:r>
              <a:rPr lang="en-US" altLang="en-US" b="1" dirty="0">
                <a:latin typeface="Calibri Light"/>
                <a:cs typeface="Calibri Light"/>
              </a:rPr>
              <a:t>CGCs, valves, and hoses</a:t>
            </a:r>
          </a:p>
        </p:txBody>
      </p:sp>
      <p:sp>
        <p:nvSpPr>
          <p:cNvPr id="187398" name="Rectangle 1026">
            <a:extLst>
              <a:ext uri="{FF2B5EF4-FFF2-40B4-BE49-F238E27FC236}">
                <a16:creationId xmlns:a16="http://schemas.microsoft.com/office/drawing/2014/main" id="{406D813C-D31E-499F-B259-0AF94B132BD9}"/>
              </a:ext>
            </a:extLst>
          </p:cNvPr>
          <p:cNvSpPr txBox="1">
            <a:spLocks noChangeArrowheads="1"/>
          </p:cNvSpPr>
          <p:nvPr/>
        </p:nvSpPr>
        <p:spPr bwMode="auto">
          <a:xfrm>
            <a:off x="608013" y="488950"/>
            <a:ext cx="6359525"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0"/>
              </a:spcBef>
              <a:buFontTx/>
              <a:buNone/>
            </a:pPr>
            <a:r>
              <a:rPr lang="en-US" altLang="en-US" sz="3300" b="1" dirty="0">
                <a:solidFill>
                  <a:srgbClr val="212465"/>
                </a:solidFill>
                <a:latin typeface="Calibri Light" panose="020F0302020204030204" pitchFamily="34" charset="0"/>
                <a:cs typeface="Calibri Light" panose="020F0302020204030204" pitchFamily="34" charset="0"/>
              </a:rPr>
              <a:t>COMPRESSED GAS CYLINDER HANDLING and STORAGE</a:t>
            </a:r>
          </a:p>
        </p:txBody>
      </p:sp>
      <p:sp>
        <p:nvSpPr>
          <p:cNvPr id="3" name="Slide Number Placeholder 2">
            <a:extLst>
              <a:ext uri="{FF2B5EF4-FFF2-40B4-BE49-F238E27FC236}">
                <a16:creationId xmlns:a16="http://schemas.microsoft.com/office/drawing/2014/main" id="{B589C2E1-063E-460E-BD1A-29B7B057D683}"/>
              </a:ext>
            </a:extLst>
          </p:cNvPr>
          <p:cNvSpPr>
            <a:spLocks noGrp="1"/>
          </p:cNvSpPr>
          <p:nvPr>
            <p:ph type="sldNum" sz="quarter" idx="11"/>
          </p:nvPr>
        </p:nvSpPr>
        <p:spPr/>
        <p:txBody>
          <a:bodyPr/>
          <a:lstStyle/>
          <a:p>
            <a:pPr>
              <a:defRPr/>
            </a:pPr>
            <a:fld id="{8C28C825-8B56-4D47-AD22-1565AC870D51}" type="slidenum">
              <a:rPr lang="en-GB" smtClean="0"/>
              <a:pPr>
                <a:defRPr/>
              </a:pPr>
              <a:t>141</a:t>
            </a:fld>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anim calcmode="lin" valueType="num">
                                      <p:cBhvr>
                                        <p:cTn id="8"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222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52227">
                                            <p:txEl>
                                              <p:pRg st="1" end="1"/>
                                            </p:txEl>
                                          </p:spTgt>
                                        </p:tgtEl>
                                        <p:attrNameLst>
                                          <p:attrName>style.visibility</p:attrName>
                                        </p:attrNameLst>
                                      </p:cBhvr>
                                      <p:to>
                                        <p:strVal val="visible"/>
                                      </p:to>
                                    </p:set>
                                    <p:animEffect transition="in" filter="fade">
                                      <p:cBhvr>
                                        <p:cTn id="14" dur="500"/>
                                        <p:tgtEl>
                                          <p:spTgt spid="52227">
                                            <p:txEl>
                                              <p:pRg st="1" end="1"/>
                                            </p:txEl>
                                          </p:spTgt>
                                        </p:tgtEl>
                                      </p:cBhvr>
                                    </p:animEffect>
                                    <p:anim calcmode="lin" valueType="num">
                                      <p:cBhvr>
                                        <p:cTn id="15"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2227">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D453-4112-460C-8A87-DD9A56073C3E}"/>
              </a:ext>
            </a:extLst>
          </p:cNvPr>
          <p:cNvSpPr>
            <a:spLocks noGrp="1"/>
          </p:cNvSpPr>
          <p:nvPr>
            <p:ph type="title"/>
          </p:nvPr>
        </p:nvSpPr>
        <p:spPr/>
        <p:txBody>
          <a:bodyPr/>
          <a:lstStyle/>
          <a:p>
            <a:pPr algn="ctr"/>
            <a:r>
              <a:rPr lang="en-US" b="1" dirty="0">
                <a:solidFill>
                  <a:srgbClr val="212465"/>
                </a:solidFill>
              </a:rPr>
              <a:t>KNOWLEDGE SELF-CHECK</a:t>
            </a:r>
          </a:p>
        </p:txBody>
      </p:sp>
      <p:sp>
        <p:nvSpPr>
          <p:cNvPr id="3" name="Content Placeholder 2">
            <a:extLst>
              <a:ext uri="{FF2B5EF4-FFF2-40B4-BE49-F238E27FC236}">
                <a16:creationId xmlns:a16="http://schemas.microsoft.com/office/drawing/2014/main" id="{1FB9EE13-DFDE-4119-80CF-A191620117C9}"/>
              </a:ext>
            </a:extLst>
          </p:cNvPr>
          <p:cNvSpPr>
            <a:spLocks noGrp="1"/>
          </p:cNvSpPr>
          <p:nvPr>
            <p:ph idx="1"/>
          </p:nvPr>
        </p:nvSpPr>
        <p:spPr/>
        <p:txBody>
          <a:bodyPr/>
          <a:lstStyle/>
          <a:p>
            <a:pPr marL="0" indent="0">
              <a:buNone/>
            </a:pPr>
            <a:r>
              <a:rPr lang="en-US" sz="2800" b="1" dirty="0">
                <a:latin typeface="Calibri Light" panose="020F0302020204030204" pitchFamily="34" charset="0"/>
                <a:cs typeface="Calibri Light" panose="020F0302020204030204" pitchFamily="34" charset="0"/>
              </a:rPr>
              <a:t>Compressed gas cylinders can be rolled to their storage location</a:t>
            </a:r>
          </a:p>
          <a:p>
            <a:pPr marL="0" indent="0">
              <a:buNone/>
            </a:pPr>
            <a:endParaRPr lang="en-US" sz="2800" b="1" dirty="0">
              <a:latin typeface="Calibri Light" panose="020F0302020204030204" pitchFamily="34" charset="0"/>
              <a:cs typeface="Calibri Light" panose="020F0302020204030204" pitchFamily="34" charset="0"/>
            </a:endParaRP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True</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False</a:t>
            </a:r>
          </a:p>
          <a:p>
            <a:pPr>
              <a:buFont typeface="Wingdings" panose="05000000000000000000" pitchFamily="2" charset="2"/>
              <a:buChar char="q"/>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9BF063E-D457-49E9-9634-641DC8A80624}"/>
              </a:ext>
            </a:extLst>
          </p:cNvPr>
          <p:cNvSpPr>
            <a:spLocks noGrp="1"/>
          </p:cNvSpPr>
          <p:nvPr>
            <p:ph type="sldNum" sz="quarter" idx="11"/>
          </p:nvPr>
        </p:nvSpPr>
        <p:spPr/>
        <p:txBody>
          <a:bodyPr/>
          <a:lstStyle/>
          <a:p>
            <a:pPr>
              <a:defRPr/>
            </a:pPr>
            <a:fld id="{8C28C825-8B56-4D47-AD22-1565AC870D51}" type="slidenum">
              <a:rPr lang="en-GB" smtClean="0"/>
              <a:pPr>
                <a:defRPr/>
              </a:pPr>
              <a:t>142</a:t>
            </a:fld>
            <a:endParaRPr lang="en-GB" dirty="0"/>
          </a:p>
        </p:txBody>
      </p:sp>
    </p:spTree>
    <p:extLst>
      <p:ext uri="{BB962C8B-B14F-4D97-AF65-F5344CB8AC3E}">
        <p14:creationId xmlns:p14="http://schemas.microsoft.com/office/powerpoint/2010/main" val="1723231238"/>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D453-4112-460C-8A87-DD9A56073C3E}"/>
              </a:ext>
            </a:extLst>
          </p:cNvPr>
          <p:cNvSpPr>
            <a:spLocks noGrp="1"/>
          </p:cNvSpPr>
          <p:nvPr>
            <p:ph type="title"/>
          </p:nvPr>
        </p:nvSpPr>
        <p:spPr/>
        <p:txBody>
          <a:bodyPr/>
          <a:lstStyle/>
          <a:p>
            <a:pPr algn="ctr"/>
            <a:r>
              <a:rPr lang="en-US" b="1" dirty="0">
                <a:solidFill>
                  <a:srgbClr val="212465"/>
                </a:solidFill>
              </a:rPr>
              <a:t>KNOWLEDGE SELF-CHECK</a:t>
            </a:r>
          </a:p>
        </p:txBody>
      </p:sp>
      <p:sp>
        <p:nvSpPr>
          <p:cNvPr id="3" name="Content Placeholder 2">
            <a:extLst>
              <a:ext uri="{FF2B5EF4-FFF2-40B4-BE49-F238E27FC236}">
                <a16:creationId xmlns:a16="http://schemas.microsoft.com/office/drawing/2014/main" id="{1FB9EE13-DFDE-4119-80CF-A191620117C9}"/>
              </a:ext>
            </a:extLst>
          </p:cNvPr>
          <p:cNvSpPr>
            <a:spLocks noGrp="1"/>
          </p:cNvSpPr>
          <p:nvPr>
            <p:ph idx="1"/>
          </p:nvPr>
        </p:nvSpPr>
        <p:spPr/>
        <p:txBody>
          <a:bodyPr/>
          <a:lstStyle/>
          <a:p>
            <a:pPr marL="0" indent="0">
              <a:buNone/>
            </a:pPr>
            <a:r>
              <a:rPr lang="en-US" sz="2800" b="1" dirty="0">
                <a:latin typeface="Calibri Light" panose="020F0302020204030204" pitchFamily="34" charset="0"/>
                <a:cs typeface="Calibri Light" panose="020F0302020204030204" pitchFamily="34" charset="0"/>
              </a:rPr>
              <a:t>Compressed gas cylinders can be rolled to their storage location</a:t>
            </a:r>
          </a:p>
          <a:p>
            <a:pPr marL="0" indent="0">
              <a:buNone/>
            </a:pPr>
            <a:endParaRPr lang="en-US" sz="2800" b="1" dirty="0">
              <a:latin typeface="Calibri Light" panose="020F0302020204030204" pitchFamily="34" charset="0"/>
              <a:cs typeface="Calibri Light" panose="020F0302020204030204" pitchFamily="34" charset="0"/>
            </a:endParaRP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True</a:t>
            </a:r>
          </a:p>
          <a:p>
            <a:pPr marL="0" indent="0">
              <a:buNone/>
            </a:pPr>
            <a:r>
              <a:rPr lang="en-US" sz="2800" b="1" dirty="0">
                <a:latin typeface="Calibri Light" panose="020F0302020204030204" pitchFamily="34" charset="0"/>
                <a:cs typeface="Calibri Light" panose="020F0302020204030204" pitchFamily="34" charset="0"/>
              </a:rPr>
              <a:t>X  </a:t>
            </a:r>
            <a:r>
              <a:rPr lang="en-US" sz="2800" b="1" dirty="0">
                <a:highlight>
                  <a:srgbClr val="FFFF00"/>
                </a:highlight>
                <a:latin typeface="Calibri Light" panose="020F0302020204030204" pitchFamily="34" charset="0"/>
                <a:cs typeface="Calibri Light" panose="020F0302020204030204" pitchFamily="34" charset="0"/>
              </a:rPr>
              <a:t>False-Never roll a gas cylinder, it could fall or be damaged.  Use a gas cylinder cart or device to move them.</a:t>
            </a:r>
          </a:p>
          <a:p>
            <a:pPr>
              <a:buFont typeface="Wingdings" panose="05000000000000000000" pitchFamily="2" charset="2"/>
              <a:buChar char="q"/>
            </a:pPr>
            <a:endParaRPr lang="en-US" sz="2800" b="1" dirty="0">
              <a:latin typeface="Calibri Light" panose="020F0302020204030204" pitchFamily="34" charset="0"/>
              <a:cs typeface="Calibri Light" panose="020F0302020204030204" pitchFamily="34" charset="0"/>
            </a:endParaRPr>
          </a:p>
          <a:p>
            <a:pPr marL="0" indent="0">
              <a:buNone/>
            </a:pPr>
            <a:endParaRPr lang="en-US" sz="2400" b="1"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59BF063E-D457-49E9-9634-641DC8A80624}"/>
              </a:ext>
            </a:extLst>
          </p:cNvPr>
          <p:cNvSpPr>
            <a:spLocks noGrp="1"/>
          </p:cNvSpPr>
          <p:nvPr>
            <p:ph type="sldNum" sz="quarter" idx="11"/>
          </p:nvPr>
        </p:nvSpPr>
        <p:spPr/>
        <p:txBody>
          <a:bodyPr/>
          <a:lstStyle/>
          <a:p>
            <a:pPr>
              <a:defRPr/>
            </a:pPr>
            <a:fld id="{8C28C825-8B56-4D47-AD22-1565AC870D51}" type="slidenum">
              <a:rPr lang="en-GB" smtClean="0"/>
              <a:pPr>
                <a:defRPr/>
              </a:pPr>
              <a:t>143</a:t>
            </a:fld>
            <a:endParaRPr lang="en-GB" dirty="0"/>
          </a:p>
        </p:txBody>
      </p:sp>
    </p:spTree>
    <p:extLst>
      <p:ext uri="{BB962C8B-B14F-4D97-AF65-F5344CB8AC3E}">
        <p14:creationId xmlns:p14="http://schemas.microsoft.com/office/powerpoint/2010/main" val="4193675751"/>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AEB9AF98-AE8D-4F37-97CC-D7764A1BE3DF}"/>
              </a:ext>
            </a:extLst>
          </p:cNvPr>
          <p:cNvSpPr>
            <a:spLocks noGrp="1" noChangeArrowheads="1"/>
          </p:cNvSpPr>
          <p:nvPr>
            <p:ph type="title"/>
          </p:nvPr>
        </p:nvSpPr>
        <p:spPr/>
        <p:txBody>
          <a:bodyPr/>
          <a:lstStyle/>
          <a:p>
            <a:pPr algn="ctr" eaLnBrk="1" hangingPunct="1"/>
            <a:r>
              <a:rPr lang="en-US" altLang="en-US" b="1" dirty="0">
                <a:solidFill>
                  <a:srgbClr val="212465"/>
                </a:solidFill>
              </a:rPr>
              <a:t>MACHINE GUARDING</a:t>
            </a:r>
          </a:p>
        </p:txBody>
      </p:sp>
      <p:pic>
        <p:nvPicPr>
          <p:cNvPr id="160771" name="Picture 1">
            <a:extLst>
              <a:ext uri="{FF2B5EF4-FFF2-40B4-BE49-F238E27FC236}">
                <a16:creationId xmlns:a16="http://schemas.microsoft.com/office/drawing/2014/main" id="{D2765287-19D8-49EA-92E2-5B99D21FA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228725"/>
            <a:ext cx="5867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43ABE7C-F36C-41E9-A928-A74BB3653211}"/>
              </a:ext>
            </a:extLst>
          </p:cNvPr>
          <p:cNvSpPr>
            <a:spLocks noGrp="1"/>
          </p:cNvSpPr>
          <p:nvPr>
            <p:ph type="sldNum" sz="quarter" idx="11"/>
          </p:nvPr>
        </p:nvSpPr>
        <p:spPr/>
        <p:txBody>
          <a:bodyPr/>
          <a:lstStyle/>
          <a:p>
            <a:pPr>
              <a:defRPr/>
            </a:pPr>
            <a:fld id="{8C28C825-8B56-4D47-AD22-1565AC870D51}" type="slidenum">
              <a:rPr lang="en-GB" smtClean="0"/>
              <a:pPr>
                <a:defRPr/>
              </a:pPr>
              <a:t>144</a:t>
            </a:fld>
            <a:endParaRPr lang="en-GB" dirty="0"/>
          </a:p>
        </p:txBody>
      </p:sp>
    </p:spTree>
    <p:extLst>
      <p:ext uri="{BB962C8B-B14F-4D97-AF65-F5344CB8AC3E}">
        <p14:creationId xmlns:p14="http://schemas.microsoft.com/office/powerpoint/2010/main" val="1180478979"/>
      </p:ext>
    </p:extLst>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7C001EDB-C8E1-441D-8B65-689ABD5D2C25}"/>
              </a:ext>
            </a:extLst>
          </p:cNvPr>
          <p:cNvSpPr>
            <a:spLocks noGrp="1" noChangeArrowheads="1"/>
          </p:cNvSpPr>
          <p:nvPr>
            <p:ph type="title"/>
          </p:nvPr>
        </p:nvSpPr>
        <p:spPr/>
        <p:txBody>
          <a:bodyPr/>
          <a:lstStyle/>
          <a:p>
            <a:pPr eaLnBrk="1" hangingPunct="1"/>
            <a:r>
              <a:rPr lang="en-US" altLang="en-US" sz="3200" b="1" dirty="0">
                <a:solidFill>
                  <a:srgbClr val="212465"/>
                </a:solidFill>
              </a:rPr>
              <a:t>MACHINE GUARDING</a:t>
            </a:r>
          </a:p>
        </p:txBody>
      </p:sp>
      <p:sp>
        <p:nvSpPr>
          <p:cNvPr id="4100" name="Rectangle 4">
            <a:extLst>
              <a:ext uri="{FF2B5EF4-FFF2-40B4-BE49-F238E27FC236}">
                <a16:creationId xmlns:a16="http://schemas.microsoft.com/office/drawing/2014/main" id="{D4729FCD-6053-45AF-B5F7-C70D8FC76FB7}"/>
              </a:ext>
            </a:extLst>
          </p:cNvPr>
          <p:cNvSpPr>
            <a:spLocks noGrp="1" noChangeArrowheads="1"/>
          </p:cNvSpPr>
          <p:nvPr>
            <p:ph idx="1"/>
          </p:nvPr>
        </p:nvSpPr>
        <p:spPr/>
        <p:txBody>
          <a:bodyPr rtlCol="0">
            <a:normAutofit/>
          </a:bodyPr>
          <a:lstStyle/>
          <a:p>
            <a:pPr marL="171452" indent="-171452" defTabSz="685807" eaLnBrk="1" fontAlgn="auto" hangingPunct="1">
              <a:lnSpc>
                <a:spcPct val="80000"/>
              </a:lnSpc>
              <a:spcAft>
                <a:spcPts val="0"/>
              </a:spcAft>
              <a:buFont typeface="Arial" panose="020B0604020202020204" pitchFamily="34" charset="0"/>
              <a:buNone/>
              <a:defRPr/>
            </a:pPr>
            <a:endParaRPr lang="en-US" altLang="en-US" dirty="0">
              <a:solidFill>
                <a:schemeClr val="bg1"/>
              </a:solidFill>
            </a:endParaRPr>
          </a:p>
          <a:p>
            <a:pPr marL="800103" lvl="1" indent="-457200" defTabSz="685807" eaLnBrk="1" fontAlgn="auto" hangingPunct="1">
              <a:lnSpc>
                <a:spcPct val="80000"/>
              </a:lnSpc>
              <a:spcAft>
                <a:spcPts val="0"/>
              </a:spcAft>
              <a:defRPr/>
            </a:pPr>
            <a:r>
              <a:rPr lang="en-US" altLang="en-US" sz="2800" b="1" dirty="0">
                <a:latin typeface="Calibri Light" panose="020F0302020204030204" pitchFamily="34" charset="0"/>
                <a:cs typeface="Calibri Light" panose="020F0302020204030204" pitchFamily="34" charset="0"/>
              </a:rPr>
              <a:t>Four Types of Guards	</a:t>
            </a:r>
          </a:p>
          <a:p>
            <a:pPr marL="1258887" lvl="1" indent="-457200" defTabSz="685807" eaLnBrk="1" fontAlgn="auto" hangingPunct="1">
              <a:lnSpc>
                <a:spcPct val="80000"/>
              </a:lnSpc>
              <a:spcAft>
                <a:spcPts val="0"/>
              </a:spcAft>
              <a:buFont typeface="Verdana" panose="020B0604030504040204" pitchFamily="34" charset="0"/>
              <a:buChar char="‒"/>
              <a:defRPr/>
            </a:pPr>
            <a:r>
              <a:rPr lang="en-US" altLang="en-US" sz="2800" b="1" dirty="0">
                <a:latin typeface="Calibri Light" panose="020F0302020204030204" pitchFamily="34" charset="0"/>
                <a:cs typeface="Calibri Light" panose="020F0302020204030204" pitchFamily="34" charset="0"/>
              </a:rPr>
              <a:t>Fixed</a:t>
            </a:r>
          </a:p>
          <a:p>
            <a:pPr marL="1258887" lvl="1" indent="-457200" defTabSz="685807" eaLnBrk="1" fontAlgn="auto" hangingPunct="1">
              <a:lnSpc>
                <a:spcPct val="80000"/>
              </a:lnSpc>
              <a:spcAft>
                <a:spcPts val="0"/>
              </a:spcAft>
              <a:buFont typeface="Verdana" panose="020B0604030504040204" pitchFamily="34" charset="0"/>
              <a:buChar char="‒"/>
              <a:defRPr/>
            </a:pPr>
            <a:r>
              <a:rPr lang="en-US" altLang="en-US" sz="2800" b="1" dirty="0">
                <a:latin typeface="Calibri Light" panose="020F0302020204030204" pitchFamily="34" charset="0"/>
                <a:cs typeface="Calibri Light" panose="020F0302020204030204" pitchFamily="34" charset="0"/>
              </a:rPr>
              <a:t>Interlocked</a:t>
            </a:r>
          </a:p>
          <a:p>
            <a:pPr marL="1258887" lvl="1" indent="-457200" defTabSz="685807" eaLnBrk="1" fontAlgn="auto" hangingPunct="1">
              <a:lnSpc>
                <a:spcPct val="80000"/>
              </a:lnSpc>
              <a:spcAft>
                <a:spcPts val="0"/>
              </a:spcAft>
              <a:buFont typeface="Verdana" panose="020B0604030504040204" pitchFamily="34" charset="0"/>
              <a:buChar char="‒"/>
              <a:defRPr/>
            </a:pPr>
            <a:r>
              <a:rPr lang="en-US" altLang="en-US" sz="2800" b="1" dirty="0">
                <a:latin typeface="Calibri Light" panose="020F0302020204030204" pitchFamily="34" charset="0"/>
                <a:cs typeface="Calibri Light" panose="020F0302020204030204" pitchFamily="34" charset="0"/>
              </a:rPr>
              <a:t>Adjustable</a:t>
            </a:r>
          </a:p>
          <a:p>
            <a:pPr marL="1258887" lvl="1" indent="-457200" defTabSz="685807" eaLnBrk="1" fontAlgn="auto" hangingPunct="1">
              <a:lnSpc>
                <a:spcPct val="80000"/>
              </a:lnSpc>
              <a:spcAft>
                <a:spcPts val="0"/>
              </a:spcAft>
              <a:buFont typeface="Verdana" panose="020B0604030504040204" pitchFamily="34" charset="0"/>
              <a:buChar char="‒"/>
              <a:defRPr/>
            </a:pPr>
            <a:r>
              <a:rPr lang="en-US" altLang="en-US" sz="2800" b="1" dirty="0">
                <a:latin typeface="Calibri Light" panose="020F0302020204030204" pitchFamily="34" charset="0"/>
                <a:cs typeface="Calibri Light" panose="020F0302020204030204" pitchFamily="34" charset="0"/>
              </a:rPr>
              <a:t>Self-Adjusting                                                                      </a:t>
            </a:r>
          </a:p>
          <a:p>
            <a:pPr marL="1250950" lvl="1" indent="-449263" defTabSz="685807" eaLnBrk="1" fontAlgn="auto" hangingPunct="1">
              <a:lnSpc>
                <a:spcPct val="80000"/>
              </a:lnSpc>
              <a:spcAft>
                <a:spcPts val="0"/>
              </a:spcAft>
              <a:buClr>
                <a:schemeClr val="hlink"/>
              </a:buClr>
              <a:buFont typeface="Wingdings" panose="05000000000000000000" pitchFamily="2" charset="2"/>
              <a:buChar char="6"/>
              <a:defRPr/>
            </a:pPr>
            <a:endParaRPr lang="en-US" altLang="en-US" sz="3000" dirty="0"/>
          </a:p>
          <a:p>
            <a:pPr marL="514355" lvl="1" indent="-171452" defTabSz="685807" eaLnBrk="1" fontAlgn="auto" hangingPunct="1">
              <a:spcBef>
                <a:spcPct val="10000"/>
              </a:spcBef>
              <a:spcAft>
                <a:spcPts val="0"/>
              </a:spcAft>
              <a:buFont typeface="Arial" panose="020B0604020202020204" pitchFamily="34" charset="0"/>
              <a:buNone/>
              <a:defRPr/>
            </a:pPr>
            <a:r>
              <a:rPr lang="en-US" altLang="en-US" sz="3000" dirty="0"/>
              <a:t>						</a:t>
            </a:r>
          </a:p>
        </p:txBody>
      </p:sp>
      <p:pic>
        <p:nvPicPr>
          <p:cNvPr id="2" name="Picture 1">
            <a:extLst>
              <a:ext uri="{FF2B5EF4-FFF2-40B4-BE49-F238E27FC236}">
                <a16:creationId xmlns:a16="http://schemas.microsoft.com/office/drawing/2014/main" id="{21485B48-1E1F-4145-9D59-34B222CFF21F}"/>
              </a:ext>
            </a:extLst>
          </p:cNvPr>
          <p:cNvPicPr>
            <a:picLocks noChangeAspect="1"/>
          </p:cNvPicPr>
          <p:nvPr/>
        </p:nvPicPr>
        <p:blipFill>
          <a:blip r:embed="rId3"/>
          <a:stretch>
            <a:fillRect/>
          </a:stretch>
        </p:blipFill>
        <p:spPr>
          <a:xfrm>
            <a:off x="5723015" y="731837"/>
            <a:ext cx="2571709" cy="1875439"/>
          </a:xfrm>
          <a:prstGeom prst="rect">
            <a:avLst/>
          </a:prstGeom>
        </p:spPr>
      </p:pic>
      <p:sp>
        <p:nvSpPr>
          <p:cNvPr id="3" name="Slide Number Placeholder 2">
            <a:extLst>
              <a:ext uri="{FF2B5EF4-FFF2-40B4-BE49-F238E27FC236}">
                <a16:creationId xmlns:a16="http://schemas.microsoft.com/office/drawing/2014/main" id="{061F7C05-9B72-4530-876D-16455AA69068}"/>
              </a:ext>
            </a:extLst>
          </p:cNvPr>
          <p:cNvSpPr>
            <a:spLocks noGrp="1"/>
          </p:cNvSpPr>
          <p:nvPr>
            <p:ph type="sldNum" sz="quarter" idx="11"/>
          </p:nvPr>
        </p:nvSpPr>
        <p:spPr/>
        <p:txBody>
          <a:bodyPr/>
          <a:lstStyle/>
          <a:p>
            <a:pPr>
              <a:defRPr/>
            </a:pPr>
            <a:fld id="{8C28C825-8B56-4D47-AD22-1565AC870D51}" type="slidenum">
              <a:rPr lang="en-GB" smtClean="0"/>
              <a:pPr>
                <a:defRPr/>
              </a:pPr>
              <a:t>145</a:t>
            </a:fld>
            <a:endParaRPr lang="en-GB" dirty="0"/>
          </a:p>
        </p:txBody>
      </p:sp>
    </p:spTree>
    <p:extLst>
      <p:ext uri="{BB962C8B-B14F-4D97-AF65-F5344CB8AC3E}">
        <p14:creationId xmlns:p14="http://schemas.microsoft.com/office/powerpoint/2010/main" val="2145762811"/>
      </p:ext>
    </p:extLst>
  </p:cSld>
  <p:clrMapOvr>
    <a:masterClrMapping/>
  </p:clrMapOvr>
  <p:transition advTm="2000">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 calcmode="lin" valueType="num">
                                      <p:cBhvr additive="base">
                                        <p:cTn id="7" dur="500" fill="hold"/>
                                        <p:tgtEl>
                                          <p:spTgt spid="410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0">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100">
                                            <p:txEl>
                                              <p:pRg st="2" end="2"/>
                                            </p:txEl>
                                          </p:spTgt>
                                        </p:tgtEl>
                                        <p:attrNameLst>
                                          <p:attrName>style.visibility</p:attrName>
                                        </p:attrNameLst>
                                      </p:cBhvr>
                                      <p:to>
                                        <p:strVal val="visible"/>
                                      </p:to>
                                    </p:set>
                                    <p:anim calcmode="lin" valueType="num">
                                      <p:cBhvr additive="base">
                                        <p:cTn id="11" dur="500" fill="hold"/>
                                        <p:tgtEl>
                                          <p:spTgt spid="410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00">
                                            <p:txEl>
                                              <p:pRg st="2" end="2"/>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100">
                                            <p:txEl>
                                              <p:pRg st="3" end="3"/>
                                            </p:txEl>
                                          </p:spTgt>
                                        </p:tgtEl>
                                        <p:attrNameLst>
                                          <p:attrName>style.visibility</p:attrName>
                                        </p:attrNameLst>
                                      </p:cBhvr>
                                      <p:to>
                                        <p:strVal val="visible"/>
                                      </p:to>
                                    </p:set>
                                    <p:anim calcmode="lin" valueType="num">
                                      <p:cBhvr additive="base">
                                        <p:cTn id="15" dur="500" fill="hold"/>
                                        <p:tgtEl>
                                          <p:spTgt spid="4100">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00">
                                            <p:txEl>
                                              <p:pRg st="3" end="3"/>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100">
                                            <p:txEl>
                                              <p:pRg st="4" end="4"/>
                                            </p:txEl>
                                          </p:spTgt>
                                        </p:tgtEl>
                                        <p:attrNameLst>
                                          <p:attrName>style.visibility</p:attrName>
                                        </p:attrNameLst>
                                      </p:cBhvr>
                                      <p:to>
                                        <p:strVal val="visible"/>
                                      </p:to>
                                    </p:set>
                                    <p:anim calcmode="lin" valueType="num">
                                      <p:cBhvr additive="base">
                                        <p:cTn id="19" dur="500" fill="hold"/>
                                        <p:tgtEl>
                                          <p:spTgt spid="410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00">
                                            <p:txEl>
                                              <p:pRg st="4" end="4"/>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4100">
                                            <p:txEl>
                                              <p:pRg st="5" end="5"/>
                                            </p:txEl>
                                          </p:spTgt>
                                        </p:tgtEl>
                                        <p:attrNameLst>
                                          <p:attrName>style.visibility</p:attrName>
                                        </p:attrNameLst>
                                      </p:cBhvr>
                                      <p:to>
                                        <p:strVal val="visible"/>
                                      </p:to>
                                    </p:set>
                                    <p:anim calcmode="lin" valueType="num">
                                      <p:cBhvr additive="base">
                                        <p:cTn id="23" dur="500" fill="hold"/>
                                        <p:tgtEl>
                                          <p:spTgt spid="4100">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100">
                                            <p:txEl>
                                              <p:pRg st="5" end="5"/>
                                            </p:tx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4100">
                                            <p:txEl>
                                              <p:pRg st="7" end="7"/>
                                            </p:txEl>
                                          </p:spTgt>
                                        </p:tgtEl>
                                        <p:attrNameLst>
                                          <p:attrName>style.visibility</p:attrName>
                                        </p:attrNameLst>
                                      </p:cBhvr>
                                      <p:to>
                                        <p:strVal val="visible"/>
                                      </p:to>
                                    </p:set>
                                    <p:anim calcmode="lin" valueType="num">
                                      <p:cBhvr additive="base">
                                        <p:cTn id="27" dur="500" fill="hold"/>
                                        <p:tgtEl>
                                          <p:spTgt spid="4100">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100">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a:extLst>
              <a:ext uri="{FF2B5EF4-FFF2-40B4-BE49-F238E27FC236}">
                <a16:creationId xmlns:a16="http://schemas.microsoft.com/office/drawing/2014/main" id="{12BC2035-C2F8-43BF-89F0-1FA0D74354AB}"/>
              </a:ext>
            </a:extLst>
          </p:cNvPr>
          <p:cNvSpPr>
            <a:spLocks noGrp="1" noChangeArrowheads="1"/>
          </p:cNvSpPr>
          <p:nvPr>
            <p:ph type="title"/>
          </p:nvPr>
        </p:nvSpPr>
        <p:spPr/>
        <p:txBody>
          <a:bodyPr/>
          <a:lstStyle/>
          <a:p>
            <a:pPr eaLnBrk="1" hangingPunct="1"/>
            <a:r>
              <a:rPr lang="en-US" altLang="en-US" sz="3200" b="1" dirty="0">
                <a:solidFill>
                  <a:srgbClr val="212465"/>
                </a:solidFill>
              </a:rPr>
              <a:t>MACHINE GUARDING</a:t>
            </a:r>
          </a:p>
        </p:txBody>
      </p:sp>
      <p:sp>
        <p:nvSpPr>
          <p:cNvPr id="163842" name="Rectangle 3">
            <a:extLst>
              <a:ext uri="{FF2B5EF4-FFF2-40B4-BE49-F238E27FC236}">
                <a16:creationId xmlns:a16="http://schemas.microsoft.com/office/drawing/2014/main" id="{05BFFC25-CBD7-481E-A1F0-307D93250E81}"/>
              </a:ext>
            </a:extLst>
          </p:cNvPr>
          <p:cNvSpPr>
            <a:spLocks noGrp="1" noChangeArrowheads="1"/>
          </p:cNvSpPr>
          <p:nvPr>
            <p:ph idx="1"/>
          </p:nvPr>
        </p:nvSpPr>
        <p:spPr/>
        <p:txBody>
          <a:bodyPr/>
          <a:lstStyle/>
          <a:p>
            <a:pPr marL="336550" indent="-336550" eaLnBrk="1" hangingPunct="1"/>
            <a:r>
              <a:rPr lang="en-US" altLang="en-US" sz="2800" b="1" dirty="0">
                <a:latin typeface="Calibri Light" panose="020F0302020204030204" pitchFamily="34" charset="0"/>
                <a:cs typeface="Calibri Light" panose="020F0302020204030204" pitchFamily="34" charset="0"/>
              </a:rPr>
              <a:t>Fixed Guards</a:t>
            </a:r>
          </a:p>
          <a:p>
            <a:pPr marL="738188" lvl="1" indent="-39528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A permanent part of the machine</a:t>
            </a:r>
          </a:p>
          <a:p>
            <a:pPr marL="738188" lvl="1" indent="-39528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Not dependent on any other part to perform the function</a:t>
            </a:r>
          </a:p>
          <a:p>
            <a:pPr marL="738188" lvl="1" indent="-39528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Usually made of sheet metal, screen, bars or other material which will withstand the anticipated impact</a:t>
            </a:r>
          </a:p>
          <a:p>
            <a:pPr marL="738188" lvl="1" indent="-39528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Generally considered the preferred type of guard.</a:t>
            </a:r>
          </a:p>
          <a:p>
            <a:pPr marL="738188" lvl="1" indent="-39528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Simple and durable</a:t>
            </a:r>
          </a:p>
        </p:txBody>
      </p:sp>
      <p:pic>
        <p:nvPicPr>
          <p:cNvPr id="163845" name="Picture 9">
            <a:extLst>
              <a:ext uri="{FF2B5EF4-FFF2-40B4-BE49-F238E27FC236}">
                <a16:creationId xmlns:a16="http://schemas.microsoft.com/office/drawing/2014/main" id="{1590523F-6963-4118-8D93-C60F1AB38708}"/>
              </a:ext>
            </a:extLst>
          </p:cNvPr>
          <p:cNvPicPr>
            <a:picLocks noChangeAspect="1"/>
          </p:cNvPicPr>
          <p:nvPr/>
        </p:nvPicPr>
        <p:blipFill rotWithShape="1">
          <a:blip r:embed="rId3">
            <a:extLst>
              <a:ext uri="{28A0092B-C50C-407E-A947-70E740481C1C}">
                <a14:useLocalDpi xmlns:a14="http://schemas.microsoft.com/office/drawing/2010/main" val="0"/>
              </a:ext>
            </a:extLst>
          </a:blip>
          <a:srcRect t="-13992" b="13992"/>
          <a:stretch/>
        </p:blipFill>
        <p:spPr bwMode="auto">
          <a:xfrm>
            <a:off x="6555691" y="-70658"/>
            <a:ext cx="2115234" cy="220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336E9C8-372F-45C8-8780-CF458CE2936A}"/>
              </a:ext>
            </a:extLst>
          </p:cNvPr>
          <p:cNvSpPr>
            <a:spLocks noGrp="1"/>
          </p:cNvSpPr>
          <p:nvPr>
            <p:ph type="sldNum" sz="quarter" idx="11"/>
          </p:nvPr>
        </p:nvSpPr>
        <p:spPr/>
        <p:txBody>
          <a:bodyPr/>
          <a:lstStyle/>
          <a:p>
            <a:pPr>
              <a:defRPr/>
            </a:pPr>
            <a:fld id="{8C28C825-8B56-4D47-AD22-1565AC870D51}" type="slidenum">
              <a:rPr lang="en-GB" smtClean="0"/>
              <a:pPr>
                <a:defRPr/>
              </a:pPr>
              <a:t>146</a:t>
            </a:fld>
            <a:endParaRPr lang="en-GB" dirty="0"/>
          </a:p>
        </p:txBody>
      </p:sp>
    </p:spTree>
    <p:extLst>
      <p:ext uri="{BB962C8B-B14F-4D97-AF65-F5344CB8AC3E}">
        <p14:creationId xmlns:p14="http://schemas.microsoft.com/office/powerpoint/2010/main" val="134965859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a:extLst>
              <a:ext uri="{FF2B5EF4-FFF2-40B4-BE49-F238E27FC236}">
                <a16:creationId xmlns:a16="http://schemas.microsoft.com/office/drawing/2014/main" id="{11D81183-FFF2-435D-BC6C-CA40731A324B}"/>
              </a:ext>
            </a:extLst>
          </p:cNvPr>
          <p:cNvSpPr>
            <a:spLocks noGrp="1" noChangeArrowheads="1"/>
          </p:cNvSpPr>
          <p:nvPr>
            <p:ph type="title"/>
          </p:nvPr>
        </p:nvSpPr>
        <p:spPr/>
        <p:txBody>
          <a:bodyPr/>
          <a:lstStyle/>
          <a:p>
            <a:pPr eaLnBrk="1" hangingPunct="1"/>
            <a:r>
              <a:rPr lang="en-US" altLang="en-US" sz="3200" b="1" dirty="0">
                <a:solidFill>
                  <a:srgbClr val="212465"/>
                </a:solidFill>
              </a:rPr>
              <a:t>MACHINE GUARDING</a:t>
            </a:r>
          </a:p>
        </p:txBody>
      </p:sp>
      <p:sp>
        <p:nvSpPr>
          <p:cNvPr id="165890" name="Rectangle 3">
            <a:extLst>
              <a:ext uri="{FF2B5EF4-FFF2-40B4-BE49-F238E27FC236}">
                <a16:creationId xmlns:a16="http://schemas.microsoft.com/office/drawing/2014/main" id="{8DF1F29D-74E5-4ADD-89B8-001848E9B37D}"/>
              </a:ext>
            </a:extLst>
          </p:cNvPr>
          <p:cNvSpPr>
            <a:spLocks noGrp="1" noChangeArrowheads="1"/>
          </p:cNvSpPr>
          <p:nvPr>
            <p:ph idx="1"/>
          </p:nvPr>
        </p:nvSpPr>
        <p:spPr/>
        <p:txBody>
          <a:bodyPr/>
          <a:lstStyle/>
          <a:p>
            <a:pPr marL="336550" indent="-336550" eaLnBrk="1" hangingPunct="1"/>
            <a:r>
              <a:rPr lang="en-US" altLang="en-US" sz="2800" b="1" dirty="0">
                <a:latin typeface="Calibri Light" panose="020F0302020204030204" pitchFamily="34" charset="0"/>
                <a:cs typeface="Calibri Light" panose="020F0302020204030204" pitchFamily="34" charset="0"/>
              </a:rPr>
              <a:t>Interlocked Guard</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Usually connected to a mechanism that will cut off the power automatically</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Could use electrical, mechanical or hydraulic systems</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Should rely on a manual reset system</a:t>
            </a:r>
          </a:p>
        </p:txBody>
      </p:sp>
      <p:pic>
        <p:nvPicPr>
          <p:cNvPr id="2" name="Picture 1">
            <a:extLst>
              <a:ext uri="{FF2B5EF4-FFF2-40B4-BE49-F238E27FC236}">
                <a16:creationId xmlns:a16="http://schemas.microsoft.com/office/drawing/2014/main" id="{B9F55578-D2F8-41B4-8EB1-4FFD46AB15C4}"/>
              </a:ext>
            </a:extLst>
          </p:cNvPr>
          <p:cNvPicPr>
            <a:picLocks noChangeAspect="1"/>
          </p:cNvPicPr>
          <p:nvPr/>
        </p:nvPicPr>
        <p:blipFill>
          <a:blip r:embed="rId3"/>
          <a:stretch>
            <a:fillRect/>
          </a:stretch>
        </p:blipFill>
        <p:spPr>
          <a:xfrm>
            <a:off x="6905844" y="-257334"/>
            <a:ext cx="2115495" cy="2206943"/>
          </a:xfrm>
          <a:prstGeom prst="rect">
            <a:avLst/>
          </a:prstGeom>
        </p:spPr>
      </p:pic>
      <p:sp>
        <p:nvSpPr>
          <p:cNvPr id="3" name="Slide Number Placeholder 2">
            <a:extLst>
              <a:ext uri="{FF2B5EF4-FFF2-40B4-BE49-F238E27FC236}">
                <a16:creationId xmlns:a16="http://schemas.microsoft.com/office/drawing/2014/main" id="{FBF61E05-3297-4F2B-BBE2-203C2E5BA0AA}"/>
              </a:ext>
            </a:extLst>
          </p:cNvPr>
          <p:cNvSpPr>
            <a:spLocks noGrp="1"/>
          </p:cNvSpPr>
          <p:nvPr>
            <p:ph type="sldNum" sz="quarter" idx="11"/>
          </p:nvPr>
        </p:nvSpPr>
        <p:spPr/>
        <p:txBody>
          <a:bodyPr/>
          <a:lstStyle/>
          <a:p>
            <a:pPr>
              <a:defRPr/>
            </a:pPr>
            <a:fld id="{8C28C825-8B56-4D47-AD22-1565AC870D51}" type="slidenum">
              <a:rPr lang="en-GB" smtClean="0"/>
              <a:pPr>
                <a:defRPr/>
              </a:pPr>
              <a:t>147</a:t>
            </a:fld>
            <a:endParaRPr lang="en-GB" dirty="0"/>
          </a:p>
        </p:txBody>
      </p:sp>
    </p:spTree>
    <p:extLst>
      <p:ext uri="{BB962C8B-B14F-4D97-AF65-F5344CB8AC3E}">
        <p14:creationId xmlns:p14="http://schemas.microsoft.com/office/powerpoint/2010/main" val="112589442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a:extLst>
              <a:ext uri="{FF2B5EF4-FFF2-40B4-BE49-F238E27FC236}">
                <a16:creationId xmlns:a16="http://schemas.microsoft.com/office/drawing/2014/main" id="{435CE031-745F-48F1-83FE-4D9B61999141}"/>
              </a:ext>
            </a:extLst>
          </p:cNvPr>
          <p:cNvSpPr>
            <a:spLocks noGrp="1" noChangeArrowheads="1"/>
          </p:cNvSpPr>
          <p:nvPr>
            <p:ph type="title"/>
          </p:nvPr>
        </p:nvSpPr>
        <p:spPr/>
        <p:txBody>
          <a:bodyPr/>
          <a:lstStyle/>
          <a:p>
            <a:pPr eaLnBrk="1" hangingPunct="1"/>
            <a:r>
              <a:rPr lang="en-US" altLang="en-US" sz="3200" b="1" dirty="0">
                <a:solidFill>
                  <a:srgbClr val="212465"/>
                </a:solidFill>
              </a:rPr>
              <a:t>MACHINE GUARDING</a:t>
            </a:r>
          </a:p>
        </p:txBody>
      </p:sp>
      <p:sp>
        <p:nvSpPr>
          <p:cNvPr id="167938" name="Rectangle 3">
            <a:extLst>
              <a:ext uri="{FF2B5EF4-FFF2-40B4-BE49-F238E27FC236}">
                <a16:creationId xmlns:a16="http://schemas.microsoft.com/office/drawing/2014/main" id="{42A968C5-E33E-4B65-9BB6-2026F990A492}"/>
              </a:ext>
            </a:extLst>
          </p:cNvPr>
          <p:cNvSpPr>
            <a:spLocks noGrp="1" noChangeArrowheads="1"/>
          </p:cNvSpPr>
          <p:nvPr>
            <p:ph idx="1"/>
          </p:nvPr>
        </p:nvSpPr>
        <p:spPr/>
        <p:txBody>
          <a:bodyPr/>
          <a:lstStyle/>
          <a:p>
            <a:pPr marL="336550" indent="-336550" eaLnBrk="1" hangingPunct="1"/>
            <a:r>
              <a:rPr lang="en-US" altLang="en-US" sz="2800" b="1" dirty="0">
                <a:latin typeface="Calibri Light" panose="020F0302020204030204" pitchFamily="34" charset="0"/>
                <a:cs typeface="Calibri Light" panose="020F0302020204030204" pitchFamily="34" charset="0"/>
              </a:rPr>
              <a:t>Adjustable Guard</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Very flexible to accommodate various types of stock.</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Manually adjusted</a:t>
            </a:r>
          </a:p>
        </p:txBody>
      </p:sp>
      <p:pic>
        <p:nvPicPr>
          <p:cNvPr id="2" name="Picture 1">
            <a:extLst>
              <a:ext uri="{FF2B5EF4-FFF2-40B4-BE49-F238E27FC236}">
                <a16:creationId xmlns:a16="http://schemas.microsoft.com/office/drawing/2014/main" id="{5DB42FCD-7914-4F39-AD53-57F402A1CB3F}"/>
              </a:ext>
            </a:extLst>
          </p:cNvPr>
          <p:cNvPicPr>
            <a:picLocks noChangeAspect="1"/>
          </p:cNvPicPr>
          <p:nvPr/>
        </p:nvPicPr>
        <p:blipFill>
          <a:blip r:embed="rId3"/>
          <a:stretch>
            <a:fillRect/>
          </a:stretch>
        </p:blipFill>
        <p:spPr>
          <a:xfrm>
            <a:off x="6897532" y="-201541"/>
            <a:ext cx="2115495" cy="2206943"/>
          </a:xfrm>
          <a:prstGeom prst="rect">
            <a:avLst/>
          </a:prstGeom>
        </p:spPr>
      </p:pic>
      <p:sp>
        <p:nvSpPr>
          <p:cNvPr id="3" name="Slide Number Placeholder 2">
            <a:extLst>
              <a:ext uri="{FF2B5EF4-FFF2-40B4-BE49-F238E27FC236}">
                <a16:creationId xmlns:a16="http://schemas.microsoft.com/office/drawing/2014/main" id="{07D7BF19-2FBB-477E-A107-BB3717DEE31E}"/>
              </a:ext>
            </a:extLst>
          </p:cNvPr>
          <p:cNvSpPr>
            <a:spLocks noGrp="1"/>
          </p:cNvSpPr>
          <p:nvPr>
            <p:ph type="sldNum" sz="quarter" idx="11"/>
          </p:nvPr>
        </p:nvSpPr>
        <p:spPr/>
        <p:txBody>
          <a:bodyPr/>
          <a:lstStyle/>
          <a:p>
            <a:pPr>
              <a:defRPr/>
            </a:pPr>
            <a:fld id="{8C28C825-8B56-4D47-AD22-1565AC870D51}" type="slidenum">
              <a:rPr lang="en-GB" smtClean="0"/>
              <a:pPr>
                <a:defRPr/>
              </a:pPr>
              <a:t>148</a:t>
            </a:fld>
            <a:endParaRPr lang="en-GB" dirty="0"/>
          </a:p>
        </p:txBody>
      </p:sp>
    </p:spTree>
    <p:extLst>
      <p:ext uri="{BB962C8B-B14F-4D97-AF65-F5344CB8AC3E}">
        <p14:creationId xmlns:p14="http://schemas.microsoft.com/office/powerpoint/2010/main" val="244587782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a:extLst>
              <a:ext uri="{FF2B5EF4-FFF2-40B4-BE49-F238E27FC236}">
                <a16:creationId xmlns:a16="http://schemas.microsoft.com/office/drawing/2014/main" id="{7478926C-8A21-415D-93B0-16AF8383F5C6}"/>
              </a:ext>
            </a:extLst>
          </p:cNvPr>
          <p:cNvSpPr>
            <a:spLocks noGrp="1" noChangeArrowheads="1"/>
          </p:cNvSpPr>
          <p:nvPr>
            <p:ph type="title"/>
          </p:nvPr>
        </p:nvSpPr>
        <p:spPr/>
        <p:txBody>
          <a:bodyPr/>
          <a:lstStyle/>
          <a:p>
            <a:pPr eaLnBrk="1" hangingPunct="1"/>
            <a:r>
              <a:rPr lang="en-US" altLang="en-US" sz="3200" b="1" dirty="0">
                <a:solidFill>
                  <a:srgbClr val="212465"/>
                </a:solidFill>
              </a:rPr>
              <a:t>MACHINE GUARDING</a:t>
            </a:r>
          </a:p>
        </p:txBody>
      </p:sp>
      <p:sp>
        <p:nvSpPr>
          <p:cNvPr id="169986" name="Rectangle 3">
            <a:extLst>
              <a:ext uri="{FF2B5EF4-FFF2-40B4-BE49-F238E27FC236}">
                <a16:creationId xmlns:a16="http://schemas.microsoft.com/office/drawing/2014/main" id="{9CCB1CE6-E6D1-445A-BEF5-1D22756C9C83}"/>
              </a:ext>
            </a:extLst>
          </p:cNvPr>
          <p:cNvSpPr>
            <a:spLocks noGrp="1" noChangeArrowheads="1"/>
          </p:cNvSpPr>
          <p:nvPr>
            <p:ph idx="1"/>
          </p:nvPr>
        </p:nvSpPr>
        <p:spPr/>
        <p:txBody>
          <a:bodyPr/>
          <a:lstStyle/>
          <a:p>
            <a:pPr marL="336550" indent="-336550" eaLnBrk="1" hangingPunct="1"/>
            <a:r>
              <a:rPr lang="en-US" altLang="en-US" sz="2800" b="1" dirty="0">
                <a:latin typeface="Calibri Light" panose="020F0302020204030204" pitchFamily="34" charset="0"/>
                <a:cs typeface="Calibri Light" panose="020F0302020204030204" pitchFamily="34" charset="0"/>
              </a:rPr>
              <a:t>Self-Adjusting</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The opening is determined by the movement of the stock through the guard.</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Does not always provide maximum protection.</a:t>
            </a:r>
          </a:p>
          <a:p>
            <a:pPr marL="690563" lvl="1" indent="-347663"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Common complaint- reduced visibility at the point of operation.... “I can’t see what I’m doing!”</a:t>
            </a:r>
          </a:p>
        </p:txBody>
      </p:sp>
      <p:pic>
        <p:nvPicPr>
          <p:cNvPr id="2" name="Picture 1">
            <a:extLst>
              <a:ext uri="{FF2B5EF4-FFF2-40B4-BE49-F238E27FC236}">
                <a16:creationId xmlns:a16="http://schemas.microsoft.com/office/drawing/2014/main" id="{A4A09641-3A96-40C2-9F4C-045B5CBDBD6F}"/>
              </a:ext>
            </a:extLst>
          </p:cNvPr>
          <p:cNvPicPr>
            <a:picLocks noChangeAspect="1"/>
          </p:cNvPicPr>
          <p:nvPr/>
        </p:nvPicPr>
        <p:blipFill>
          <a:blip r:embed="rId3"/>
          <a:stretch>
            <a:fillRect/>
          </a:stretch>
        </p:blipFill>
        <p:spPr>
          <a:xfrm>
            <a:off x="6972347" y="-257334"/>
            <a:ext cx="2115495" cy="2206943"/>
          </a:xfrm>
          <a:prstGeom prst="rect">
            <a:avLst/>
          </a:prstGeom>
        </p:spPr>
      </p:pic>
      <p:sp>
        <p:nvSpPr>
          <p:cNvPr id="3" name="Slide Number Placeholder 2">
            <a:extLst>
              <a:ext uri="{FF2B5EF4-FFF2-40B4-BE49-F238E27FC236}">
                <a16:creationId xmlns:a16="http://schemas.microsoft.com/office/drawing/2014/main" id="{2073E6DF-3E04-4D40-BBA7-F257219609B9}"/>
              </a:ext>
            </a:extLst>
          </p:cNvPr>
          <p:cNvSpPr>
            <a:spLocks noGrp="1"/>
          </p:cNvSpPr>
          <p:nvPr>
            <p:ph type="sldNum" sz="quarter" idx="11"/>
          </p:nvPr>
        </p:nvSpPr>
        <p:spPr/>
        <p:txBody>
          <a:bodyPr/>
          <a:lstStyle/>
          <a:p>
            <a:pPr>
              <a:defRPr/>
            </a:pPr>
            <a:fld id="{8C28C825-8B56-4D47-AD22-1565AC870D51}" type="slidenum">
              <a:rPr lang="en-GB" smtClean="0"/>
              <a:pPr>
                <a:defRPr/>
              </a:pPr>
              <a:t>149</a:t>
            </a:fld>
            <a:endParaRPr lang="en-GB" dirty="0"/>
          </a:p>
        </p:txBody>
      </p:sp>
    </p:spTree>
    <p:extLst>
      <p:ext uri="{BB962C8B-B14F-4D97-AF65-F5344CB8AC3E}">
        <p14:creationId xmlns:p14="http://schemas.microsoft.com/office/powerpoint/2010/main" val="300472891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8D89B9-6B3C-4689-BAFF-FE57B9208994}"/>
              </a:ext>
            </a:extLst>
          </p:cNvPr>
          <p:cNvSpPr>
            <a:spLocks noGrp="1" noChangeArrowheads="1"/>
          </p:cNvSpPr>
          <p:nvPr>
            <p:ph type="title"/>
          </p:nvPr>
        </p:nvSpPr>
        <p:spPr/>
        <p:txBody>
          <a:bodyPr/>
          <a:lstStyle/>
          <a:p>
            <a:pPr algn="ctr"/>
            <a:r>
              <a:rPr lang="en-US" altLang="en-US" sz="3200" b="1" dirty="0">
                <a:solidFill>
                  <a:srgbClr val="002060"/>
                </a:solidFill>
              </a:rPr>
              <a:t>Management Commitment and Employee Involvement</a:t>
            </a:r>
          </a:p>
        </p:txBody>
      </p:sp>
      <p:sp>
        <p:nvSpPr>
          <p:cNvPr id="48131" name="Content Placeholder 4">
            <a:extLst>
              <a:ext uri="{FF2B5EF4-FFF2-40B4-BE49-F238E27FC236}">
                <a16:creationId xmlns:a16="http://schemas.microsoft.com/office/drawing/2014/main" id="{8C3A3B88-F24F-48B3-9C57-CE25629D9653}"/>
              </a:ext>
            </a:extLst>
          </p:cNvPr>
          <p:cNvSpPr>
            <a:spLocks noGrp="1" noChangeArrowheads="1"/>
          </p:cNvSpPr>
          <p:nvPr>
            <p:ph idx="1"/>
          </p:nvPr>
        </p:nvSpPr>
        <p:spPr>
          <a:xfrm>
            <a:off x="457200" y="1600200"/>
            <a:ext cx="8229600" cy="2325688"/>
          </a:xfrm>
        </p:spPr>
        <p:txBody>
          <a:bodyPr/>
          <a:lstStyle/>
          <a:p>
            <a:pPr marL="339725" indent="-339725" eaLnBrk="1" hangingPunct="1">
              <a:defRPr/>
            </a:pPr>
            <a:r>
              <a:rPr lang="en-US" altLang="en-US" sz="2400" dirty="0"/>
              <a:t>Management commitment and employee involvement are critical: </a:t>
            </a:r>
          </a:p>
          <a:p>
            <a:pPr marL="682625" lvl="1" indent="-339725" eaLnBrk="1" hangingPunct="1">
              <a:defRPr/>
            </a:pPr>
            <a:r>
              <a:rPr lang="en-US" altLang="en-US" sz="2100" dirty="0"/>
              <a:t>Management commitment provides the motivating force, direction and resources</a:t>
            </a:r>
          </a:p>
          <a:p>
            <a:pPr marL="682625" lvl="1" indent="-339725" eaLnBrk="1" hangingPunct="1">
              <a:defRPr/>
            </a:pPr>
            <a:r>
              <a:rPr lang="en-US" altLang="en-US" sz="2100" dirty="0"/>
              <a:t>Employee involvement makes things happen operationally</a:t>
            </a:r>
          </a:p>
          <a:p>
            <a:pPr marL="682625" lvl="1" indent="-339725" eaLnBrk="1" hangingPunct="1">
              <a:defRPr/>
            </a:pPr>
            <a:r>
              <a:rPr lang="en-US" altLang="en-US" sz="2100" dirty="0"/>
              <a:t>Both are necessary for an effective program</a:t>
            </a:r>
          </a:p>
          <a:p>
            <a:pPr marL="682625" lvl="1" indent="-339725" eaLnBrk="1" hangingPunct="1">
              <a:defRPr/>
            </a:pPr>
            <a:r>
              <a:rPr lang="en-US" altLang="en-US" sz="2100" dirty="0"/>
              <a:t>Joint labor/management safety and health committees can be an effective way to help establish this partnership</a:t>
            </a:r>
          </a:p>
          <a:p>
            <a:pPr marL="682625" lvl="1" indent="-339725" eaLnBrk="1" hangingPunct="1">
              <a:defRPr/>
            </a:pPr>
            <a:endParaRPr lang="en-US" altLang="en-US" sz="2100" dirty="0"/>
          </a:p>
          <a:p>
            <a:pPr marL="342900" lvl="1" indent="0" eaLnBrk="1" hangingPunct="1">
              <a:buFont typeface="Arial" panose="020B0604020202020204" pitchFamily="34" charset="0"/>
              <a:buNone/>
              <a:defRPr/>
            </a:pPr>
            <a:endParaRPr lang="en-US" altLang="en-US" sz="2100" dirty="0"/>
          </a:p>
          <a:p>
            <a:pPr>
              <a:defRPr/>
            </a:pPr>
            <a:endParaRPr lang="en-US" altLang="en-US" dirty="0"/>
          </a:p>
        </p:txBody>
      </p:sp>
      <p:sp>
        <p:nvSpPr>
          <p:cNvPr id="4" name="Slide Number Placeholder 3">
            <a:extLst>
              <a:ext uri="{FF2B5EF4-FFF2-40B4-BE49-F238E27FC236}">
                <a16:creationId xmlns:a16="http://schemas.microsoft.com/office/drawing/2014/main" id="{0D6392C1-8BD1-43EA-94F0-7ABF4F5F0DBA}"/>
              </a:ext>
            </a:extLst>
          </p:cNvPr>
          <p:cNvSpPr>
            <a:spLocks noGrp="1"/>
          </p:cNvSpPr>
          <p:nvPr>
            <p:ph type="sldNum" sz="quarter" idx="11"/>
          </p:nvPr>
        </p:nvSpPr>
        <p:spPr/>
        <p:txBody>
          <a:bodyPr/>
          <a:lstStyle/>
          <a:p>
            <a:pPr>
              <a:defRPr/>
            </a:pPr>
            <a:fld id="{2F771430-EBDB-44E7-98D0-1164BB351995}" type="slidenum">
              <a:rPr lang="en-GB" smtClean="0"/>
              <a:pPr>
                <a:defRPr/>
              </a:pPr>
              <a:t>15</a:t>
            </a:fld>
            <a:endParaRPr lang="en-GB" dirty="0"/>
          </a:p>
        </p:txBody>
      </p:sp>
      <p:pic>
        <p:nvPicPr>
          <p:cNvPr id="48133" name="Picture 1">
            <a:extLst>
              <a:ext uri="{FF2B5EF4-FFF2-40B4-BE49-F238E27FC236}">
                <a16:creationId xmlns:a16="http://schemas.microsoft.com/office/drawing/2014/main" id="{5D6D3324-0FE3-40A9-8E51-F5546F0D72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0288" y="4532313"/>
            <a:ext cx="37750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2">
            <a:extLst>
              <a:ext uri="{FF2B5EF4-FFF2-40B4-BE49-F238E27FC236}">
                <a16:creationId xmlns:a16="http://schemas.microsoft.com/office/drawing/2014/main" id="{9A1C2E2C-D851-4750-83D5-5EE74FE27FB1}"/>
              </a:ext>
            </a:extLst>
          </p:cNvPr>
          <p:cNvSpPr>
            <a:spLocks noGrp="1" noChangeArrowheads="1"/>
          </p:cNvSpPr>
          <p:nvPr>
            <p:ph type="title"/>
          </p:nvPr>
        </p:nvSpPr>
        <p:spPr/>
        <p:txBody>
          <a:bodyPr/>
          <a:lstStyle/>
          <a:p>
            <a:pPr eaLnBrk="1" hangingPunct="1"/>
            <a:r>
              <a:rPr lang="en-US" altLang="en-US" sz="3200" b="1" dirty="0">
                <a:solidFill>
                  <a:srgbClr val="212465"/>
                </a:solidFill>
                <a:latin typeface="Calibri Light" panose="020F0302020204030204" pitchFamily="34" charset="0"/>
                <a:cs typeface="Calibri Light" panose="020F0302020204030204" pitchFamily="34" charset="0"/>
              </a:rPr>
              <a:t>MACHINE GUARDING</a:t>
            </a:r>
          </a:p>
        </p:txBody>
      </p:sp>
      <p:pic>
        <p:nvPicPr>
          <p:cNvPr id="172034" name="Picture 3">
            <a:extLst>
              <a:ext uri="{FF2B5EF4-FFF2-40B4-BE49-F238E27FC236}">
                <a16:creationId xmlns:a16="http://schemas.microsoft.com/office/drawing/2014/main" id="{F9FDA13D-FC93-4697-99C1-5E55C71A7AB3}"/>
              </a:ext>
            </a:extLst>
          </p:cNvPr>
          <p:cNvPicPr>
            <a:picLocks noGrp="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471101" y="2651275"/>
            <a:ext cx="3163830" cy="2203149"/>
          </a:xfrm>
        </p:spPr>
      </p:pic>
      <p:sp>
        <p:nvSpPr>
          <p:cNvPr id="16388" name="Rectangle 4">
            <a:extLst>
              <a:ext uri="{FF2B5EF4-FFF2-40B4-BE49-F238E27FC236}">
                <a16:creationId xmlns:a16="http://schemas.microsoft.com/office/drawing/2014/main" id="{3F2F94DD-08F1-4A26-88B4-694AC94CE8FB}"/>
              </a:ext>
            </a:extLst>
          </p:cNvPr>
          <p:cNvSpPr>
            <a:spLocks noGrp="1" noChangeArrowheads="1"/>
          </p:cNvSpPr>
          <p:nvPr>
            <p:ph type="body" sz="half" idx="4294967295"/>
          </p:nvPr>
        </p:nvSpPr>
        <p:spPr>
          <a:xfrm>
            <a:off x="5894388" y="2466975"/>
            <a:ext cx="3249612" cy="2571750"/>
          </a:xfrm>
        </p:spPr>
        <p:txBody>
          <a:bodyPr rtlCol="0">
            <a:normAutofit/>
          </a:bodyPr>
          <a:lstStyle/>
          <a:p>
            <a:pPr marL="336550" indent="-336550" defTabSz="685807" eaLnBrk="1" fontAlgn="auto" hangingPunct="1">
              <a:spcAft>
                <a:spcPts val="0"/>
              </a:spcAft>
              <a:defRPr/>
            </a:pPr>
            <a:r>
              <a:rPr lang="en-US" altLang="en-US" sz="2800" b="1" dirty="0">
                <a:latin typeface="+mj-lt"/>
                <a:cs typeface="Arial" panose="020B0604020202020204" pitchFamily="34" charset="0"/>
              </a:rPr>
              <a:t>This shows a pulley system which has a fixed  guard to keep fingers and tools away from pinch points</a:t>
            </a:r>
          </a:p>
        </p:txBody>
      </p:sp>
      <p:pic>
        <p:nvPicPr>
          <p:cNvPr id="2" name="Picture 1">
            <a:extLst>
              <a:ext uri="{FF2B5EF4-FFF2-40B4-BE49-F238E27FC236}">
                <a16:creationId xmlns:a16="http://schemas.microsoft.com/office/drawing/2014/main" id="{1C2859E5-C696-414F-9896-80523C521691}"/>
              </a:ext>
            </a:extLst>
          </p:cNvPr>
          <p:cNvPicPr>
            <a:picLocks noChangeAspect="1"/>
          </p:cNvPicPr>
          <p:nvPr/>
        </p:nvPicPr>
        <p:blipFill>
          <a:blip r:embed="rId4"/>
          <a:stretch>
            <a:fillRect/>
          </a:stretch>
        </p:blipFill>
        <p:spPr>
          <a:xfrm>
            <a:off x="6781153" y="-135040"/>
            <a:ext cx="2115495" cy="2206943"/>
          </a:xfrm>
          <a:prstGeom prst="rect">
            <a:avLst/>
          </a:prstGeom>
        </p:spPr>
      </p:pic>
      <p:sp>
        <p:nvSpPr>
          <p:cNvPr id="3" name="Slide Number Placeholder 2">
            <a:extLst>
              <a:ext uri="{FF2B5EF4-FFF2-40B4-BE49-F238E27FC236}">
                <a16:creationId xmlns:a16="http://schemas.microsoft.com/office/drawing/2014/main" id="{E8DCC6F8-344F-4352-B142-6F4D4E5D26EB}"/>
              </a:ext>
            </a:extLst>
          </p:cNvPr>
          <p:cNvSpPr>
            <a:spLocks noGrp="1"/>
          </p:cNvSpPr>
          <p:nvPr>
            <p:ph type="sldNum" sz="quarter" idx="11"/>
          </p:nvPr>
        </p:nvSpPr>
        <p:spPr/>
        <p:txBody>
          <a:bodyPr/>
          <a:lstStyle/>
          <a:p>
            <a:pPr>
              <a:defRPr/>
            </a:pPr>
            <a:fld id="{8C28C825-8B56-4D47-AD22-1565AC870D51}" type="slidenum">
              <a:rPr lang="en-GB" smtClean="0"/>
              <a:pPr>
                <a:defRPr/>
              </a:pPr>
              <a:t>150</a:t>
            </a:fld>
            <a:endParaRPr lang="en-GB" dirty="0"/>
          </a:p>
        </p:txBody>
      </p:sp>
    </p:spTree>
    <p:extLst>
      <p:ext uri="{BB962C8B-B14F-4D97-AF65-F5344CB8AC3E}">
        <p14:creationId xmlns:p14="http://schemas.microsoft.com/office/powerpoint/2010/main" val="4069174448"/>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7FBBCC38-8D54-4666-9C69-FC5C08056275}"/>
              </a:ext>
            </a:extLst>
          </p:cNvPr>
          <p:cNvSpPr>
            <a:spLocks noGrp="1" noChangeArrowheads="1"/>
          </p:cNvSpPr>
          <p:nvPr>
            <p:ph type="title"/>
          </p:nvPr>
        </p:nvSpPr>
        <p:spPr/>
        <p:txBody>
          <a:bodyPr/>
          <a:lstStyle/>
          <a:p>
            <a:r>
              <a:rPr lang="en-US" altLang="en-US" b="1" dirty="0">
                <a:solidFill>
                  <a:srgbClr val="212465"/>
                </a:solidFill>
              </a:rPr>
              <a:t>BASIC PRINCIPLE of MACHINE GUARDING-</a:t>
            </a:r>
            <a:r>
              <a:rPr lang="en-US" altLang="en-US" sz="3200" b="1" dirty="0">
                <a:solidFill>
                  <a:srgbClr val="212465"/>
                </a:solidFill>
              </a:rPr>
              <a:t>Prevent guarding entry of body parts  or clothing </a:t>
            </a:r>
          </a:p>
        </p:txBody>
      </p:sp>
      <p:sp>
        <p:nvSpPr>
          <p:cNvPr id="701443" name="Rectangle 3">
            <a:extLst>
              <a:ext uri="{FF2B5EF4-FFF2-40B4-BE49-F238E27FC236}">
                <a16:creationId xmlns:a16="http://schemas.microsoft.com/office/drawing/2014/main" id="{6734A1CB-B111-4C17-91DC-43346464155B}"/>
              </a:ext>
            </a:extLst>
          </p:cNvPr>
          <p:cNvSpPr>
            <a:spLocks noGrp="1" noChangeArrowheads="1"/>
          </p:cNvSpPr>
          <p:nvPr>
            <p:ph idx="1"/>
          </p:nvPr>
        </p:nvSpPr>
        <p:spPr/>
        <p:txBody>
          <a:bodyPr/>
          <a:lstStyle/>
          <a:p>
            <a:r>
              <a:rPr lang="en-US" altLang="en-US" sz="2800" b="1" dirty="0">
                <a:latin typeface="Calibri Light" panose="020F0302020204030204" pitchFamily="34" charset="0"/>
                <a:cs typeface="Calibri Light" panose="020F0302020204030204" pitchFamily="34" charset="0"/>
              </a:rPr>
              <a:t>Over</a:t>
            </a:r>
          </a:p>
          <a:p>
            <a:pPr lvl="4"/>
            <a:endParaRPr lang="en-US" altLang="en-US" sz="2800" b="1" dirty="0">
              <a:latin typeface="Calibri Light" panose="020F0302020204030204" pitchFamily="34" charset="0"/>
              <a:cs typeface="Calibri Light" panose="020F0302020204030204" pitchFamily="34" charset="0"/>
            </a:endParaRPr>
          </a:p>
          <a:p>
            <a:r>
              <a:rPr lang="en-US" altLang="en-US" sz="2800" b="1" dirty="0">
                <a:latin typeface="Calibri Light" panose="020F0302020204030204" pitchFamily="34" charset="0"/>
                <a:cs typeface="Calibri Light" panose="020F0302020204030204" pitchFamily="34" charset="0"/>
              </a:rPr>
              <a:t>Under</a:t>
            </a:r>
          </a:p>
          <a:p>
            <a:pPr lvl="4"/>
            <a:endParaRPr lang="en-US" altLang="en-US" sz="2800" b="1" dirty="0">
              <a:latin typeface="Calibri Light" panose="020F0302020204030204" pitchFamily="34" charset="0"/>
              <a:cs typeface="Calibri Light" panose="020F0302020204030204" pitchFamily="34" charset="0"/>
            </a:endParaRPr>
          </a:p>
          <a:p>
            <a:r>
              <a:rPr lang="en-US" altLang="en-US" sz="2800" b="1" dirty="0">
                <a:latin typeface="Calibri Light" panose="020F0302020204030204" pitchFamily="34" charset="0"/>
                <a:cs typeface="Calibri Light" panose="020F0302020204030204" pitchFamily="34" charset="0"/>
              </a:rPr>
              <a:t>Around</a:t>
            </a:r>
          </a:p>
          <a:p>
            <a:pPr lvl="4"/>
            <a:endParaRPr lang="en-US" altLang="en-US" sz="2800" b="1" dirty="0">
              <a:latin typeface="Calibri Light" panose="020F0302020204030204" pitchFamily="34" charset="0"/>
              <a:cs typeface="Calibri Light" panose="020F0302020204030204" pitchFamily="34" charset="0"/>
            </a:endParaRPr>
          </a:p>
          <a:p>
            <a:r>
              <a:rPr lang="en-US" altLang="en-US" sz="2800" b="1" dirty="0">
                <a:latin typeface="Calibri Light" panose="020F0302020204030204" pitchFamily="34" charset="0"/>
                <a:cs typeface="Calibri Light" panose="020F0302020204030204" pitchFamily="34" charset="0"/>
              </a:rPr>
              <a:t>Through</a:t>
            </a:r>
          </a:p>
        </p:txBody>
      </p:sp>
      <p:sp>
        <p:nvSpPr>
          <p:cNvPr id="174084" name="Rectangle 4" descr="Outlined diamond">
            <a:extLst>
              <a:ext uri="{FF2B5EF4-FFF2-40B4-BE49-F238E27FC236}">
                <a16:creationId xmlns:a16="http://schemas.microsoft.com/office/drawing/2014/main" id="{53EF7308-BC5E-4967-973D-77BF35D4DA59}"/>
              </a:ext>
            </a:extLst>
          </p:cNvPr>
          <p:cNvSpPr>
            <a:spLocks noChangeArrowheads="1"/>
          </p:cNvSpPr>
          <p:nvPr/>
        </p:nvSpPr>
        <p:spPr bwMode="auto">
          <a:xfrm>
            <a:off x="5551488" y="2287588"/>
            <a:ext cx="2551112" cy="3705225"/>
          </a:xfrm>
          <a:prstGeom prst="rect">
            <a:avLst/>
          </a:prstGeom>
          <a:blipFill dpi="0" rotWithShape="0">
            <a:blip r:embed="rId2"/>
            <a:srcRect/>
            <a:tile tx="0" ty="0" sx="100000" sy="100000" flip="none" algn="tl"/>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Helvetica Neue" pitchFamily="48" charset="0"/>
            </a:endParaRPr>
          </a:p>
        </p:txBody>
      </p:sp>
      <p:sp>
        <p:nvSpPr>
          <p:cNvPr id="174085" name="Rectangle 5">
            <a:extLst>
              <a:ext uri="{FF2B5EF4-FFF2-40B4-BE49-F238E27FC236}">
                <a16:creationId xmlns:a16="http://schemas.microsoft.com/office/drawing/2014/main" id="{36AAFA50-67A4-49BF-BEB1-CA6D6F6ABEC6}"/>
              </a:ext>
            </a:extLst>
          </p:cNvPr>
          <p:cNvSpPr>
            <a:spLocks noChangeArrowheads="1"/>
          </p:cNvSpPr>
          <p:nvPr/>
        </p:nvSpPr>
        <p:spPr bwMode="auto">
          <a:xfrm>
            <a:off x="5678488" y="6002338"/>
            <a:ext cx="252412" cy="393700"/>
          </a:xfrm>
          <a:prstGeom prst="rect">
            <a:avLst/>
          </a:prstGeom>
          <a:solidFill>
            <a:srgbClr val="0000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Helvetica Neue" pitchFamily="48" charset="0"/>
            </a:endParaRPr>
          </a:p>
        </p:txBody>
      </p:sp>
      <p:sp>
        <p:nvSpPr>
          <p:cNvPr id="174086" name="Rectangle 6">
            <a:extLst>
              <a:ext uri="{FF2B5EF4-FFF2-40B4-BE49-F238E27FC236}">
                <a16:creationId xmlns:a16="http://schemas.microsoft.com/office/drawing/2014/main" id="{A188021B-9638-46CE-862B-53B568939A15}"/>
              </a:ext>
            </a:extLst>
          </p:cNvPr>
          <p:cNvSpPr>
            <a:spLocks noChangeArrowheads="1"/>
          </p:cNvSpPr>
          <p:nvPr/>
        </p:nvSpPr>
        <p:spPr bwMode="auto">
          <a:xfrm>
            <a:off x="7726363" y="6000750"/>
            <a:ext cx="252412" cy="393700"/>
          </a:xfrm>
          <a:prstGeom prst="rect">
            <a:avLst/>
          </a:prstGeom>
          <a:solidFill>
            <a:srgbClr val="0000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Helvetica Neue" pitchFamily="48" charset="0"/>
            </a:endParaRPr>
          </a:p>
        </p:txBody>
      </p:sp>
      <p:sp>
        <p:nvSpPr>
          <p:cNvPr id="174087" name="Rectangle 7">
            <a:extLst>
              <a:ext uri="{FF2B5EF4-FFF2-40B4-BE49-F238E27FC236}">
                <a16:creationId xmlns:a16="http://schemas.microsoft.com/office/drawing/2014/main" id="{0A0A4DB8-84DD-437C-8E6A-241344A26E73}"/>
              </a:ext>
            </a:extLst>
          </p:cNvPr>
          <p:cNvSpPr>
            <a:spLocks noChangeArrowheads="1"/>
          </p:cNvSpPr>
          <p:nvPr/>
        </p:nvSpPr>
        <p:spPr bwMode="auto">
          <a:xfrm>
            <a:off x="6399213" y="4164013"/>
            <a:ext cx="914400" cy="500062"/>
          </a:xfrm>
          <a:prstGeom prst="rect">
            <a:avLst/>
          </a:prstGeom>
          <a:solidFill>
            <a:schemeClr val="bg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Helvetica Neue" pitchFamily="48" charset="0"/>
            </a:endParaRPr>
          </a:p>
        </p:txBody>
      </p:sp>
      <p:sp>
        <p:nvSpPr>
          <p:cNvPr id="701448" name="AutoShape 8">
            <a:extLst>
              <a:ext uri="{FF2B5EF4-FFF2-40B4-BE49-F238E27FC236}">
                <a16:creationId xmlns:a16="http://schemas.microsoft.com/office/drawing/2014/main" id="{C26B31F6-8ACB-420D-AFCC-443272CF7736}"/>
              </a:ext>
            </a:extLst>
          </p:cNvPr>
          <p:cNvSpPr>
            <a:spLocks noChangeArrowheads="1"/>
          </p:cNvSpPr>
          <p:nvPr/>
        </p:nvSpPr>
        <p:spPr bwMode="auto">
          <a:xfrm>
            <a:off x="6399213" y="1690688"/>
            <a:ext cx="760412" cy="8175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00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49" name="AutoShape 9">
            <a:extLst>
              <a:ext uri="{FF2B5EF4-FFF2-40B4-BE49-F238E27FC236}">
                <a16:creationId xmlns:a16="http://schemas.microsoft.com/office/drawing/2014/main" id="{5E43CD47-718B-4F7A-8F77-7DB70CA89E8A}"/>
              </a:ext>
            </a:extLst>
          </p:cNvPr>
          <p:cNvSpPr>
            <a:spLocks noChangeArrowheads="1"/>
          </p:cNvSpPr>
          <p:nvPr/>
        </p:nvSpPr>
        <p:spPr bwMode="auto">
          <a:xfrm rot="10800000">
            <a:off x="6416675" y="5770563"/>
            <a:ext cx="760413" cy="8175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00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50" name="AutoShape 10">
            <a:extLst>
              <a:ext uri="{FF2B5EF4-FFF2-40B4-BE49-F238E27FC236}">
                <a16:creationId xmlns:a16="http://schemas.microsoft.com/office/drawing/2014/main" id="{9F87C601-16D3-4B2B-922A-1B60DED1EFEE}"/>
              </a:ext>
            </a:extLst>
          </p:cNvPr>
          <p:cNvSpPr>
            <a:spLocks noChangeArrowheads="1"/>
          </p:cNvSpPr>
          <p:nvPr/>
        </p:nvSpPr>
        <p:spPr bwMode="auto">
          <a:xfrm rot="-5400000">
            <a:off x="4895850" y="3663950"/>
            <a:ext cx="760413" cy="8175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00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51" name="AutoShape 11">
            <a:extLst>
              <a:ext uri="{FF2B5EF4-FFF2-40B4-BE49-F238E27FC236}">
                <a16:creationId xmlns:a16="http://schemas.microsoft.com/office/drawing/2014/main" id="{21B54505-C707-41BB-85B7-2AC8B178CDA1}"/>
              </a:ext>
            </a:extLst>
          </p:cNvPr>
          <p:cNvSpPr>
            <a:spLocks noChangeArrowheads="1"/>
          </p:cNvSpPr>
          <p:nvPr/>
        </p:nvSpPr>
        <p:spPr bwMode="auto">
          <a:xfrm>
            <a:off x="6716713" y="4329113"/>
            <a:ext cx="298450" cy="663575"/>
          </a:xfrm>
          <a:prstGeom prst="upArrow">
            <a:avLst>
              <a:gd name="adj1" fmla="val 44630"/>
              <a:gd name="adj2" fmla="val 78035"/>
            </a:avLst>
          </a:prstGeom>
          <a:solidFill>
            <a:srgbClr val="FF00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Helvetica Neue" pitchFamily="48" charset="0"/>
            </a:endParaRPr>
          </a:p>
        </p:txBody>
      </p:sp>
      <p:sp>
        <p:nvSpPr>
          <p:cNvPr id="2" name="Slide Number Placeholder 1">
            <a:extLst>
              <a:ext uri="{FF2B5EF4-FFF2-40B4-BE49-F238E27FC236}">
                <a16:creationId xmlns:a16="http://schemas.microsoft.com/office/drawing/2014/main" id="{411D4DAE-8762-48D0-8FFB-234AB8F461D7}"/>
              </a:ext>
            </a:extLst>
          </p:cNvPr>
          <p:cNvSpPr>
            <a:spLocks noGrp="1"/>
          </p:cNvSpPr>
          <p:nvPr>
            <p:ph type="sldNum" sz="quarter" idx="11"/>
          </p:nvPr>
        </p:nvSpPr>
        <p:spPr/>
        <p:txBody>
          <a:bodyPr/>
          <a:lstStyle/>
          <a:p>
            <a:pPr>
              <a:defRPr/>
            </a:pPr>
            <a:fld id="{8C28C825-8B56-4D47-AD22-1565AC870D51}" type="slidenum">
              <a:rPr lang="en-GB" smtClean="0"/>
              <a:pPr>
                <a:defRPr/>
              </a:pPr>
              <a:t>151</a:t>
            </a:fld>
            <a:endParaRPr lang="en-GB" dirty="0"/>
          </a:p>
        </p:txBody>
      </p:sp>
    </p:spTree>
    <p:extLst>
      <p:ext uri="{BB962C8B-B14F-4D97-AF65-F5344CB8AC3E}">
        <p14:creationId xmlns:p14="http://schemas.microsoft.com/office/powerpoint/2010/main" val="1278385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14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14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144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144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14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14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14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01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43" grpId="0" build="p"/>
      <p:bldP spid="701451"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B5CF9DB3-DAB7-4CA1-894F-1494EE172F58}"/>
              </a:ext>
            </a:extLst>
          </p:cNvPr>
          <p:cNvSpPr>
            <a:spLocks noGrp="1" noChangeArrowheads="1"/>
          </p:cNvSpPr>
          <p:nvPr>
            <p:ph type="title"/>
          </p:nvPr>
        </p:nvSpPr>
        <p:spPr/>
        <p:txBody>
          <a:bodyPr/>
          <a:lstStyle/>
          <a:p>
            <a:r>
              <a:rPr lang="en-US" altLang="en-US" b="1" dirty="0">
                <a:solidFill>
                  <a:srgbClr val="212465"/>
                </a:solidFill>
              </a:rPr>
              <a:t>TYPES of MECHANICAL MOTIONS</a:t>
            </a:r>
          </a:p>
        </p:txBody>
      </p:sp>
      <p:sp>
        <p:nvSpPr>
          <p:cNvPr id="175107" name="Rectangle 3">
            <a:extLst>
              <a:ext uri="{FF2B5EF4-FFF2-40B4-BE49-F238E27FC236}">
                <a16:creationId xmlns:a16="http://schemas.microsoft.com/office/drawing/2014/main" id="{3F70ED67-4813-43D2-8229-763736E49726}"/>
              </a:ext>
            </a:extLst>
          </p:cNvPr>
          <p:cNvSpPr>
            <a:spLocks noGrp="1" noChangeArrowheads="1"/>
          </p:cNvSpPr>
          <p:nvPr>
            <p:ph sz="half" idx="1"/>
          </p:nvPr>
        </p:nvSpPr>
        <p:spPr>
          <a:xfrm>
            <a:off x="457199" y="1600200"/>
            <a:ext cx="4897393" cy="4525963"/>
          </a:xfrm>
        </p:spPr>
        <p:txBody>
          <a:bodyPr/>
          <a:lstStyle/>
          <a:p>
            <a:pPr marL="349250" indent="-349250"/>
            <a:r>
              <a:rPr lang="en-US" altLang="en-US" b="1" dirty="0">
                <a:latin typeface="Calibri Light" panose="020F0302020204030204" pitchFamily="34" charset="0"/>
                <a:cs typeface="Calibri Light" panose="020F0302020204030204" pitchFamily="34" charset="0"/>
              </a:rPr>
              <a:t>In-Running Nip Points, also known as “pinch points,” develop when two parts move together and at least one moves in rotary or circular motion, and occur whenever machine parts move toward each other or when one part moves past a stationary object</a:t>
            </a:r>
          </a:p>
          <a:p>
            <a:pPr marL="631825" lvl="1" indent="-288925">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Typical nip points include gears, rollers, belt drives, and pulleys</a:t>
            </a:r>
          </a:p>
        </p:txBody>
      </p:sp>
      <p:sp>
        <p:nvSpPr>
          <p:cNvPr id="3" name="Content Placeholder 2">
            <a:extLst>
              <a:ext uri="{FF2B5EF4-FFF2-40B4-BE49-F238E27FC236}">
                <a16:creationId xmlns:a16="http://schemas.microsoft.com/office/drawing/2014/main" id="{365DD6C6-835B-4ECA-B57D-5243EF3014BE}"/>
              </a:ext>
            </a:extLst>
          </p:cNvPr>
          <p:cNvSpPr>
            <a:spLocks noGrp="1"/>
          </p:cNvSpPr>
          <p:nvPr>
            <p:ph sz="half" idx="2"/>
          </p:nvPr>
        </p:nvSpPr>
        <p:spPr>
          <a:xfrm>
            <a:off x="5506994" y="1600200"/>
            <a:ext cx="3179805" cy="4525963"/>
          </a:xfrm>
        </p:spPr>
        <p:txBody>
          <a:bodyPr/>
          <a:lstStyle/>
          <a:p>
            <a:endParaRPr lang="en-US" dirty="0"/>
          </a:p>
        </p:txBody>
      </p:sp>
      <p:sp>
        <p:nvSpPr>
          <p:cNvPr id="2" name="Slide Number Placeholder 1">
            <a:extLst>
              <a:ext uri="{FF2B5EF4-FFF2-40B4-BE49-F238E27FC236}">
                <a16:creationId xmlns:a16="http://schemas.microsoft.com/office/drawing/2014/main" id="{6621B088-02EB-46D6-B7B2-E1C3A29F2D0F}"/>
              </a:ext>
            </a:extLst>
          </p:cNvPr>
          <p:cNvSpPr>
            <a:spLocks noGrp="1"/>
          </p:cNvSpPr>
          <p:nvPr>
            <p:ph type="sldNum" sz="quarter" idx="11"/>
          </p:nvPr>
        </p:nvSpPr>
        <p:spPr/>
        <p:txBody>
          <a:bodyPr/>
          <a:lstStyle/>
          <a:p>
            <a:pPr>
              <a:defRPr/>
            </a:pPr>
            <a:fld id="{8C28C825-8B56-4D47-AD22-1565AC870D51}" type="slidenum">
              <a:rPr lang="en-GB" smtClean="0"/>
              <a:pPr>
                <a:defRPr/>
              </a:pPr>
              <a:t>152</a:t>
            </a:fld>
            <a:endParaRPr lang="en-GB" dirty="0"/>
          </a:p>
        </p:txBody>
      </p:sp>
      <p:pic>
        <p:nvPicPr>
          <p:cNvPr id="175108" name="Picture 4">
            <a:extLst>
              <a:ext uri="{FF2B5EF4-FFF2-40B4-BE49-F238E27FC236}">
                <a16:creationId xmlns:a16="http://schemas.microsoft.com/office/drawing/2014/main" id="{D38E5926-6FE0-4A7B-BBEF-565DB07B8A6E}"/>
              </a:ext>
            </a:extLst>
          </p:cNvPr>
          <p:cNvPicPr>
            <a:picLocks noChangeAspect="1" noChangeArrowheads="1"/>
          </p:cNvPicPr>
          <p:nvPr/>
        </p:nvPicPr>
        <p:blipFill>
          <a:blip r:embed="rId2">
            <a:lum bright="-50000" contrast="70000"/>
            <a:extLst>
              <a:ext uri="{28A0092B-C50C-407E-A947-70E740481C1C}">
                <a14:useLocalDpi xmlns:a14="http://schemas.microsoft.com/office/drawing/2010/main" val="0"/>
              </a:ext>
            </a:extLst>
          </a:blip>
          <a:srcRect/>
          <a:stretch>
            <a:fillRect/>
          </a:stretch>
        </p:blipFill>
        <p:spPr bwMode="auto">
          <a:xfrm>
            <a:off x="5559425" y="1696243"/>
            <a:ext cx="3279775" cy="4333875"/>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05683"/>
      </p:ext>
    </p:extLst>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3255342-5D0C-4BB3-8FFB-B6EB1C33A32C}"/>
              </a:ext>
            </a:extLst>
          </p:cNvPr>
          <p:cNvSpPr>
            <a:spLocks noGrp="1" noChangeArrowheads="1"/>
          </p:cNvSpPr>
          <p:nvPr>
            <p:ph type="title"/>
          </p:nvPr>
        </p:nvSpPr>
        <p:spPr/>
        <p:txBody>
          <a:bodyPr/>
          <a:lstStyle/>
          <a:p>
            <a:r>
              <a:rPr lang="en-US" altLang="en-US" b="1" dirty="0">
                <a:solidFill>
                  <a:srgbClr val="212465"/>
                </a:solidFill>
              </a:rPr>
              <a:t>MACHING GUARDING REQUIREMENTS</a:t>
            </a:r>
          </a:p>
        </p:txBody>
      </p:sp>
      <p:sp>
        <p:nvSpPr>
          <p:cNvPr id="704515" name="Rectangle 3">
            <a:extLst>
              <a:ext uri="{FF2B5EF4-FFF2-40B4-BE49-F238E27FC236}">
                <a16:creationId xmlns:a16="http://schemas.microsoft.com/office/drawing/2014/main" id="{3390CDD5-7023-4904-B751-EBE7DC776407}"/>
              </a:ext>
            </a:extLst>
          </p:cNvPr>
          <p:cNvSpPr>
            <a:spLocks noGrp="1" noChangeArrowheads="1"/>
          </p:cNvSpPr>
          <p:nvPr>
            <p:ph idx="1"/>
          </p:nvPr>
        </p:nvSpPr>
        <p:spPr/>
        <p:txBody>
          <a:bodyPr/>
          <a:lstStyle/>
          <a:p>
            <a:pPr marL="349250" indent="-349250" fontAlgn="auto">
              <a:spcAft>
                <a:spcPts val="0"/>
              </a:spcAft>
              <a:defRPr/>
            </a:pPr>
            <a:r>
              <a:rPr lang="en-US" altLang="en-US" sz="2800" b="1" dirty="0">
                <a:latin typeface="Calibri Light" panose="020F0302020204030204" pitchFamily="34" charset="0"/>
                <a:cs typeface="Calibri Light" panose="020F0302020204030204" pitchFamily="34" charset="0"/>
              </a:rPr>
              <a:t>One or more methods of machine guarding should be provided to protect the operator and other employees in the machine area from hazards</a:t>
            </a:r>
          </a:p>
          <a:p>
            <a:pPr marL="349250" indent="-349250" fontAlgn="auto">
              <a:spcAft>
                <a:spcPts val="0"/>
              </a:spcAft>
              <a:defRPr/>
            </a:pPr>
            <a:r>
              <a:rPr lang="en-US" altLang="en-US" sz="2800" b="1" dirty="0">
                <a:latin typeface="Calibri Light" panose="020F0302020204030204" pitchFamily="34" charset="0"/>
                <a:cs typeface="Calibri Light" panose="020F0302020204030204" pitchFamily="34" charset="0"/>
              </a:rPr>
              <a:t>Guards should be affixed to the machine where possible and secured elsewhere if for any reason attachment to the machine is not possible</a:t>
            </a:r>
          </a:p>
          <a:p>
            <a:pPr marL="631825" lvl="1" indent="-288925" fontAlgn="auto">
              <a:spcAft>
                <a:spcPts val="0"/>
              </a:spcAft>
              <a:buFont typeface="Verdana" panose="020B0604030504040204" pitchFamily="34" charset="0"/>
              <a:buChar char="‒"/>
              <a:defRPr/>
            </a:pPr>
            <a:r>
              <a:rPr lang="en-US" altLang="en-US" sz="2800" b="1" dirty="0">
                <a:latin typeface="Calibri Light" panose="020F0302020204030204" pitchFamily="34" charset="0"/>
                <a:cs typeface="Calibri Light" panose="020F0302020204030204" pitchFamily="34" charset="0"/>
              </a:rPr>
              <a:t>The guard itself must not create a new hazard</a:t>
            </a:r>
          </a:p>
          <a:p>
            <a:pPr marL="349250" indent="-349250" fontAlgn="auto">
              <a:spcAft>
                <a:spcPts val="0"/>
              </a:spcAft>
              <a:defRPr/>
            </a:pPr>
            <a:r>
              <a:rPr lang="en-US" altLang="en-US" sz="2800" b="1" dirty="0">
                <a:latin typeface="Calibri Light" panose="020F0302020204030204" pitchFamily="34" charset="0"/>
                <a:cs typeface="Calibri Light" panose="020F0302020204030204" pitchFamily="34" charset="0"/>
              </a:rPr>
              <a:t>Special hand tools for placing and removing material without the operator placing a hand in the danger zone can be used to supplement protection provided</a:t>
            </a:r>
          </a:p>
        </p:txBody>
      </p:sp>
      <p:sp>
        <p:nvSpPr>
          <p:cNvPr id="2" name="Slide Number Placeholder 1">
            <a:extLst>
              <a:ext uri="{FF2B5EF4-FFF2-40B4-BE49-F238E27FC236}">
                <a16:creationId xmlns:a16="http://schemas.microsoft.com/office/drawing/2014/main" id="{F4FF92A5-81E3-42A4-BA76-20A11D364805}"/>
              </a:ext>
            </a:extLst>
          </p:cNvPr>
          <p:cNvSpPr>
            <a:spLocks noGrp="1"/>
          </p:cNvSpPr>
          <p:nvPr>
            <p:ph type="sldNum" sz="quarter" idx="11"/>
          </p:nvPr>
        </p:nvSpPr>
        <p:spPr/>
        <p:txBody>
          <a:bodyPr/>
          <a:lstStyle/>
          <a:p>
            <a:pPr>
              <a:defRPr/>
            </a:pPr>
            <a:fld id="{8C28C825-8B56-4D47-AD22-1565AC870D51}" type="slidenum">
              <a:rPr lang="en-GB" smtClean="0"/>
              <a:pPr>
                <a:defRPr/>
              </a:pPr>
              <a:t>153</a:t>
            </a:fld>
            <a:endParaRPr lang="en-GB" dirty="0"/>
          </a:p>
        </p:txBody>
      </p:sp>
    </p:spTree>
    <p:extLst>
      <p:ext uri="{BB962C8B-B14F-4D97-AF65-F5344CB8AC3E}">
        <p14:creationId xmlns:p14="http://schemas.microsoft.com/office/powerpoint/2010/main" val="2843881133"/>
      </p:ext>
    </p:extLst>
  </p:cSld>
  <p:clrMapOvr>
    <a:masterClrMapping/>
  </p:clrMapOvr>
  <p:transition spd="med">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4">
            <a:extLst>
              <a:ext uri="{FF2B5EF4-FFF2-40B4-BE49-F238E27FC236}">
                <a16:creationId xmlns:a16="http://schemas.microsoft.com/office/drawing/2014/main" id="{D118A2DB-75FD-44DB-B97E-7B84DDD9A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925" y="2632283"/>
            <a:ext cx="3866420" cy="3557250"/>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5" name="Rectangle 2">
            <a:extLst>
              <a:ext uri="{FF2B5EF4-FFF2-40B4-BE49-F238E27FC236}">
                <a16:creationId xmlns:a16="http://schemas.microsoft.com/office/drawing/2014/main" id="{F139C1B3-518F-455E-9032-FE7AAA45D780}"/>
              </a:ext>
            </a:extLst>
          </p:cNvPr>
          <p:cNvSpPr>
            <a:spLocks noGrp="1" noChangeArrowheads="1"/>
          </p:cNvSpPr>
          <p:nvPr>
            <p:ph type="title"/>
          </p:nvPr>
        </p:nvSpPr>
        <p:spPr/>
        <p:txBody>
          <a:bodyPr/>
          <a:lstStyle/>
          <a:p>
            <a:r>
              <a:rPr lang="en-US" altLang="en-US" b="1" dirty="0">
                <a:solidFill>
                  <a:srgbClr val="212465"/>
                </a:solidFill>
              </a:rPr>
              <a:t>MACHING GUARDING REQUIREMENTS</a:t>
            </a:r>
          </a:p>
        </p:txBody>
      </p:sp>
      <p:sp>
        <p:nvSpPr>
          <p:cNvPr id="705539" name="Rectangle 3">
            <a:extLst>
              <a:ext uri="{FF2B5EF4-FFF2-40B4-BE49-F238E27FC236}">
                <a16:creationId xmlns:a16="http://schemas.microsoft.com/office/drawing/2014/main" id="{2CEAF4C7-BC20-41FA-B417-81ED08431E05}"/>
              </a:ext>
            </a:extLst>
          </p:cNvPr>
          <p:cNvSpPr>
            <a:spLocks noGrp="1" noChangeArrowheads="1"/>
          </p:cNvSpPr>
          <p:nvPr>
            <p:ph idx="1"/>
          </p:nvPr>
        </p:nvSpPr>
        <p:spPr>
          <a:xfrm>
            <a:off x="457200" y="911064"/>
            <a:ext cx="8229600" cy="1875821"/>
          </a:xfrm>
        </p:spPr>
        <p:txBody>
          <a:bodyPr/>
          <a:lstStyle/>
          <a:p>
            <a:pPr fontAlgn="auto">
              <a:spcAft>
                <a:spcPts val="0"/>
              </a:spcAft>
              <a:defRPr/>
            </a:pPr>
            <a:endParaRPr lang="en-US" altLang="en-US" dirty="0"/>
          </a:p>
          <a:p>
            <a:pPr marL="349250" indent="-349250" fontAlgn="auto">
              <a:spcAft>
                <a:spcPts val="0"/>
              </a:spcAft>
              <a:defRPr/>
            </a:pPr>
            <a:r>
              <a:rPr lang="en-US" altLang="en-US" sz="2400" b="1" dirty="0">
                <a:latin typeface="Calibri Light" panose="020F0302020204030204" pitchFamily="34" charset="0"/>
                <a:cs typeface="Calibri Light" panose="020F0302020204030204" pitchFamily="34" charset="0"/>
              </a:rPr>
              <a:t>Revolving drums, barrels, and containers guarded by an enclosure which is interlocked with the drive mechanism, so that the barrel, drum, or container cannot revolve unless the guard enclosure is in place</a:t>
            </a:r>
          </a:p>
        </p:txBody>
      </p:sp>
      <p:sp>
        <p:nvSpPr>
          <p:cNvPr id="2" name="Slide Number Placeholder 1">
            <a:extLst>
              <a:ext uri="{FF2B5EF4-FFF2-40B4-BE49-F238E27FC236}">
                <a16:creationId xmlns:a16="http://schemas.microsoft.com/office/drawing/2014/main" id="{249DA73D-ED45-4A51-B6DE-094DDD5AFA12}"/>
              </a:ext>
            </a:extLst>
          </p:cNvPr>
          <p:cNvSpPr>
            <a:spLocks noGrp="1"/>
          </p:cNvSpPr>
          <p:nvPr>
            <p:ph type="sldNum" sz="quarter" idx="11"/>
          </p:nvPr>
        </p:nvSpPr>
        <p:spPr/>
        <p:txBody>
          <a:bodyPr/>
          <a:lstStyle/>
          <a:p>
            <a:pPr>
              <a:defRPr/>
            </a:pPr>
            <a:fld id="{8C28C825-8B56-4D47-AD22-1565AC870D51}" type="slidenum">
              <a:rPr lang="en-GB" smtClean="0"/>
              <a:pPr>
                <a:defRPr/>
              </a:pPr>
              <a:t>154</a:t>
            </a:fld>
            <a:endParaRPr lang="en-GB" dirty="0"/>
          </a:p>
        </p:txBody>
      </p:sp>
    </p:spTree>
    <p:extLst>
      <p:ext uri="{BB962C8B-B14F-4D97-AF65-F5344CB8AC3E}">
        <p14:creationId xmlns:p14="http://schemas.microsoft.com/office/powerpoint/2010/main" val="3989013283"/>
      </p:ext>
    </p:extLst>
  </p:cSld>
  <p:clrMapOvr>
    <a:masterClrMapping/>
  </p:clrMapOvr>
  <p:transition spd="med">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514353D6-891F-4DEF-9DD0-4AD7C628D0FD}"/>
              </a:ext>
            </a:extLst>
          </p:cNvPr>
          <p:cNvSpPr>
            <a:spLocks noGrp="1" noChangeArrowheads="1"/>
          </p:cNvSpPr>
          <p:nvPr>
            <p:ph type="title"/>
          </p:nvPr>
        </p:nvSpPr>
        <p:spPr/>
        <p:txBody>
          <a:bodyPr/>
          <a:lstStyle/>
          <a:p>
            <a:pPr algn="ctr" eaLnBrk="1" hangingPunct="1"/>
            <a:r>
              <a:rPr lang="en-US" altLang="en-US" b="1" dirty="0">
                <a:solidFill>
                  <a:srgbClr val="212465"/>
                </a:solidFill>
              </a:rPr>
              <a:t>FORKLIFT SAFETY</a:t>
            </a:r>
          </a:p>
        </p:txBody>
      </p:sp>
      <p:pic>
        <p:nvPicPr>
          <p:cNvPr id="155651" name="Picture 1">
            <a:extLst>
              <a:ext uri="{FF2B5EF4-FFF2-40B4-BE49-F238E27FC236}">
                <a16:creationId xmlns:a16="http://schemas.microsoft.com/office/drawing/2014/main" id="{0CAEFD8D-8F2E-47F6-BBC7-884C29ED6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825" y="1308100"/>
            <a:ext cx="483235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8677BD7-4109-4726-A460-F35DA1F455BC}"/>
              </a:ext>
            </a:extLst>
          </p:cNvPr>
          <p:cNvSpPr>
            <a:spLocks noGrp="1"/>
          </p:cNvSpPr>
          <p:nvPr>
            <p:ph type="sldNum" sz="quarter" idx="11"/>
          </p:nvPr>
        </p:nvSpPr>
        <p:spPr/>
        <p:txBody>
          <a:bodyPr/>
          <a:lstStyle/>
          <a:p>
            <a:pPr>
              <a:defRPr/>
            </a:pPr>
            <a:fld id="{8C28C825-8B56-4D47-AD22-1565AC870D51}" type="slidenum">
              <a:rPr lang="en-GB" smtClean="0"/>
              <a:pPr>
                <a:defRPr/>
              </a:pPr>
              <a:t>155</a:t>
            </a:fld>
            <a:endParaRPr lang="en-GB" dirty="0"/>
          </a:p>
        </p:txBody>
      </p:sp>
    </p:spTree>
  </p:cSld>
  <p:clrMapOvr>
    <a:masterClrMapping/>
  </p:clrMapOvr>
  <p:transition spd="med">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Group 15">
            <a:extLst>
              <a:ext uri="{FF2B5EF4-FFF2-40B4-BE49-F238E27FC236}">
                <a16:creationId xmlns:a16="http://schemas.microsoft.com/office/drawing/2014/main" id="{7C86C8B7-70A8-435A-B67B-41DF8A60CF4A}"/>
              </a:ext>
            </a:extLst>
          </p:cNvPr>
          <p:cNvGrpSpPr>
            <a:grpSpLocks/>
          </p:cNvGrpSpPr>
          <p:nvPr/>
        </p:nvGrpSpPr>
        <p:grpSpPr bwMode="auto">
          <a:xfrm>
            <a:off x="25400" y="1308100"/>
            <a:ext cx="9083675" cy="3378200"/>
            <a:chOff x="25636" y="1238977"/>
            <a:chExt cx="9084178" cy="3378517"/>
          </a:xfrm>
        </p:grpSpPr>
        <p:sp>
          <p:nvSpPr>
            <p:cNvPr id="156680" name="Rectangle 6">
              <a:extLst>
                <a:ext uri="{FF2B5EF4-FFF2-40B4-BE49-F238E27FC236}">
                  <a16:creationId xmlns:a16="http://schemas.microsoft.com/office/drawing/2014/main" id="{61FC6333-FC45-49E7-9843-7E1E5B9991A2}"/>
                </a:ext>
              </a:extLst>
            </p:cNvPr>
            <p:cNvSpPr>
              <a:spLocks noChangeArrowheads="1"/>
            </p:cNvSpPr>
            <p:nvPr/>
          </p:nvSpPr>
          <p:spPr bwMode="auto">
            <a:xfrm>
              <a:off x="25636" y="1238977"/>
              <a:ext cx="9084178" cy="3378517"/>
            </a:xfrm>
            <a:prstGeom prst="rect">
              <a:avLst/>
            </a:prstGeom>
            <a:solidFill>
              <a:srgbClr val="FF3300"/>
            </a:solidFill>
            <a:ln>
              <a:noFill/>
            </a:ln>
            <a:effectLst/>
            <a:extLst>
              <a:ext uri="{91240B29-F687-4F45-9708-019B960494DF}">
                <a14:hiddenLine xmlns:a14="http://schemas.microsoft.com/office/drawing/2010/main" w="381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pic>
          <p:nvPicPr>
            <p:cNvPr id="6154" name="Picture 10" descr=" ">
              <a:extLst>
                <a:ext uri="{FF2B5EF4-FFF2-40B4-BE49-F238E27FC236}">
                  <a16:creationId xmlns:a16="http://schemas.microsoft.com/office/drawing/2014/main" id="{C7651603-F8F3-47F1-8FCD-BC38852BE20C}"/>
                </a:ext>
              </a:extLst>
            </p:cNvPr>
            <p:cNvPicPr>
              <a:picLocks noChangeAspect="1" noChangeArrowheads="1"/>
            </p:cNvPicPr>
            <p:nvPr/>
          </p:nvPicPr>
          <p:blipFill rotWithShape="1">
            <a:blip r:embed="rId3"/>
            <a:srcRect l="11926" r="12788"/>
            <a:stretch/>
          </p:blipFill>
          <p:spPr bwMode="auto">
            <a:xfrm>
              <a:off x="3656726" y="1882986"/>
              <a:ext cx="1658701" cy="17200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56" name="Picture 12" descr=" ">
              <a:extLst>
                <a:ext uri="{FF2B5EF4-FFF2-40B4-BE49-F238E27FC236}">
                  <a16:creationId xmlns:a16="http://schemas.microsoft.com/office/drawing/2014/main" id="{079E7DAA-07FA-42AD-B093-C75880C1EC11}"/>
                </a:ext>
              </a:extLst>
            </p:cNvPr>
            <p:cNvPicPr>
              <a:picLocks noChangeAspect="1" noChangeArrowheads="1"/>
            </p:cNvPicPr>
            <p:nvPr/>
          </p:nvPicPr>
          <p:blipFill rotWithShape="1">
            <a:blip r:embed="rId4"/>
            <a:srcRect l="12705" r="13179"/>
            <a:stretch/>
          </p:blipFill>
          <p:spPr bwMode="auto">
            <a:xfrm>
              <a:off x="1026866" y="1882985"/>
              <a:ext cx="1632918" cy="17200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58" name="Picture 14" descr=" ">
              <a:extLst>
                <a:ext uri="{FF2B5EF4-FFF2-40B4-BE49-F238E27FC236}">
                  <a16:creationId xmlns:a16="http://schemas.microsoft.com/office/drawing/2014/main" id="{31B1AAC3-48F3-4953-8C4D-E1882AFD2F1A}"/>
                </a:ext>
              </a:extLst>
            </p:cNvPr>
            <p:cNvPicPr>
              <a:picLocks noChangeAspect="1" noChangeArrowheads="1"/>
            </p:cNvPicPr>
            <p:nvPr/>
          </p:nvPicPr>
          <p:blipFill rotWithShape="1">
            <a:blip r:embed="rId5"/>
            <a:srcRect l="13095" r="13179"/>
            <a:stretch/>
          </p:blipFill>
          <p:spPr bwMode="auto">
            <a:xfrm>
              <a:off x="6424092" y="1882986"/>
              <a:ext cx="1624323" cy="17200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a:extLst>
                <a:ext uri="{FF2B5EF4-FFF2-40B4-BE49-F238E27FC236}">
                  <a16:creationId xmlns:a16="http://schemas.microsoft.com/office/drawing/2014/main" id="{84377941-F414-4CBD-A4B5-00814A365036}"/>
                </a:ext>
              </a:extLst>
            </p:cNvPr>
            <p:cNvSpPr/>
            <p:nvPr/>
          </p:nvSpPr>
          <p:spPr>
            <a:xfrm>
              <a:off x="178326" y="1311041"/>
              <a:ext cx="8615499" cy="490405"/>
            </a:xfrm>
            <a:prstGeom prst="rect">
              <a:avLst/>
            </a:prstGeom>
            <a:noFill/>
            <a:ln>
              <a:noFill/>
            </a:ln>
          </p:spPr>
          <p:txBody>
            <a:bodyPr wrap="none">
              <a:spAutoFit/>
              <a:scene3d>
                <a:camera prst="orthographicFront"/>
                <a:lightRig rig="soft" dir="t">
                  <a:rot lat="0" lon="0" rev="10800000"/>
                </a:lightRig>
              </a:scene3d>
              <a:sp3d>
                <a:bevelT w="27940" h="12700"/>
                <a:contourClr>
                  <a:srgbClr val="DDDDDD"/>
                </a:contourClr>
              </a:sp3d>
            </a:bodyPr>
            <a:lstStyle/>
            <a:p>
              <a:pPr eaLnBrk="1" fontAlgn="auto" hangingPunct="1">
                <a:spcBef>
                  <a:spcPts val="0"/>
                </a:spcBef>
                <a:spcAft>
                  <a:spcPts val="0"/>
                </a:spcAft>
                <a:defRPr/>
              </a:pPr>
              <a:r>
                <a:rPr lang="en-US" sz="2400" b="1" spc="150" dirty="0">
                  <a:ln w="11430"/>
                  <a:solidFill>
                    <a:srgbClr val="F8F8F8"/>
                  </a:solidFill>
                  <a:effectLst>
                    <a:outerShdw blurRad="25400" algn="tl" rotWithShape="0">
                      <a:srgbClr val="000000">
                        <a:alpha val="43000"/>
                      </a:srgbClr>
                    </a:outerShdw>
                  </a:effectLst>
                  <a:latin typeface="Arial" charset="0"/>
                </a:rPr>
                <a:t>PERSONAL PROTECTION REQUIRED IN THIS AREA</a:t>
              </a:r>
            </a:p>
          </p:txBody>
        </p:sp>
        <p:sp>
          <p:nvSpPr>
            <p:cNvPr id="12" name="TextBox 11">
              <a:extLst>
                <a:ext uri="{FF2B5EF4-FFF2-40B4-BE49-F238E27FC236}">
                  <a16:creationId xmlns:a16="http://schemas.microsoft.com/office/drawing/2014/main" id="{7D0C0508-277F-4928-86EA-96F1B4125FAF}"/>
                </a:ext>
              </a:extLst>
            </p:cNvPr>
            <p:cNvSpPr txBox="1"/>
            <p:nvPr/>
          </p:nvSpPr>
          <p:spPr>
            <a:xfrm>
              <a:off x="379669" y="3864948"/>
              <a:ext cx="2927512" cy="752546"/>
            </a:xfrm>
            <a:prstGeom prst="rect">
              <a:avLst/>
            </a:prstGeom>
            <a:noFill/>
            <a:ln>
              <a:noFill/>
            </a:ln>
          </p:spPr>
          <p:txBody>
            <a:bodyPr>
              <a:spAutoFit/>
            </a:bodyPr>
            <a:lstStyle/>
            <a:p>
              <a:pPr eaLnBrk="1" fontAlgn="auto" hangingPunct="1">
                <a:spcBef>
                  <a:spcPts val="0"/>
                </a:spcBef>
                <a:spcAft>
                  <a:spcPts val="0"/>
                </a:spcAft>
                <a:defRPr/>
              </a:pPr>
              <a:r>
                <a:rPr lang="en-US" sz="2000" dirty="0">
                  <a:solidFill>
                    <a:schemeClr val="bg1"/>
                  </a:solidFill>
                  <a:effectLst>
                    <a:outerShdw blurRad="38100" dist="38100" dir="2700000" algn="tl">
                      <a:srgbClr val="000000">
                        <a:alpha val="43137"/>
                      </a:srgbClr>
                    </a:outerShdw>
                  </a:effectLst>
                  <a:latin typeface="Arial" charset="0"/>
                </a:rPr>
                <a:t>EYE </a:t>
              </a:r>
            </a:p>
            <a:p>
              <a:pPr eaLnBrk="1" fontAlgn="auto" hangingPunct="1">
                <a:spcBef>
                  <a:spcPts val="0"/>
                </a:spcBef>
                <a:spcAft>
                  <a:spcPts val="0"/>
                </a:spcAft>
                <a:defRPr/>
              </a:pPr>
              <a:r>
                <a:rPr lang="en-US" sz="2000" dirty="0">
                  <a:solidFill>
                    <a:schemeClr val="bg1"/>
                  </a:solidFill>
                  <a:effectLst>
                    <a:outerShdw blurRad="38100" dist="38100" dir="2700000" algn="tl">
                      <a:srgbClr val="000000">
                        <a:alpha val="43137"/>
                      </a:srgbClr>
                    </a:outerShdw>
                  </a:effectLst>
                  <a:latin typeface="Arial" charset="0"/>
                </a:rPr>
                <a:t>PROTECTION</a:t>
              </a:r>
            </a:p>
          </p:txBody>
        </p:sp>
        <p:sp>
          <p:nvSpPr>
            <p:cNvPr id="23" name="TextBox 22">
              <a:extLst>
                <a:ext uri="{FF2B5EF4-FFF2-40B4-BE49-F238E27FC236}">
                  <a16:creationId xmlns:a16="http://schemas.microsoft.com/office/drawing/2014/main" id="{D507D6E8-FB1B-4CAD-B5A6-1DAACE5AD142}"/>
                </a:ext>
              </a:extLst>
            </p:cNvPr>
            <p:cNvSpPr txBox="1"/>
            <p:nvPr/>
          </p:nvSpPr>
          <p:spPr>
            <a:xfrm>
              <a:off x="3023002" y="3864948"/>
              <a:ext cx="2925925" cy="752546"/>
            </a:xfrm>
            <a:prstGeom prst="rect">
              <a:avLst/>
            </a:prstGeom>
            <a:noFill/>
            <a:ln>
              <a:noFill/>
            </a:ln>
          </p:spPr>
          <p:txBody>
            <a:bodyPr>
              <a:spAutoFit/>
            </a:bodyPr>
            <a:lstStyle/>
            <a:p>
              <a:pPr eaLnBrk="1" fontAlgn="auto" hangingPunct="1">
                <a:spcBef>
                  <a:spcPts val="0"/>
                </a:spcBef>
                <a:spcAft>
                  <a:spcPts val="0"/>
                </a:spcAft>
                <a:defRPr/>
              </a:pPr>
              <a:r>
                <a:rPr lang="en-US" sz="2000" dirty="0">
                  <a:solidFill>
                    <a:schemeClr val="bg1"/>
                  </a:solidFill>
                  <a:effectLst>
                    <a:outerShdw blurRad="38100" dist="38100" dir="2700000" algn="tl">
                      <a:srgbClr val="000000">
                        <a:alpha val="43137"/>
                      </a:srgbClr>
                    </a:outerShdw>
                  </a:effectLst>
                  <a:latin typeface="Arial" charset="0"/>
                </a:rPr>
                <a:t>HEARING </a:t>
              </a:r>
            </a:p>
            <a:p>
              <a:pPr eaLnBrk="1" fontAlgn="auto" hangingPunct="1">
                <a:spcBef>
                  <a:spcPts val="0"/>
                </a:spcBef>
                <a:spcAft>
                  <a:spcPts val="0"/>
                </a:spcAft>
                <a:defRPr/>
              </a:pPr>
              <a:r>
                <a:rPr lang="en-US" sz="2000" dirty="0">
                  <a:solidFill>
                    <a:schemeClr val="bg1"/>
                  </a:solidFill>
                  <a:effectLst>
                    <a:outerShdw blurRad="38100" dist="38100" dir="2700000" algn="tl">
                      <a:srgbClr val="000000">
                        <a:alpha val="43137"/>
                      </a:srgbClr>
                    </a:outerShdw>
                  </a:effectLst>
                  <a:latin typeface="Arial" charset="0"/>
                </a:rPr>
                <a:t>PROTECTION</a:t>
              </a:r>
            </a:p>
          </p:txBody>
        </p:sp>
        <p:sp>
          <p:nvSpPr>
            <p:cNvPr id="24" name="TextBox 23">
              <a:extLst>
                <a:ext uri="{FF2B5EF4-FFF2-40B4-BE49-F238E27FC236}">
                  <a16:creationId xmlns:a16="http://schemas.microsoft.com/office/drawing/2014/main" id="{51B879C9-7D9D-4E9F-BD4B-E55016F49DE6}"/>
                </a:ext>
              </a:extLst>
            </p:cNvPr>
            <p:cNvSpPr txBox="1"/>
            <p:nvPr/>
          </p:nvSpPr>
          <p:spPr>
            <a:xfrm>
              <a:off x="5772704" y="3864948"/>
              <a:ext cx="2927512" cy="752546"/>
            </a:xfrm>
            <a:prstGeom prst="rect">
              <a:avLst/>
            </a:prstGeom>
            <a:noFill/>
            <a:ln>
              <a:noFill/>
            </a:ln>
          </p:spPr>
          <p:txBody>
            <a:bodyPr>
              <a:spAutoFit/>
            </a:bodyPr>
            <a:lstStyle/>
            <a:p>
              <a:pPr eaLnBrk="1" fontAlgn="auto" hangingPunct="1">
                <a:spcBef>
                  <a:spcPts val="0"/>
                </a:spcBef>
                <a:spcAft>
                  <a:spcPts val="0"/>
                </a:spcAft>
                <a:defRPr/>
              </a:pPr>
              <a:r>
                <a:rPr lang="en-US" sz="2000" dirty="0">
                  <a:solidFill>
                    <a:schemeClr val="bg1"/>
                  </a:solidFill>
                  <a:effectLst>
                    <a:outerShdw blurRad="38100" dist="38100" dir="2700000" algn="tl">
                      <a:srgbClr val="000000">
                        <a:alpha val="43137"/>
                      </a:srgbClr>
                    </a:outerShdw>
                  </a:effectLst>
                  <a:latin typeface="Arial" charset="0"/>
                </a:rPr>
                <a:t>STEEL TOED </a:t>
              </a:r>
            </a:p>
            <a:p>
              <a:pPr eaLnBrk="1" fontAlgn="auto" hangingPunct="1">
                <a:spcBef>
                  <a:spcPts val="0"/>
                </a:spcBef>
                <a:spcAft>
                  <a:spcPts val="0"/>
                </a:spcAft>
                <a:defRPr/>
              </a:pPr>
              <a:r>
                <a:rPr lang="en-US" sz="2000" dirty="0">
                  <a:solidFill>
                    <a:schemeClr val="bg1"/>
                  </a:solidFill>
                  <a:effectLst>
                    <a:outerShdw blurRad="38100" dist="38100" dir="2700000" algn="tl">
                      <a:srgbClr val="000000">
                        <a:alpha val="43137"/>
                      </a:srgbClr>
                    </a:outerShdw>
                  </a:effectLst>
                  <a:latin typeface="Arial" charset="0"/>
                </a:rPr>
                <a:t>SHOES</a:t>
              </a:r>
            </a:p>
          </p:txBody>
        </p:sp>
      </p:grpSp>
      <p:sp>
        <p:nvSpPr>
          <p:cNvPr id="156675" name="Rectangle 3">
            <a:extLst>
              <a:ext uri="{FF2B5EF4-FFF2-40B4-BE49-F238E27FC236}">
                <a16:creationId xmlns:a16="http://schemas.microsoft.com/office/drawing/2014/main" id="{7B8093BA-1792-49D5-92FE-166C74DBBC6C}"/>
              </a:ext>
            </a:extLst>
          </p:cNvPr>
          <p:cNvSpPr>
            <a:spLocks noChangeArrowheads="1"/>
          </p:cNvSpPr>
          <p:nvPr/>
        </p:nvSpPr>
        <p:spPr bwMode="auto">
          <a:xfrm>
            <a:off x="50800" y="50800"/>
            <a:ext cx="9032875" cy="6756400"/>
          </a:xfrm>
          <a:prstGeom prst="rect">
            <a:avLst/>
          </a:prstGeom>
          <a:noFill/>
          <a:ln w="1143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sp>
        <p:nvSpPr>
          <p:cNvPr id="10" name="Rectangle 9">
            <a:extLst>
              <a:ext uri="{FF2B5EF4-FFF2-40B4-BE49-F238E27FC236}">
                <a16:creationId xmlns:a16="http://schemas.microsoft.com/office/drawing/2014/main" id="{ECE1AFEE-83B6-4034-89DE-7158234ADA41}"/>
              </a:ext>
            </a:extLst>
          </p:cNvPr>
          <p:cNvSpPr/>
          <p:nvPr/>
        </p:nvSpPr>
        <p:spPr>
          <a:xfrm>
            <a:off x="1193245" y="4652491"/>
            <a:ext cx="6809890" cy="76944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Bef>
                <a:spcPts val="0"/>
              </a:spcBef>
              <a:spcAft>
                <a:spcPts val="0"/>
              </a:spcAft>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MAKE SAFETY A HABIT</a:t>
            </a:r>
          </a:p>
        </p:txBody>
      </p:sp>
      <p:pic>
        <p:nvPicPr>
          <p:cNvPr id="6177" name="Picture 33" descr="http://images.mysafetysign.com/img/lg/S/Watch-Forklifts-Floor-Sign-SF-0074.gif">
            <a:extLst>
              <a:ext uri="{FF2B5EF4-FFF2-40B4-BE49-F238E27FC236}">
                <a16:creationId xmlns:a16="http://schemas.microsoft.com/office/drawing/2014/main" id="{4A0F15C9-C473-419A-8AE1-65751AEE6F49}"/>
              </a:ext>
            </a:extLst>
          </p:cNvPr>
          <p:cNvPicPr>
            <a:picLocks noChangeAspect="1" noChangeArrowheads="1"/>
          </p:cNvPicPr>
          <p:nvPr/>
        </p:nvPicPr>
        <p:blipFill rotWithShape="1">
          <a:blip r:embed="rId6"/>
          <a:srcRect t="7713" r="1887" b="8492"/>
          <a:stretch/>
        </p:blipFill>
        <p:spPr bwMode="auto">
          <a:xfrm>
            <a:off x="136525" y="146050"/>
            <a:ext cx="8888413" cy="10763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Slide Number Placeholder 3">
            <a:extLst>
              <a:ext uri="{FF2B5EF4-FFF2-40B4-BE49-F238E27FC236}">
                <a16:creationId xmlns:a16="http://schemas.microsoft.com/office/drawing/2014/main" id="{1AD75514-5847-4ED0-A892-BE4448BABE1B}"/>
              </a:ext>
            </a:extLst>
          </p:cNvPr>
          <p:cNvSpPr>
            <a:spLocks noGrp="1"/>
          </p:cNvSpPr>
          <p:nvPr>
            <p:ph type="sldNum" sz="quarter" idx="11"/>
          </p:nvPr>
        </p:nvSpPr>
        <p:spPr/>
        <p:txBody>
          <a:bodyPr/>
          <a:lstStyle/>
          <a:p>
            <a:pPr>
              <a:defRPr/>
            </a:pPr>
            <a:fld id="{8C28C825-8B56-4D47-AD22-1565AC870D51}" type="slidenum">
              <a:rPr lang="en-GB" smtClean="0"/>
              <a:pPr>
                <a:defRPr/>
              </a:pPr>
              <a:t>156</a:t>
            </a:fld>
            <a:endParaRPr lang="en-GB" dirty="0"/>
          </a:p>
        </p:txBody>
      </p:sp>
    </p:spTree>
  </p:cSld>
  <p:clrMapOvr>
    <a:masterClrMapping/>
  </p:clrMapOvr>
  <p:transition spd="med">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a:extLst>
              <a:ext uri="{FF2B5EF4-FFF2-40B4-BE49-F238E27FC236}">
                <a16:creationId xmlns:a16="http://schemas.microsoft.com/office/drawing/2014/main" id="{F848AD37-176E-444B-AB5C-2E6500265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663" y="4024819"/>
            <a:ext cx="2076261" cy="158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Rectangle 2">
            <a:extLst>
              <a:ext uri="{FF2B5EF4-FFF2-40B4-BE49-F238E27FC236}">
                <a16:creationId xmlns:a16="http://schemas.microsoft.com/office/drawing/2014/main" id="{253F40A8-140F-42D6-90A9-03998C87DC8A}"/>
              </a:ext>
            </a:extLst>
          </p:cNvPr>
          <p:cNvSpPr>
            <a:spLocks noGrp="1" noChangeArrowheads="1"/>
          </p:cNvSpPr>
          <p:nvPr>
            <p:ph type="title"/>
          </p:nvPr>
        </p:nvSpPr>
        <p:spPr/>
        <p:txBody>
          <a:bodyPr/>
          <a:lstStyle/>
          <a:p>
            <a:pPr eaLnBrk="1" hangingPunct="1"/>
            <a:r>
              <a:rPr lang="en-US" altLang="en-US" b="1" dirty="0">
                <a:solidFill>
                  <a:srgbClr val="212465"/>
                </a:solidFill>
              </a:rPr>
              <a:t>RESPONSIBILITIES</a:t>
            </a:r>
          </a:p>
        </p:txBody>
      </p:sp>
      <p:sp>
        <p:nvSpPr>
          <p:cNvPr id="58371" name="Rectangle 3">
            <a:extLst>
              <a:ext uri="{FF2B5EF4-FFF2-40B4-BE49-F238E27FC236}">
                <a16:creationId xmlns:a16="http://schemas.microsoft.com/office/drawing/2014/main" id="{B59D6681-7D70-4FCC-ACB0-D6B667BC8048}"/>
              </a:ext>
            </a:extLst>
          </p:cNvPr>
          <p:cNvSpPr>
            <a:spLocks noGrp="1" noChangeArrowheads="1"/>
          </p:cNvSpPr>
          <p:nvPr>
            <p:ph idx="1"/>
          </p:nvPr>
        </p:nvSpPr>
        <p:spPr>
          <a:xfrm>
            <a:off x="523103" y="2374556"/>
            <a:ext cx="8229600" cy="4034482"/>
          </a:xfrm>
        </p:spPr>
        <p:txBody>
          <a:bodyPr rtlCol="0">
            <a:noAutofit/>
          </a:bodyPr>
          <a:lstStyle/>
          <a:p>
            <a:pPr eaLnBrk="1" fontAlgn="auto" hangingPunct="1">
              <a:spcAft>
                <a:spcPts val="0"/>
              </a:spcAft>
              <a:defRPr/>
            </a:pPr>
            <a:r>
              <a:rPr lang="en-US" sz="2400" b="1" dirty="0">
                <a:latin typeface="Calibri Light" panose="020F0302020204030204" pitchFamily="34" charset="0"/>
                <a:cs typeface="Calibri Light" panose="020F0302020204030204" pitchFamily="34" charset="0"/>
              </a:rPr>
              <a:t>As a pedestrian:</a:t>
            </a:r>
          </a:p>
          <a:p>
            <a:pPr lvl="1" eaLnBrk="1" fontAlgn="auto" hangingPunct="1">
              <a:spcAft>
                <a:spcPts val="0"/>
              </a:spcAft>
              <a:defRPr/>
            </a:pPr>
            <a:r>
              <a:rPr lang="en-US" sz="2400" b="1" dirty="0">
                <a:latin typeface="Calibri Light" panose="020F0302020204030204" pitchFamily="34" charset="0"/>
                <a:cs typeface="Calibri Light" panose="020F0302020204030204" pitchFamily="34" charset="0"/>
              </a:rPr>
              <a:t>If possible, provide pedestrian walkways</a:t>
            </a:r>
          </a:p>
          <a:p>
            <a:pPr lvl="1" eaLnBrk="1" fontAlgn="auto" hangingPunct="1">
              <a:spcAft>
                <a:spcPts val="0"/>
              </a:spcAft>
              <a:defRPr/>
            </a:pPr>
            <a:r>
              <a:rPr lang="en-US" sz="2400" b="1" dirty="0">
                <a:latin typeface="Calibri Light" panose="020F0302020204030204" pitchFamily="34" charset="0"/>
                <a:cs typeface="Calibri Light" panose="020F0302020204030204" pitchFamily="34" charset="0"/>
              </a:rPr>
              <a:t>Always be aware of forklift traffic</a:t>
            </a:r>
          </a:p>
          <a:p>
            <a:pPr lvl="1" eaLnBrk="1" fontAlgn="auto" hangingPunct="1">
              <a:spcAft>
                <a:spcPts val="0"/>
              </a:spcAft>
              <a:defRPr/>
            </a:pPr>
            <a:r>
              <a:rPr lang="en-US" sz="2400" b="1" dirty="0">
                <a:latin typeface="Calibri Light" panose="020F0302020204030204" pitchFamily="34" charset="0"/>
                <a:cs typeface="Calibri Light" panose="020F0302020204030204" pitchFamily="34" charset="0"/>
              </a:rPr>
              <a:t>Yield to forklifts (they may not see you)</a:t>
            </a:r>
          </a:p>
          <a:p>
            <a:pPr marL="0" indent="0" eaLnBrk="1" fontAlgn="auto" hangingPunct="1">
              <a:spcAft>
                <a:spcPts val="0"/>
              </a:spcAft>
              <a:buFont typeface="Wingdings" panose="05000000000000000000" pitchFamily="2" charset="2"/>
              <a:buNone/>
              <a:defRPr/>
            </a:pPr>
            <a:endParaRPr lang="en-US" sz="2400" b="1" dirty="0">
              <a:latin typeface="Calibri Light" panose="020F0302020204030204" pitchFamily="34" charset="0"/>
              <a:cs typeface="Calibri Light" panose="020F0302020204030204" pitchFamily="34" charset="0"/>
            </a:endParaRPr>
          </a:p>
          <a:p>
            <a:pPr eaLnBrk="1" fontAlgn="auto" hangingPunct="1">
              <a:spcAft>
                <a:spcPts val="0"/>
              </a:spcAft>
              <a:defRPr/>
            </a:pPr>
            <a:r>
              <a:rPr lang="en-US" sz="2400" b="1" dirty="0">
                <a:latin typeface="Calibri Light" panose="020F0302020204030204" pitchFamily="34" charset="0"/>
                <a:cs typeface="Calibri Light" panose="020F0302020204030204" pitchFamily="34" charset="0"/>
              </a:rPr>
              <a:t>As a Forklift driver</a:t>
            </a:r>
          </a:p>
          <a:p>
            <a:pPr lvl="1"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Always be aware of your surroundings</a:t>
            </a:r>
          </a:p>
          <a:p>
            <a:pPr lvl="1"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Check for and yield to pedestrians</a:t>
            </a:r>
          </a:p>
          <a:p>
            <a:pPr lvl="1"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Avoid driving backward or with obstructed vision</a:t>
            </a:r>
          </a:p>
        </p:txBody>
      </p:sp>
      <p:pic>
        <p:nvPicPr>
          <p:cNvPr id="158726" name="Picture 2">
            <a:extLst>
              <a:ext uri="{FF2B5EF4-FFF2-40B4-BE49-F238E27FC236}">
                <a16:creationId xmlns:a16="http://schemas.microsoft.com/office/drawing/2014/main" id="{069716D6-989F-4705-A2C2-2828CCE8DA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4743" y="274638"/>
            <a:ext cx="28511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541FC3A-F1D7-4A7D-85E7-2252E9B189ED}"/>
              </a:ext>
            </a:extLst>
          </p:cNvPr>
          <p:cNvSpPr>
            <a:spLocks noGrp="1"/>
          </p:cNvSpPr>
          <p:nvPr>
            <p:ph type="sldNum" sz="quarter" idx="11"/>
          </p:nvPr>
        </p:nvSpPr>
        <p:spPr/>
        <p:txBody>
          <a:bodyPr/>
          <a:lstStyle/>
          <a:p>
            <a:pPr>
              <a:defRPr/>
            </a:pPr>
            <a:fld id="{8C28C825-8B56-4D47-AD22-1565AC870D51}" type="slidenum">
              <a:rPr lang="en-GB" smtClean="0"/>
              <a:pPr>
                <a:defRPr/>
              </a:pPr>
              <a:t>157</a:t>
            </a:fld>
            <a:endParaRPr lang="en-GB" dirty="0"/>
          </a:p>
        </p:txBody>
      </p:sp>
    </p:spTree>
  </p:cSld>
  <p:clrMapOvr>
    <a:masterClrMapping/>
  </p:clrMapOvr>
  <p:transition spd="med">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9EDB3-88C1-408E-A05F-94F059989D81}"/>
              </a:ext>
            </a:extLst>
          </p:cNvPr>
          <p:cNvSpPr>
            <a:spLocks noGrp="1"/>
          </p:cNvSpPr>
          <p:nvPr>
            <p:ph type="title"/>
          </p:nvPr>
        </p:nvSpPr>
        <p:spPr/>
        <p:txBody>
          <a:bodyPr/>
          <a:lstStyle/>
          <a:p>
            <a:pPr algn="ctr"/>
            <a:r>
              <a:rPr lang="en-US" sz="3200" dirty="0">
                <a:solidFill>
                  <a:srgbClr val="212465"/>
                </a:solidFill>
                <a:latin typeface="Calibri Light" panose="020F0302020204030204" pitchFamily="34" charset="0"/>
                <a:cs typeface="Calibri Light" panose="020F0302020204030204" pitchFamily="34" charset="0"/>
              </a:rPr>
              <a:t>WALKING and WORKING SURFACES</a:t>
            </a:r>
          </a:p>
        </p:txBody>
      </p:sp>
      <p:pic>
        <p:nvPicPr>
          <p:cNvPr id="5" name="Content Placeholder 4">
            <a:extLst>
              <a:ext uri="{FF2B5EF4-FFF2-40B4-BE49-F238E27FC236}">
                <a16:creationId xmlns:a16="http://schemas.microsoft.com/office/drawing/2014/main" id="{5EDCEB91-F635-4A10-A80E-B3BDD898C00C}"/>
              </a:ext>
            </a:extLst>
          </p:cNvPr>
          <p:cNvPicPr>
            <a:picLocks noGrp="1" noChangeAspect="1"/>
          </p:cNvPicPr>
          <p:nvPr>
            <p:ph idx="1"/>
          </p:nvPr>
        </p:nvPicPr>
        <p:blipFill>
          <a:blip r:embed="rId2"/>
          <a:stretch>
            <a:fillRect/>
          </a:stretch>
        </p:blipFill>
        <p:spPr>
          <a:xfrm>
            <a:off x="2574324" y="1175746"/>
            <a:ext cx="3665840" cy="4798220"/>
          </a:xfrm>
          <a:prstGeom prst="rect">
            <a:avLst/>
          </a:prstGeom>
        </p:spPr>
      </p:pic>
      <p:sp>
        <p:nvSpPr>
          <p:cNvPr id="4" name="Slide Number Placeholder 3">
            <a:extLst>
              <a:ext uri="{FF2B5EF4-FFF2-40B4-BE49-F238E27FC236}">
                <a16:creationId xmlns:a16="http://schemas.microsoft.com/office/drawing/2014/main" id="{6ED4A7AA-E2BF-4FCA-B2F0-CA1CC5C6D079}"/>
              </a:ext>
            </a:extLst>
          </p:cNvPr>
          <p:cNvSpPr>
            <a:spLocks noGrp="1"/>
          </p:cNvSpPr>
          <p:nvPr>
            <p:ph type="sldNum" sz="quarter" idx="11"/>
          </p:nvPr>
        </p:nvSpPr>
        <p:spPr/>
        <p:txBody>
          <a:bodyPr/>
          <a:lstStyle/>
          <a:p>
            <a:pPr>
              <a:defRPr/>
            </a:pPr>
            <a:fld id="{3F4818DF-A78A-4999-9725-BA0C6DE7E9D9}" type="slidenum">
              <a:rPr lang="en-GB" smtClean="0"/>
              <a:pPr>
                <a:defRPr/>
              </a:pPr>
              <a:t>158</a:t>
            </a:fld>
            <a:endParaRPr lang="en-GB" dirty="0"/>
          </a:p>
        </p:txBody>
      </p:sp>
    </p:spTree>
    <p:extLst>
      <p:ext uri="{BB962C8B-B14F-4D97-AF65-F5344CB8AC3E}">
        <p14:creationId xmlns:p14="http://schemas.microsoft.com/office/powerpoint/2010/main" val="1949416873"/>
      </p:ext>
    </p:extLst>
  </p:cSld>
  <p:clrMapOvr>
    <a:masterClrMapping/>
  </p:clrMapOvr>
  <p:transition spd="med">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64B58619-02DE-49EB-8562-E9CED50DBCEE}"/>
              </a:ext>
            </a:extLst>
          </p:cNvPr>
          <p:cNvSpPr>
            <a:spLocks noGrp="1" noChangeArrowheads="1"/>
          </p:cNvSpPr>
          <p:nvPr>
            <p:ph type="title"/>
          </p:nvPr>
        </p:nvSpPr>
        <p:spPr/>
        <p:txBody>
          <a:bodyPr/>
          <a:lstStyle/>
          <a:p>
            <a:pPr eaLnBrk="1" hangingPunct="1"/>
            <a:r>
              <a:rPr lang="en-US" altLang="en-US" sz="3200" b="1" dirty="0">
                <a:solidFill>
                  <a:srgbClr val="212465"/>
                </a:solidFill>
                <a:ea typeface="Verdana" panose="020B0604030504040204" pitchFamily="34" charset="0"/>
              </a:rPr>
              <a:t>WALKING and WORKING SURFACES</a:t>
            </a:r>
            <a:br>
              <a:rPr lang="en-US" altLang="en-US" sz="3200" dirty="0">
                <a:solidFill>
                  <a:srgbClr val="212465"/>
                </a:solidFill>
                <a:ea typeface="Verdana" panose="020B0604030504040204" pitchFamily="34" charset="0"/>
              </a:rPr>
            </a:br>
            <a:br>
              <a:rPr lang="en-US" altLang="en-US" sz="2400" dirty="0">
                <a:ea typeface="Verdana" panose="020B0604030504040204" pitchFamily="34" charset="0"/>
              </a:rPr>
            </a:br>
            <a:endParaRPr lang="en-US" altLang="en-US" sz="2400" dirty="0">
              <a:ea typeface="Verdana" panose="020B0604030504040204" pitchFamily="34" charset="0"/>
            </a:endParaRPr>
          </a:p>
        </p:txBody>
      </p:sp>
      <p:sp>
        <p:nvSpPr>
          <p:cNvPr id="159747" name="Content Placeholder 2">
            <a:extLst>
              <a:ext uri="{FF2B5EF4-FFF2-40B4-BE49-F238E27FC236}">
                <a16:creationId xmlns:a16="http://schemas.microsoft.com/office/drawing/2014/main" id="{FF4F3214-594D-4CEB-A68B-2B701E020BB8}"/>
              </a:ext>
            </a:extLst>
          </p:cNvPr>
          <p:cNvSpPr>
            <a:spLocks noGrp="1" noChangeArrowheads="1"/>
          </p:cNvSpPr>
          <p:nvPr>
            <p:ph idx="1"/>
          </p:nvPr>
        </p:nvSpPr>
        <p:spPr/>
        <p:txBody>
          <a:bodyPr/>
          <a:lstStyle/>
          <a:p>
            <a:pPr marL="339725" indent="-339725" eaLnBrk="1" hangingPunct="1"/>
            <a:r>
              <a:rPr lang="en-US" altLang="en-US" sz="2400" b="1" dirty="0">
                <a:latin typeface="Calibri Light" panose="020F0302020204030204" pitchFamily="34" charset="0"/>
                <a:cs typeface="Calibri Light" panose="020F0302020204030204" pitchFamily="34" charset="0"/>
              </a:rPr>
              <a:t>Slips and falls are accidents that are very easily avoided</a:t>
            </a:r>
          </a:p>
          <a:p>
            <a:pPr marL="693738" lvl="1" indent="-35083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Require adequate footwear (e.g., no sandals)</a:t>
            </a:r>
          </a:p>
          <a:p>
            <a:pPr marL="693738" lvl="1" indent="-35083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Be aware of your surroundings</a:t>
            </a:r>
          </a:p>
          <a:p>
            <a:pPr marL="693738" lvl="1" indent="-35083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Provide adequate lighting for walking and work surfaces</a:t>
            </a:r>
          </a:p>
          <a:p>
            <a:pPr marL="693738" lvl="1" indent="-35083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Housekeeping</a:t>
            </a:r>
          </a:p>
          <a:p>
            <a:pPr marL="914400" lvl="2" indent="-220663" eaLnBrk="1" hangingPunct="1">
              <a:buSzPct val="75000"/>
            </a:pPr>
            <a:r>
              <a:rPr lang="en-US" altLang="en-US" sz="2400" b="1" dirty="0">
                <a:latin typeface="Calibri Light" panose="020F0302020204030204" pitchFamily="34" charset="0"/>
                <a:cs typeface="Calibri Light" panose="020F0302020204030204" pitchFamily="34" charset="0"/>
              </a:rPr>
              <a:t>Quickly clean up spills especially coolants and oil </a:t>
            </a:r>
          </a:p>
          <a:p>
            <a:pPr lvl="3" indent="-285750" eaLnBrk="1" hangingPunct="1">
              <a:buSzPct val="75000"/>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Ensure clean, hot, soapy water is used along with a clean mop head</a:t>
            </a:r>
          </a:p>
          <a:p>
            <a:pPr marL="914400" lvl="2" indent="-220663" eaLnBrk="1" hangingPunct="1">
              <a:buSzPct val="75000"/>
            </a:pPr>
            <a:r>
              <a:rPr lang="en-US" altLang="en-US" sz="2400" b="1" dirty="0">
                <a:latin typeface="Calibri Light" panose="020F0302020204030204" pitchFamily="34" charset="0"/>
                <a:cs typeface="Calibri Light" panose="020F0302020204030204" pitchFamily="34" charset="0"/>
              </a:rPr>
              <a:t>Keep walkways clear of obstructions</a:t>
            </a:r>
          </a:p>
          <a:p>
            <a:pPr marL="914400" lvl="2" indent="-220663" eaLnBrk="1" hangingPunct="1">
              <a:buSzPct val="75000"/>
            </a:pPr>
            <a:r>
              <a:rPr lang="en-US" altLang="en-US" sz="2400" b="1" dirty="0">
                <a:latin typeface="Calibri Light" panose="020F0302020204030204" pitchFamily="34" charset="0"/>
                <a:cs typeface="Calibri Light" panose="020F0302020204030204" pitchFamily="34" charset="0"/>
              </a:rPr>
              <a:t>Do not permit uncovered hoses and electrical cords in walkways unless clearly marked</a:t>
            </a:r>
          </a:p>
          <a:p>
            <a:pPr marL="693738" lvl="1" indent="-350838" eaLnBrk="1" hangingPunct="1">
              <a:buFont typeface="Verdana" panose="020B0604030504040204" pitchFamily="34" charset="0"/>
              <a:buChar char="‒"/>
            </a:pPr>
            <a:endParaRPr lang="en-US" altLang="en-US" sz="2400" b="1" dirty="0">
              <a:latin typeface="Calibri Light" panose="020F0302020204030204" pitchFamily="34" charset="0"/>
              <a:cs typeface="Calibri Light" panose="020F0302020204030204" pitchFamily="34" charset="0"/>
            </a:endParaRPr>
          </a:p>
        </p:txBody>
      </p:sp>
      <p:pic>
        <p:nvPicPr>
          <p:cNvPr id="159749" name="Picture 1">
            <a:extLst>
              <a:ext uri="{FF2B5EF4-FFF2-40B4-BE49-F238E27FC236}">
                <a16:creationId xmlns:a16="http://schemas.microsoft.com/office/drawing/2014/main" id="{A6FD4A14-800D-427A-B2A2-965D667E3A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17658" y="111598"/>
            <a:ext cx="1116739" cy="148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25020A5-2000-4727-9B4B-43D2293369E8}"/>
              </a:ext>
            </a:extLst>
          </p:cNvPr>
          <p:cNvSpPr>
            <a:spLocks noGrp="1"/>
          </p:cNvSpPr>
          <p:nvPr>
            <p:ph type="sldNum" sz="quarter" idx="11"/>
          </p:nvPr>
        </p:nvSpPr>
        <p:spPr/>
        <p:txBody>
          <a:bodyPr/>
          <a:lstStyle/>
          <a:p>
            <a:pPr>
              <a:defRPr/>
            </a:pPr>
            <a:fld id="{8C28C825-8B56-4D47-AD22-1565AC870D51}" type="slidenum">
              <a:rPr lang="en-GB" smtClean="0"/>
              <a:pPr>
                <a:defRPr/>
              </a:pPr>
              <a:t>159</a:t>
            </a:fld>
            <a:endParaRPr lang="en-GB" dirty="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dirty="0"/>
              <a:t>Effective worker safety and health programs are important because they can (check all that apply):</a:t>
            </a:r>
          </a:p>
          <a:p>
            <a:pPr>
              <a:buFont typeface="Wingdings" panose="05000000000000000000" pitchFamily="2" charset="2"/>
              <a:buChar char="q"/>
            </a:pPr>
            <a:r>
              <a:rPr lang="en-US" dirty="0"/>
              <a:t> Reduce the extent and severity of work-related injuries and illnesses.</a:t>
            </a:r>
          </a:p>
          <a:p>
            <a:pPr>
              <a:buFont typeface="Wingdings" panose="05000000000000000000" pitchFamily="2" charset="2"/>
              <a:buChar char="q"/>
            </a:pPr>
            <a:r>
              <a:rPr lang="en-US" dirty="0"/>
              <a:t> Improve employee morale, productivity and quality of life.</a:t>
            </a:r>
          </a:p>
          <a:p>
            <a:pPr>
              <a:buFont typeface="Wingdings" panose="05000000000000000000" pitchFamily="2" charset="2"/>
              <a:buChar char="q"/>
            </a:pPr>
            <a:r>
              <a:rPr lang="en-US" dirty="0"/>
              <a:t> Demonstrate a commitment to a healthful and safe work environment .</a:t>
            </a:r>
          </a:p>
          <a:p>
            <a:pPr>
              <a:buFont typeface="Wingdings" panose="05000000000000000000" pitchFamily="2" charset="2"/>
              <a:buChar char="q"/>
            </a:pPr>
            <a:r>
              <a:rPr lang="en-US" dirty="0"/>
              <a:t> All of the above.</a:t>
            </a: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16</a:t>
            </a:fld>
            <a:endParaRPr lang="en-GB" dirty="0"/>
          </a:p>
        </p:txBody>
      </p:sp>
    </p:spTree>
    <p:extLst>
      <p:ext uri="{BB962C8B-B14F-4D97-AF65-F5344CB8AC3E}">
        <p14:creationId xmlns:p14="http://schemas.microsoft.com/office/powerpoint/2010/main" val="1915054394"/>
      </p:ext>
    </p:extLst>
  </p:cSld>
  <p:clrMapOvr>
    <a:masterClrMapping/>
  </p:clrMapOvr>
  <p:transition spd="med">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A0DF5-76C1-49E6-B020-E77FC39033F3}"/>
              </a:ext>
            </a:extLst>
          </p:cNvPr>
          <p:cNvSpPr>
            <a:spLocks noGrp="1"/>
          </p:cNvSpPr>
          <p:nvPr>
            <p:ph type="title"/>
          </p:nvPr>
        </p:nvSpPr>
        <p:spPr/>
        <p:txBody>
          <a:bodyPr/>
          <a:lstStyle/>
          <a:p>
            <a:r>
              <a:rPr lang="en-US" altLang="en-US" sz="3200" b="1" dirty="0">
                <a:solidFill>
                  <a:srgbClr val="212465"/>
                </a:solidFill>
                <a:ea typeface="Verdana" panose="020B0604030504040204" pitchFamily="34" charset="0"/>
              </a:rPr>
              <a:t>WALKING and WORKING SURFACES</a:t>
            </a:r>
            <a:endParaRPr lang="en-US" sz="3200" dirty="0">
              <a:solidFill>
                <a:srgbClr val="212465"/>
              </a:solidFill>
            </a:endParaRPr>
          </a:p>
        </p:txBody>
      </p:sp>
      <p:sp>
        <p:nvSpPr>
          <p:cNvPr id="3" name="Content Placeholder 2">
            <a:extLst>
              <a:ext uri="{FF2B5EF4-FFF2-40B4-BE49-F238E27FC236}">
                <a16:creationId xmlns:a16="http://schemas.microsoft.com/office/drawing/2014/main" id="{D4C008AE-D96D-4501-8165-A6E30FBE231C}"/>
              </a:ext>
            </a:extLst>
          </p:cNvPr>
          <p:cNvSpPr>
            <a:spLocks noGrp="1"/>
          </p:cNvSpPr>
          <p:nvPr>
            <p:ph idx="1"/>
          </p:nvPr>
        </p:nvSpPr>
        <p:spPr/>
        <p:txBody>
          <a:bodyPr/>
          <a:lstStyle/>
          <a:p>
            <a:pPr marL="693738" lvl="1" indent="-35083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Maintenance</a:t>
            </a:r>
          </a:p>
          <a:p>
            <a:pPr marL="1036638" lvl="2" indent="-35083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Assure holes, cracks and uneven walking surfaces are fixed</a:t>
            </a:r>
          </a:p>
          <a:p>
            <a:pPr marL="1036638" lvl="2" indent="-35083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Provide anti-slip coatings for slippery areas</a:t>
            </a:r>
          </a:p>
          <a:p>
            <a:pPr marL="1036638" lvl="2" indent="-35083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Provide railings for stairs</a:t>
            </a:r>
          </a:p>
          <a:p>
            <a:pPr marL="693738" lvl="1" indent="-35083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Observe ladder safety requirements</a:t>
            </a:r>
          </a:p>
          <a:p>
            <a:pPr marL="693738" lvl="1" indent="-350838"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Communicate all potential hazards to fellow workers</a:t>
            </a:r>
          </a:p>
          <a:p>
            <a:endParaRPr lang="en-US" sz="2800" b="1"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0419D046-A404-4545-8698-37B786130595}"/>
              </a:ext>
            </a:extLst>
          </p:cNvPr>
          <p:cNvSpPr>
            <a:spLocks noGrp="1"/>
          </p:cNvSpPr>
          <p:nvPr>
            <p:ph type="sldNum" sz="quarter" idx="11"/>
          </p:nvPr>
        </p:nvSpPr>
        <p:spPr/>
        <p:txBody>
          <a:bodyPr/>
          <a:lstStyle/>
          <a:p>
            <a:pPr>
              <a:defRPr/>
            </a:pPr>
            <a:fld id="{8C28C825-8B56-4D47-AD22-1565AC870D51}" type="slidenum">
              <a:rPr lang="en-GB" smtClean="0"/>
              <a:pPr>
                <a:defRPr/>
              </a:pPr>
              <a:t>160</a:t>
            </a:fld>
            <a:endParaRPr lang="en-GB" dirty="0"/>
          </a:p>
        </p:txBody>
      </p:sp>
      <p:pic>
        <p:nvPicPr>
          <p:cNvPr id="5" name="Picture 4">
            <a:extLst>
              <a:ext uri="{FF2B5EF4-FFF2-40B4-BE49-F238E27FC236}">
                <a16:creationId xmlns:a16="http://schemas.microsoft.com/office/drawing/2014/main" id="{DBDB1BAC-7EB4-4DB0-A1CB-0A2CA83179A9}"/>
              </a:ext>
            </a:extLst>
          </p:cNvPr>
          <p:cNvPicPr>
            <a:picLocks noChangeAspect="1"/>
          </p:cNvPicPr>
          <p:nvPr/>
        </p:nvPicPr>
        <p:blipFill>
          <a:blip r:embed="rId2"/>
          <a:stretch>
            <a:fillRect/>
          </a:stretch>
        </p:blipFill>
        <p:spPr>
          <a:xfrm>
            <a:off x="5165639" y="4598633"/>
            <a:ext cx="3162300" cy="1757716"/>
          </a:xfrm>
          <a:prstGeom prst="rect">
            <a:avLst/>
          </a:prstGeom>
        </p:spPr>
      </p:pic>
    </p:spTree>
    <p:extLst>
      <p:ext uri="{BB962C8B-B14F-4D97-AF65-F5344CB8AC3E}">
        <p14:creationId xmlns:p14="http://schemas.microsoft.com/office/powerpoint/2010/main" val="312982283"/>
      </p:ext>
    </p:extLst>
  </p:cSld>
  <p:clrMapOvr>
    <a:masterClrMapping/>
  </p:clrMapOvr>
  <p:transition spd="med">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33E65B0A-3264-4841-B7B5-B347AA90931B}"/>
              </a:ext>
            </a:extLst>
          </p:cNvPr>
          <p:cNvSpPr>
            <a:spLocks noGrp="1" noChangeArrowheads="1"/>
          </p:cNvSpPr>
          <p:nvPr>
            <p:ph type="title"/>
          </p:nvPr>
        </p:nvSpPr>
        <p:spPr/>
        <p:txBody>
          <a:bodyPr/>
          <a:lstStyle/>
          <a:p>
            <a:pPr algn="ctr" eaLnBrk="1" hangingPunct="1"/>
            <a:r>
              <a:rPr lang="en-US" altLang="en-US" b="1" dirty="0">
                <a:solidFill>
                  <a:srgbClr val="212465"/>
                </a:solidFill>
              </a:rPr>
              <a:t>CRANES and HOISTS</a:t>
            </a:r>
          </a:p>
        </p:txBody>
      </p:sp>
      <p:pic>
        <p:nvPicPr>
          <p:cNvPr id="201731" name="Picture 1">
            <a:extLst>
              <a:ext uri="{FF2B5EF4-FFF2-40B4-BE49-F238E27FC236}">
                <a16:creationId xmlns:a16="http://schemas.microsoft.com/office/drawing/2014/main" id="{E24D5182-9617-4552-A928-CDD8D6D27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3F6B4A47-525A-4D9A-9B53-F1D21359A1B1}"/>
              </a:ext>
            </a:extLst>
          </p:cNvPr>
          <p:cNvSpPr>
            <a:spLocks noGrp="1"/>
          </p:cNvSpPr>
          <p:nvPr>
            <p:ph type="sldNum" sz="quarter" idx="11"/>
          </p:nvPr>
        </p:nvSpPr>
        <p:spPr/>
        <p:txBody>
          <a:bodyPr/>
          <a:lstStyle/>
          <a:p>
            <a:pPr>
              <a:defRPr/>
            </a:pPr>
            <a:fld id="{8C28C825-8B56-4D47-AD22-1565AC870D51}" type="slidenum">
              <a:rPr lang="en-GB" smtClean="0"/>
              <a:pPr>
                <a:defRPr/>
              </a:pPr>
              <a:t>161</a:t>
            </a:fld>
            <a:endParaRPr lang="en-GB" dirty="0"/>
          </a:p>
        </p:txBody>
      </p:sp>
    </p:spTree>
  </p:cSld>
  <p:clrMapOvr>
    <a:masterClrMapping/>
  </p:clrMapOvr>
  <p:transition spd="med">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74D6A146-B6E9-40CD-8573-8DDF5C125263}"/>
              </a:ext>
            </a:extLst>
          </p:cNvPr>
          <p:cNvSpPr>
            <a:spLocks noGrp="1" noChangeArrowheads="1"/>
          </p:cNvSpPr>
          <p:nvPr>
            <p:ph type="title"/>
          </p:nvPr>
        </p:nvSpPr>
        <p:spPr/>
        <p:txBody>
          <a:bodyPr/>
          <a:lstStyle/>
          <a:p>
            <a:pPr algn="ctr"/>
            <a:r>
              <a:rPr lang="en-US" altLang="en-US" b="1" dirty="0">
                <a:solidFill>
                  <a:srgbClr val="212465"/>
                </a:solidFill>
              </a:rPr>
              <a:t>CRANES and HOISTS</a:t>
            </a:r>
          </a:p>
        </p:txBody>
      </p:sp>
      <p:sp>
        <p:nvSpPr>
          <p:cNvPr id="202755" name="Rectangle 3">
            <a:extLst>
              <a:ext uri="{FF2B5EF4-FFF2-40B4-BE49-F238E27FC236}">
                <a16:creationId xmlns:a16="http://schemas.microsoft.com/office/drawing/2014/main" id="{4E1A0B64-C3B6-42D8-ACFF-CF394D36E651}"/>
              </a:ext>
            </a:extLst>
          </p:cNvPr>
          <p:cNvSpPr>
            <a:spLocks noGrp="1" noChangeArrowheads="1"/>
          </p:cNvSpPr>
          <p:nvPr>
            <p:ph idx="1"/>
          </p:nvPr>
        </p:nvSpPr>
        <p:spPr/>
        <p:txBody>
          <a:bodyPr/>
          <a:lstStyle/>
          <a:p>
            <a:pPr>
              <a:spcAft>
                <a:spcPts val="1000"/>
              </a:spcAft>
            </a:pPr>
            <a:r>
              <a:rPr lang="en-US" altLang="en-US" sz="2400" b="1" dirty="0">
                <a:latin typeface="Calibri Light" panose="020F0302020204030204" pitchFamily="34" charset="0"/>
                <a:cs typeface="Calibri Light" panose="020F0302020204030204" pitchFamily="34" charset="0"/>
              </a:rPr>
              <a:t>Cranes can lift loads and move then horizontally</a:t>
            </a:r>
          </a:p>
          <a:p>
            <a:pPr>
              <a:spcAft>
                <a:spcPts val="1000"/>
              </a:spcAft>
            </a:pPr>
            <a:r>
              <a:rPr lang="en-US" altLang="en-US" sz="2400" b="1" dirty="0">
                <a:latin typeface="Calibri Light" panose="020F0302020204030204" pitchFamily="34" charset="0"/>
                <a:cs typeface="Calibri Light" panose="020F0302020204030204" pitchFamily="34" charset="0"/>
              </a:rPr>
              <a:t>Hoists can only lift and lower loads</a:t>
            </a:r>
          </a:p>
        </p:txBody>
      </p:sp>
      <p:sp>
        <p:nvSpPr>
          <p:cNvPr id="2" name="Slide Number Placeholder 1">
            <a:extLst>
              <a:ext uri="{FF2B5EF4-FFF2-40B4-BE49-F238E27FC236}">
                <a16:creationId xmlns:a16="http://schemas.microsoft.com/office/drawing/2014/main" id="{7309C25B-94B8-457A-8DCE-2692DCAE9D9A}"/>
              </a:ext>
            </a:extLst>
          </p:cNvPr>
          <p:cNvSpPr>
            <a:spLocks noGrp="1"/>
          </p:cNvSpPr>
          <p:nvPr>
            <p:ph type="sldNum" sz="quarter" idx="11"/>
          </p:nvPr>
        </p:nvSpPr>
        <p:spPr/>
        <p:txBody>
          <a:bodyPr/>
          <a:lstStyle/>
          <a:p>
            <a:pPr>
              <a:defRPr/>
            </a:pPr>
            <a:fld id="{8C28C825-8B56-4D47-AD22-1565AC870D51}" type="slidenum">
              <a:rPr lang="en-GB" smtClean="0"/>
              <a:pPr>
                <a:defRPr/>
              </a:pPr>
              <a:t>162</a:t>
            </a:fld>
            <a:endParaRPr lang="en-GB" dirty="0"/>
          </a:p>
        </p:txBody>
      </p:sp>
      <p:pic>
        <p:nvPicPr>
          <p:cNvPr id="236546" name="Picture 2" descr="Image result for hoist">
            <a:extLst>
              <a:ext uri="{FF2B5EF4-FFF2-40B4-BE49-F238E27FC236}">
                <a16:creationId xmlns:a16="http://schemas.microsoft.com/office/drawing/2014/main" id="{1BDEB6E3-D0B7-48CF-BF97-9DFBB46D8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050" y="2558619"/>
            <a:ext cx="37338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236550" name="Picture 6" descr="See the source image">
            <a:extLst>
              <a:ext uri="{FF2B5EF4-FFF2-40B4-BE49-F238E27FC236}">
                <a16:creationId xmlns:a16="http://schemas.microsoft.com/office/drawing/2014/main" id="{93922406-AE05-461E-A029-FE7855E57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58621"/>
            <a:ext cx="4514850" cy="3371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74D6A146-B6E9-40CD-8573-8DDF5C125263}"/>
              </a:ext>
            </a:extLst>
          </p:cNvPr>
          <p:cNvSpPr>
            <a:spLocks noGrp="1" noChangeArrowheads="1"/>
          </p:cNvSpPr>
          <p:nvPr>
            <p:ph type="title"/>
          </p:nvPr>
        </p:nvSpPr>
        <p:spPr/>
        <p:txBody>
          <a:bodyPr/>
          <a:lstStyle/>
          <a:p>
            <a:r>
              <a:rPr lang="en-US" altLang="en-US" b="1" dirty="0">
                <a:solidFill>
                  <a:srgbClr val="212465"/>
                </a:solidFill>
              </a:rPr>
              <a:t>CRANES and HOISTS</a:t>
            </a:r>
          </a:p>
        </p:txBody>
      </p:sp>
      <p:sp>
        <p:nvSpPr>
          <p:cNvPr id="202755" name="Rectangle 3">
            <a:extLst>
              <a:ext uri="{FF2B5EF4-FFF2-40B4-BE49-F238E27FC236}">
                <a16:creationId xmlns:a16="http://schemas.microsoft.com/office/drawing/2014/main" id="{4E1A0B64-C3B6-42D8-ACFF-CF394D36E651}"/>
              </a:ext>
            </a:extLst>
          </p:cNvPr>
          <p:cNvSpPr>
            <a:spLocks noGrp="1" noChangeArrowheads="1"/>
          </p:cNvSpPr>
          <p:nvPr>
            <p:ph idx="1"/>
          </p:nvPr>
        </p:nvSpPr>
        <p:spPr/>
        <p:txBody>
          <a:bodyPr/>
          <a:lstStyle/>
          <a:p>
            <a:pPr>
              <a:spcAft>
                <a:spcPts val="1000"/>
              </a:spcAft>
            </a:pPr>
            <a:r>
              <a:rPr lang="en-US" altLang="en-US" sz="2000" b="1" dirty="0">
                <a:latin typeface="Calibri Light" panose="020F0302020204030204" pitchFamily="34" charset="0"/>
                <a:cs typeface="Calibri Light" panose="020F0302020204030204" pitchFamily="34" charset="0"/>
              </a:rPr>
              <a:t>All cranes and hoists must have written weight limits clearly identified</a:t>
            </a:r>
          </a:p>
          <a:p>
            <a:pPr>
              <a:spcAft>
                <a:spcPts val="1000"/>
              </a:spcAft>
            </a:pPr>
            <a:r>
              <a:rPr lang="en-US" altLang="en-US" sz="2000" b="1" dirty="0">
                <a:latin typeface="Calibri Light" panose="020F0302020204030204" pitchFamily="34" charset="0"/>
                <a:cs typeface="Calibri Light" panose="020F0302020204030204" pitchFamily="34" charset="0"/>
              </a:rPr>
              <a:t>Only trained and certified operators should operate cranes and hoists</a:t>
            </a:r>
          </a:p>
          <a:p>
            <a:pPr>
              <a:spcAft>
                <a:spcPts val="1000"/>
              </a:spcAft>
            </a:pPr>
            <a:r>
              <a:rPr lang="en-US" altLang="en-US" sz="2000" b="1" dirty="0">
                <a:latin typeface="Calibri Light" panose="020F0302020204030204" pitchFamily="34" charset="0"/>
                <a:cs typeface="Calibri Light" panose="020F0302020204030204" pitchFamily="34" charset="0"/>
              </a:rPr>
              <a:t>Never place any part of your body under a raised crane load</a:t>
            </a:r>
          </a:p>
          <a:p>
            <a:pPr>
              <a:spcAft>
                <a:spcPts val="1000"/>
              </a:spcAft>
            </a:pPr>
            <a:r>
              <a:rPr lang="en-US" altLang="en-US" sz="2000" b="1" dirty="0">
                <a:latin typeface="Calibri Light" panose="020F0302020204030204" pitchFamily="34" charset="0"/>
                <a:cs typeface="Calibri Light" panose="020F0302020204030204" pitchFamily="34" charset="0"/>
              </a:rPr>
              <a:t>Use a hoist to heavy parts and tools</a:t>
            </a:r>
          </a:p>
        </p:txBody>
      </p:sp>
      <p:pic>
        <p:nvPicPr>
          <p:cNvPr id="202756" name="Picture 4" descr="MVC-876S">
            <a:extLst>
              <a:ext uri="{FF2B5EF4-FFF2-40B4-BE49-F238E27FC236}">
                <a16:creationId xmlns:a16="http://schemas.microsoft.com/office/drawing/2014/main" id="{B83958CD-3464-4C35-8523-8261E7160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30" y="3620630"/>
            <a:ext cx="368935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309C25B-94B8-457A-8DCE-2692DCAE9D9A}"/>
              </a:ext>
            </a:extLst>
          </p:cNvPr>
          <p:cNvSpPr>
            <a:spLocks noGrp="1"/>
          </p:cNvSpPr>
          <p:nvPr>
            <p:ph type="sldNum" sz="quarter" idx="11"/>
          </p:nvPr>
        </p:nvSpPr>
        <p:spPr/>
        <p:txBody>
          <a:bodyPr/>
          <a:lstStyle/>
          <a:p>
            <a:pPr>
              <a:defRPr/>
            </a:pPr>
            <a:fld id="{8C28C825-8B56-4D47-AD22-1565AC870D51}" type="slidenum">
              <a:rPr lang="en-GB" smtClean="0"/>
              <a:pPr>
                <a:defRPr/>
              </a:pPr>
              <a:t>163</a:t>
            </a:fld>
            <a:endParaRPr lang="en-GB" dirty="0"/>
          </a:p>
        </p:txBody>
      </p:sp>
    </p:spTree>
    <p:extLst>
      <p:ext uri="{BB962C8B-B14F-4D97-AF65-F5344CB8AC3E}">
        <p14:creationId xmlns:p14="http://schemas.microsoft.com/office/powerpoint/2010/main" val="1780434462"/>
      </p:ext>
    </p:extLst>
  </p:cSld>
  <p:clrMapOvr>
    <a:masterClrMapping/>
  </p:clrMapOvr>
  <p:transition spd="med">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a:extLst>
              <a:ext uri="{FF2B5EF4-FFF2-40B4-BE49-F238E27FC236}">
                <a16:creationId xmlns:a16="http://schemas.microsoft.com/office/drawing/2014/main" id="{C5F141A7-0FA8-4123-9AC7-0F8F26356383}"/>
              </a:ext>
            </a:extLst>
          </p:cNvPr>
          <p:cNvSpPr>
            <a:spLocks noGrp="1" noChangeArrowheads="1"/>
          </p:cNvSpPr>
          <p:nvPr>
            <p:ph type="title"/>
          </p:nvPr>
        </p:nvSpPr>
        <p:spPr/>
        <p:txBody>
          <a:bodyPr/>
          <a:lstStyle/>
          <a:p>
            <a:pPr algn="ctr"/>
            <a:r>
              <a:rPr lang="en-US" altLang="en-US" b="1" dirty="0">
                <a:solidFill>
                  <a:srgbClr val="212465"/>
                </a:solidFill>
              </a:rPr>
              <a:t>HOIST at UPPER LIMITS</a:t>
            </a:r>
          </a:p>
        </p:txBody>
      </p:sp>
      <p:sp>
        <p:nvSpPr>
          <p:cNvPr id="203779" name="Content Placeholder 4">
            <a:extLst>
              <a:ext uri="{FF2B5EF4-FFF2-40B4-BE49-F238E27FC236}">
                <a16:creationId xmlns:a16="http://schemas.microsoft.com/office/drawing/2014/main" id="{E8637B98-90A3-422C-92A8-56F9576C9EBF}"/>
              </a:ext>
            </a:extLst>
          </p:cNvPr>
          <p:cNvSpPr>
            <a:spLocks noGrp="1" noChangeArrowheads="1"/>
          </p:cNvSpPr>
          <p:nvPr>
            <p:ph idx="1"/>
          </p:nvPr>
        </p:nvSpPr>
        <p:spPr>
          <a:xfrm>
            <a:off x="457200" y="1205689"/>
            <a:ext cx="8229600" cy="4525963"/>
          </a:xfrm>
        </p:spPr>
        <p:txBody>
          <a:bodyPr/>
          <a:lstStyle/>
          <a:p>
            <a:r>
              <a:rPr lang="en-US" altLang="en-US" sz="2400" b="1" dirty="0">
                <a:latin typeface="Calibri Light"/>
                <a:cs typeface="Calibri Light"/>
              </a:rPr>
              <a:t>Operators must be trained not to run hoist’s hook up to its upper limits </a:t>
            </a:r>
            <a:endParaRPr lang="en-US" altLang="en-US" sz="2400" b="1" dirty="0">
              <a:latin typeface="Calibri Light" panose="020F0302020204030204" pitchFamily="34" charset="0"/>
              <a:cs typeface="Calibri Light" panose="020F0302020204030204" pitchFamily="34" charset="0"/>
            </a:endParaRPr>
          </a:p>
          <a:p>
            <a:r>
              <a:rPr lang="en-US" altLang="en-US" sz="2400" b="1" dirty="0">
                <a:latin typeface="Calibri Light" panose="020F0302020204030204" pitchFamily="34" charset="0"/>
                <a:cs typeface="Calibri Light" panose="020F0302020204030204" pitchFamily="34" charset="0"/>
              </a:rPr>
              <a:t>Chain failures on hoists can result from hooks being run with force up to their upper limits. </a:t>
            </a:r>
          </a:p>
          <a:p>
            <a:pPr lvl="1"/>
            <a:endParaRPr lang="en-US" altLang="en-US" dirty="0"/>
          </a:p>
        </p:txBody>
      </p:sp>
      <p:pic>
        <p:nvPicPr>
          <p:cNvPr id="203780" name="Content Placeholder 3">
            <a:extLst>
              <a:ext uri="{FF2B5EF4-FFF2-40B4-BE49-F238E27FC236}">
                <a16:creationId xmlns:a16="http://schemas.microsoft.com/office/drawing/2014/main" id="{449F08DA-6256-437A-9EDF-1BED4958F1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212" y="3072714"/>
            <a:ext cx="4944096" cy="310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10BA6628-8F68-498F-B389-CE10A6D0EB3E}"/>
              </a:ext>
            </a:extLst>
          </p:cNvPr>
          <p:cNvSpPr>
            <a:spLocks noGrp="1"/>
          </p:cNvSpPr>
          <p:nvPr>
            <p:ph type="sldNum" sz="quarter" idx="11"/>
          </p:nvPr>
        </p:nvSpPr>
        <p:spPr/>
        <p:txBody>
          <a:bodyPr/>
          <a:lstStyle/>
          <a:p>
            <a:pPr>
              <a:defRPr/>
            </a:pPr>
            <a:fld id="{8C28C825-8B56-4D47-AD22-1565AC870D51}" type="slidenum">
              <a:rPr lang="en-GB" smtClean="0"/>
              <a:pPr>
                <a:defRPr/>
              </a:pPr>
              <a:t>164</a:t>
            </a:fld>
            <a:endParaRPr lang="en-GB" dirty="0"/>
          </a:p>
        </p:txBody>
      </p:sp>
    </p:spTree>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8F59C5F7-0FF8-40E6-94F4-DA828611BD75}"/>
              </a:ext>
            </a:extLst>
          </p:cNvPr>
          <p:cNvSpPr>
            <a:spLocks noGrp="1" noChangeArrowheads="1"/>
          </p:cNvSpPr>
          <p:nvPr>
            <p:ph type="title"/>
          </p:nvPr>
        </p:nvSpPr>
        <p:spPr/>
        <p:txBody>
          <a:bodyPr/>
          <a:lstStyle/>
          <a:p>
            <a:pPr algn="ctr" eaLnBrk="1" hangingPunct="1"/>
            <a:r>
              <a:rPr lang="en-US" altLang="en-US" b="1" dirty="0">
                <a:solidFill>
                  <a:srgbClr val="212465"/>
                </a:solidFill>
              </a:rPr>
              <a:t>ERGONOMICS</a:t>
            </a:r>
          </a:p>
        </p:txBody>
      </p:sp>
      <p:pic>
        <p:nvPicPr>
          <p:cNvPr id="124931" name="Picture 1">
            <a:extLst>
              <a:ext uri="{FF2B5EF4-FFF2-40B4-BE49-F238E27FC236}">
                <a16:creationId xmlns:a16="http://schemas.microsoft.com/office/drawing/2014/main" id="{DD8AF3B8-0078-4D35-BFDC-D52472827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925" y="1828800"/>
            <a:ext cx="3486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4CC451F-DFA0-448E-B610-AF4A71BE5EFE}"/>
              </a:ext>
            </a:extLst>
          </p:cNvPr>
          <p:cNvSpPr>
            <a:spLocks noGrp="1"/>
          </p:cNvSpPr>
          <p:nvPr>
            <p:ph type="sldNum" sz="quarter" idx="11"/>
          </p:nvPr>
        </p:nvSpPr>
        <p:spPr/>
        <p:txBody>
          <a:bodyPr/>
          <a:lstStyle/>
          <a:p>
            <a:pPr>
              <a:defRPr/>
            </a:pPr>
            <a:fld id="{8C28C825-8B56-4D47-AD22-1565AC870D51}" type="slidenum">
              <a:rPr lang="en-GB" smtClean="0"/>
              <a:pPr>
                <a:defRPr/>
              </a:pPr>
              <a:t>165</a:t>
            </a:fld>
            <a:endParaRPr lang="en-GB" dirty="0"/>
          </a:p>
        </p:txBody>
      </p:sp>
    </p:spTree>
    <p:extLst>
      <p:ext uri="{BB962C8B-B14F-4D97-AF65-F5344CB8AC3E}">
        <p14:creationId xmlns:p14="http://schemas.microsoft.com/office/powerpoint/2010/main" val="1017558714"/>
      </p:ext>
    </p:extLst>
  </p:cSld>
  <p:clrMapOvr>
    <a:masterClrMapping/>
  </p:clrMapOvr>
  <p:transition spd="med">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04600D9D-41FF-4825-A513-DDEF7785FB34}"/>
              </a:ext>
            </a:extLst>
          </p:cNvPr>
          <p:cNvSpPr>
            <a:spLocks noGrp="1" noChangeArrowheads="1"/>
          </p:cNvSpPr>
          <p:nvPr>
            <p:ph type="title"/>
          </p:nvPr>
        </p:nvSpPr>
        <p:spPr/>
        <p:txBody>
          <a:bodyPr/>
          <a:lstStyle/>
          <a:p>
            <a:pPr algn="ctr" eaLnBrk="1" hangingPunct="1"/>
            <a:r>
              <a:rPr lang="en-US" altLang="en-US" b="1" dirty="0">
                <a:solidFill>
                  <a:srgbClr val="212465"/>
                </a:solidFill>
                <a:ea typeface="Verdana" panose="020B0604030504040204" pitchFamily="34" charset="0"/>
              </a:rPr>
              <a:t>ERGONOMICS </a:t>
            </a:r>
            <a:endParaRPr lang="en-US" altLang="en-US" dirty="0">
              <a:solidFill>
                <a:srgbClr val="212465"/>
              </a:solidFill>
              <a:ea typeface="Verdana" panose="020B0604030504040204" pitchFamily="34" charset="0"/>
            </a:endParaRPr>
          </a:p>
        </p:txBody>
      </p:sp>
      <p:sp>
        <p:nvSpPr>
          <p:cNvPr id="3" name="Content Placeholder 2">
            <a:extLst>
              <a:ext uri="{FF2B5EF4-FFF2-40B4-BE49-F238E27FC236}">
                <a16:creationId xmlns:a16="http://schemas.microsoft.com/office/drawing/2014/main" id="{56252CAC-FCBA-4876-A4D6-8D9E9CB79333}"/>
              </a:ext>
            </a:extLst>
          </p:cNvPr>
          <p:cNvSpPr>
            <a:spLocks noGrp="1"/>
          </p:cNvSpPr>
          <p:nvPr>
            <p:ph idx="1"/>
          </p:nvPr>
        </p:nvSpPr>
        <p:spPr/>
        <p:txBody>
          <a:bodyPr rtlCol="0">
            <a:normAutofit/>
          </a:bodyPr>
          <a:lstStyle/>
          <a:p>
            <a:pPr marL="0" indent="0" defTabSz="685807" eaLnBrk="1" fontAlgn="auto" hangingPunct="1">
              <a:spcAft>
                <a:spcPts val="0"/>
              </a:spcAft>
              <a:buFont typeface="Arial" panose="020B0604020202020204" pitchFamily="34" charset="0"/>
              <a:buNone/>
              <a:defRPr/>
            </a:pPr>
            <a:r>
              <a:rPr lang="en-US" sz="2800" b="1" i="1" dirty="0">
                <a:latin typeface="Calibri Light" panose="020F0302020204030204" pitchFamily="34" charset="0"/>
                <a:cs typeface="Calibri Light" panose="020F0302020204030204" pitchFamily="34" charset="0"/>
              </a:rPr>
              <a:t>Ergonomics</a:t>
            </a:r>
            <a:r>
              <a:rPr lang="en-US" altLang="en-US" sz="2800" b="1" dirty="0">
                <a:latin typeface="Calibri Light" panose="020F0302020204030204" pitchFamily="34" charset="0"/>
                <a:cs typeface="Calibri Light" panose="020F0302020204030204" pitchFamily="34" charset="0"/>
              </a:rPr>
              <a:t> is derived from two Greek words:</a:t>
            </a:r>
          </a:p>
          <a:p>
            <a:pPr marL="171452" indent="-171452" defTabSz="685807" eaLnBrk="1" fontAlgn="auto" hangingPunct="1">
              <a:spcAft>
                <a:spcPts val="0"/>
              </a:spcAft>
              <a:buFont typeface="Arial" panose="020B0604020202020204" pitchFamily="34" charset="0"/>
              <a:buNone/>
              <a:defRPr/>
            </a:pPr>
            <a:r>
              <a:rPr lang="en-US" altLang="en-US" sz="2800" b="1" dirty="0">
                <a:latin typeface="Calibri Light" panose="020F0302020204030204" pitchFamily="34" charset="0"/>
                <a:cs typeface="Calibri Light" panose="020F0302020204030204" pitchFamily="34" charset="0"/>
              </a:rPr>
              <a:t>	Ergon meaning </a:t>
            </a:r>
            <a:r>
              <a:rPr lang="en-US" altLang="en-US" sz="2800" b="1" i="1" dirty="0">
                <a:latin typeface="Calibri Light" panose="020F0302020204030204" pitchFamily="34" charset="0"/>
                <a:cs typeface="Calibri Light" panose="020F0302020204030204" pitchFamily="34" charset="0"/>
              </a:rPr>
              <a:t>work a</a:t>
            </a:r>
            <a:r>
              <a:rPr lang="en-US" altLang="en-US" sz="2800" b="1" dirty="0">
                <a:latin typeface="Calibri Light" panose="020F0302020204030204" pitchFamily="34" charset="0"/>
                <a:cs typeface="Calibri Light" panose="020F0302020204030204" pitchFamily="34" charset="0"/>
              </a:rPr>
              <a:t>nd</a:t>
            </a:r>
            <a:endParaRPr lang="en-US" altLang="en-US" sz="2800" b="1" i="1" dirty="0">
              <a:latin typeface="Calibri Light" panose="020F0302020204030204" pitchFamily="34" charset="0"/>
              <a:cs typeface="Calibri Light" panose="020F0302020204030204" pitchFamily="34" charset="0"/>
            </a:endParaRPr>
          </a:p>
          <a:p>
            <a:pPr marL="171452" indent="-171452" defTabSz="685807" eaLnBrk="1" fontAlgn="auto" hangingPunct="1">
              <a:spcAft>
                <a:spcPts val="0"/>
              </a:spcAft>
              <a:buFont typeface="Arial" panose="020B0604020202020204" pitchFamily="34" charset="0"/>
              <a:buNone/>
              <a:defRPr/>
            </a:pPr>
            <a:r>
              <a:rPr lang="en-US" altLang="en-US" sz="2800" b="1" i="1" dirty="0">
                <a:latin typeface="Calibri Light" panose="020F0302020204030204" pitchFamily="34" charset="0"/>
                <a:cs typeface="Calibri Light" panose="020F0302020204030204" pitchFamily="34" charset="0"/>
              </a:rPr>
              <a:t>	</a:t>
            </a:r>
            <a:r>
              <a:rPr lang="en-US" altLang="en-US" sz="2800" b="1" dirty="0">
                <a:latin typeface="Calibri Light" panose="020F0302020204030204" pitchFamily="34" charset="0"/>
                <a:cs typeface="Calibri Light" panose="020F0302020204030204" pitchFamily="34" charset="0"/>
              </a:rPr>
              <a:t>Nomos meaning </a:t>
            </a:r>
            <a:r>
              <a:rPr lang="en-US" altLang="en-US" sz="2800" b="1" i="1" dirty="0">
                <a:latin typeface="Calibri Light" panose="020F0302020204030204" pitchFamily="34" charset="0"/>
                <a:cs typeface="Calibri Light" panose="020F0302020204030204" pitchFamily="34" charset="0"/>
              </a:rPr>
              <a:t>principles or laws</a:t>
            </a:r>
          </a:p>
          <a:p>
            <a:pPr marL="171452" indent="-171452" algn="ctr" defTabSz="685807" eaLnBrk="1" fontAlgn="auto" hangingPunct="1">
              <a:lnSpc>
                <a:spcPct val="190000"/>
              </a:lnSpc>
              <a:spcAft>
                <a:spcPts val="0"/>
              </a:spcAft>
              <a:buFont typeface="Arial" panose="020B0604020202020204" pitchFamily="34" charset="0"/>
              <a:buNone/>
              <a:defRPr/>
            </a:pPr>
            <a:r>
              <a:rPr lang="en-US" altLang="en-US" sz="2800" b="1" i="1" dirty="0">
                <a:solidFill>
                  <a:srgbClr val="333333"/>
                </a:solidFill>
                <a:latin typeface="Calibri Light" panose="020F0302020204030204" pitchFamily="34" charset="0"/>
                <a:cs typeface="Calibri Light" panose="020F0302020204030204" pitchFamily="34" charset="0"/>
              </a:rPr>
              <a:t>Ergonomics = The Science of Work</a:t>
            </a:r>
            <a:endParaRPr lang="en-US" altLang="en-US" sz="2800" b="1" dirty="0">
              <a:latin typeface="Calibri Light" panose="020F0302020204030204" pitchFamily="34" charset="0"/>
              <a:cs typeface="Calibri Light" panose="020F0302020204030204" pitchFamily="34" charset="0"/>
            </a:endParaRPr>
          </a:p>
          <a:p>
            <a:pPr marL="171452" indent="-171452" defTabSz="685807" eaLnBrk="1" fontAlgn="auto" hangingPunct="1">
              <a:lnSpc>
                <a:spcPct val="120000"/>
              </a:lnSpc>
              <a:spcAft>
                <a:spcPts val="0"/>
              </a:spcAft>
              <a:buFont typeface="Arial" panose="020B0604020202020204" pitchFamily="34" charset="0"/>
              <a:buNone/>
              <a:defRPr/>
            </a:pPr>
            <a:r>
              <a:rPr lang="en-US" altLang="en-US" sz="2800" b="1" dirty="0">
                <a:latin typeface="Calibri Light" panose="020F0302020204030204" pitchFamily="34" charset="0"/>
                <a:cs typeface="Calibri Light" panose="020F0302020204030204" pitchFamily="34" charset="0"/>
              </a:rPr>
              <a:t>Ergonomics is not a new science, although the term has become more common lately.  The phrase was first coined in 1857</a:t>
            </a:r>
          </a:p>
          <a:p>
            <a:pPr marL="415641" lvl="1" indent="0" defTabSz="685807" eaLnBrk="1" fontAlgn="auto" hangingPunct="1">
              <a:spcAft>
                <a:spcPts val="0"/>
              </a:spcAft>
              <a:buFont typeface="Arial" panose="020B0604020202020204" pitchFamily="34" charset="0"/>
              <a:buNone/>
              <a:defRPr/>
            </a:pPr>
            <a:endParaRPr lang="en-US" altLang="en-US" dirty="0"/>
          </a:p>
          <a:p>
            <a:pPr marL="415641" lvl="1" indent="0" defTabSz="685807" eaLnBrk="1" fontAlgn="auto" hangingPunct="1">
              <a:spcAft>
                <a:spcPts val="0"/>
              </a:spcAft>
              <a:buFont typeface="Arial" panose="020B0604020202020204" pitchFamily="34" charset="0"/>
              <a:buNone/>
              <a:defRPr/>
            </a:pPr>
            <a:endParaRPr lang="en-US" dirty="0"/>
          </a:p>
          <a:p>
            <a:pPr marL="0" indent="0" defTabSz="685807" eaLnBrk="1" fontAlgn="auto" hangingPunct="1">
              <a:spcAft>
                <a:spcPts val="0"/>
              </a:spcAft>
              <a:buFont typeface="Arial" panose="020B0604020202020204" pitchFamily="34" charset="0"/>
              <a:buNone/>
              <a:defRPr/>
            </a:pPr>
            <a:endParaRPr lang="en-US" dirty="0"/>
          </a:p>
        </p:txBody>
      </p:sp>
      <p:sp>
        <p:nvSpPr>
          <p:cNvPr id="70660" name="Slide Number Placeholder 3">
            <a:extLst>
              <a:ext uri="{FF2B5EF4-FFF2-40B4-BE49-F238E27FC236}">
                <a16:creationId xmlns:a16="http://schemas.microsoft.com/office/drawing/2014/main" id="{F0F6BC38-A731-458D-A43E-8E1191DA4BB7}"/>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24DE640D-58F6-44B6-83C8-3740298B2188}" type="slidenum">
              <a:rPr lang="en-US" altLang="en-US">
                <a:latin typeface="+mn-lt"/>
              </a:rPr>
              <a:pPr fontAlgn="base">
                <a:spcBef>
                  <a:spcPct val="0"/>
                </a:spcBef>
                <a:spcAft>
                  <a:spcPct val="0"/>
                </a:spcAft>
                <a:defRPr/>
              </a:pPr>
              <a:t>166</a:t>
            </a:fld>
            <a:endParaRPr lang="en-US" altLang="en-US" dirty="0">
              <a:latin typeface="+mn-lt"/>
            </a:endParaRPr>
          </a:p>
        </p:txBody>
      </p:sp>
    </p:spTree>
    <p:extLst>
      <p:ext uri="{BB962C8B-B14F-4D97-AF65-F5344CB8AC3E}">
        <p14:creationId xmlns:p14="http://schemas.microsoft.com/office/powerpoint/2010/main" val="2003884027"/>
      </p:ext>
    </p:extLst>
  </p:cSld>
  <p:clrMapOvr>
    <a:masterClrMapping/>
  </p:clrMapOvr>
  <p:transition spd="med">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0079C88F-DD4C-4A29-B532-6E32CC61700A}"/>
              </a:ext>
            </a:extLst>
          </p:cNvPr>
          <p:cNvSpPr>
            <a:spLocks noGrp="1" noChangeArrowheads="1"/>
          </p:cNvSpPr>
          <p:nvPr>
            <p:ph type="title"/>
          </p:nvPr>
        </p:nvSpPr>
        <p:spPr/>
        <p:txBody>
          <a:bodyPr/>
          <a:lstStyle/>
          <a:p>
            <a:pPr algn="ctr"/>
            <a:r>
              <a:rPr lang="en-US" altLang="en-US" b="1" dirty="0">
                <a:solidFill>
                  <a:srgbClr val="212465"/>
                </a:solidFill>
              </a:rPr>
              <a:t>ERGONOMICS</a:t>
            </a:r>
            <a:endParaRPr lang="en-US" altLang="en-US" dirty="0">
              <a:solidFill>
                <a:srgbClr val="212465"/>
              </a:solidFill>
            </a:endParaRPr>
          </a:p>
        </p:txBody>
      </p:sp>
      <p:sp>
        <p:nvSpPr>
          <p:cNvPr id="3" name="Content Placeholder 2">
            <a:extLst>
              <a:ext uri="{FF2B5EF4-FFF2-40B4-BE49-F238E27FC236}">
                <a16:creationId xmlns:a16="http://schemas.microsoft.com/office/drawing/2014/main" id="{7822047D-43F1-4E89-B917-DB15BFC06127}"/>
              </a:ext>
            </a:extLst>
          </p:cNvPr>
          <p:cNvSpPr>
            <a:spLocks noGrp="1"/>
          </p:cNvSpPr>
          <p:nvPr>
            <p:ph idx="1"/>
          </p:nvPr>
        </p:nvSpPr>
        <p:spPr>
          <a:xfrm>
            <a:off x="506627" y="1666102"/>
            <a:ext cx="8229600" cy="4525963"/>
          </a:xfrm>
        </p:spPr>
        <p:txBody>
          <a:bodyPr/>
          <a:lstStyle/>
          <a:p>
            <a:pPr>
              <a:defRPr/>
            </a:pPr>
            <a:r>
              <a:rPr lang="en-US" sz="2400" b="1" dirty="0">
                <a:latin typeface="Calibri Light" panose="020F0302020204030204" pitchFamily="34" charset="0"/>
                <a:cs typeface="Calibri Light" panose="020F0302020204030204" pitchFamily="34" charset="0"/>
              </a:rPr>
              <a:t>Poor ergonomics can lead to work related Musculoskeletal Disorders (MSDs)</a:t>
            </a:r>
          </a:p>
          <a:p>
            <a:pPr>
              <a:defRPr/>
            </a:pPr>
            <a:r>
              <a:rPr lang="en-US" sz="2400" b="1" dirty="0">
                <a:latin typeface="Calibri Light" panose="020F0302020204030204" pitchFamily="34" charset="0"/>
                <a:cs typeface="Calibri Light" panose="020F0302020204030204" pitchFamily="34" charset="0"/>
              </a:rPr>
              <a:t>MSDs are caused or made worse by work methods and environment.  They occur when the physical capabilities of the worker do not match the physical requirement of the job</a:t>
            </a:r>
          </a:p>
          <a:p>
            <a:pPr marL="171452" indent="-171452" defTabSz="685807"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Common MSDs: </a:t>
            </a:r>
          </a:p>
          <a:p>
            <a:pPr marL="465138" lvl="1" indent="-288925" defTabSz="685807"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Tendonitis </a:t>
            </a:r>
          </a:p>
          <a:p>
            <a:pPr marL="465138" lvl="1" indent="-288925" defTabSz="685807"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Epicondylitis (tennis or golfer’s elbow) </a:t>
            </a:r>
          </a:p>
          <a:p>
            <a:pPr marL="465138" lvl="1" indent="-288925" defTabSz="685807"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Bursitis </a:t>
            </a:r>
          </a:p>
          <a:p>
            <a:pPr marL="465138" lvl="1" indent="-288925" defTabSz="685807"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Trigger Finger, Carpal Tunnel Syndrome, Back Strain </a:t>
            </a:r>
          </a:p>
          <a:p>
            <a:pPr>
              <a:defRPr/>
            </a:pPr>
            <a:endParaRPr lang="en-US" dirty="0"/>
          </a:p>
        </p:txBody>
      </p:sp>
      <p:pic>
        <p:nvPicPr>
          <p:cNvPr id="128004" name="Picture 3">
            <a:extLst>
              <a:ext uri="{FF2B5EF4-FFF2-40B4-BE49-F238E27FC236}">
                <a16:creationId xmlns:a16="http://schemas.microsoft.com/office/drawing/2014/main" id="{5ED94635-B43B-42FC-86BC-A23B6AC85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206" y="3559047"/>
            <a:ext cx="234950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13A5E97-8510-48DA-BC98-1D3E21612DF0}"/>
              </a:ext>
            </a:extLst>
          </p:cNvPr>
          <p:cNvSpPr>
            <a:spLocks noGrp="1"/>
          </p:cNvSpPr>
          <p:nvPr>
            <p:ph type="sldNum" sz="quarter" idx="11"/>
          </p:nvPr>
        </p:nvSpPr>
        <p:spPr/>
        <p:txBody>
          <a:bodyPr/>
          <a:lstStyle/>
          <a:p>
            <a:pPr>
              <a:defRPr/>
            </a:pPr>
            <a:fld id="{8C28C825-8B56-4D47-AD22-1565AC870D51}" type="slidenum">
              <a:rPr lang="en-GB" smtClean="0"/>
              <a:pPr>
                <a:defRPr/>
              </a:pPr>
              <a:t>167</a:t>
            </a:fld>
            <a:endParaRPr lang="en-GB" dirty="0"/>
          </a:p>
        </p:txBody>
      </p:sp>
    </p:spTree>
    <p:extLst>
      <p:ext uri="{BB962C8B-B14F-4D97-AF65-F5344CB8AC3E}">
        <p14:creationId xmlns:p14="http://schemas.microsoft.com/office/powerpoint/2010/main" val="4263151030"/>
      </p:ext>
    </p:extLst>
  </p:cSld>
  <p:clrMapOvr>
    <a:masterClrMapping/>
  </p:clrMapOvr>
  <p:transition spd="med">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11F2E12-A88E-4530-BD11-1FA23EB2977B}"/>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sz="3200" b="1" dirty="0">
                <a:solidFill>
                  <a:srgbClr val="212465"/>
                </a:solidFill>
              </a:rPr>
              <a:t>WHAT CAN CAUSE MSDs?</a:t>
            </a:r>
          </a:p>
        </p:txBody>
      </p:sp>
      <p:sp>
        <p:nvSpPr>
          <p:cNvPr id="43011" name="Rectangle 3">
            <a:extLst>
              <a:ext uri="{FF2B5EF4-FFF2-40B4-BE49-F238E27FC236}">
                <a16:creationId xmlns:a16="http://schemas.microsoft.com/office/drawing/2014/main" id="{9A15D2C8-1D19-4EF1-ADC2-7CBC64A2A94C}"/>
              </a:ext>
            </a:extLst>
          </p:cNvPr>
          <p:cNvSpPr>
            <a:spLocks noGrp="1" noChangeArrowheads="1"/>
          </p:cNvSpPr>
          <p:nvPr>
            <p:ph idx="1"/>
          </p:nvPr>
        </p:nvSpPr>
        <p:spPr>
          <a:xfrm>
            <a:off x="401638" y="2843555"/>
            <a:ext cx="8229600" cy="4515666"/>
          </a:xfrm>
        </p:spPr>
        <p:txBody>
          <a:bodyPr rtlCol="0">
            <a:normAutofit/>
          </a:bodyPr>
          <a:lstStyle/>
          <a:p>
            <a:pPr marL="401638" lvl="0" indent="-401638" defTabSz="914400" eaLnBrk="1" fontAlgn="auto" hangingPunct="1">
              <a:lnSpc>
                <a:spcPct val="120000"/>
              </a:lnSpc>
              <a:spcBef>
                <a:spcPct val="0"/>
              </a:spcBef>
              <a:spcAft>
                <a:spcPts val="0"/>
              </a:spcAft>
              <a:buClr>
                <a:srgbClr val="1A0DBF"/>
              </a:buClr>
              <a:buFont typeface="Webdings" panose="05030102010509060703" pitchFamily="18" charset="2"/>
              <a:buChar char=""/>
              <a:defRPr/>
            </a:pPr>
            <a:r>
              <a:rPr lang="en-US" altLang="en-US" sz="2800" b="1" dirty="0">
                <a:solidFill>
                  <a:prstClr val="black"/>
                </a:solidFill>
                <a:latin typeface="+mj-lt"/>
                <a:cs typeface="Arial" panose="020B0604020202020204" pitchFamily="34" charset="0"/>
              </a:rPr>
              <a:t>Repetition</a:t>
            </a:r>
          </a:p>
          <a:p>
            <a:pPr marL="401638" lvl="0" indent="-401638" defTabSz="914400" eaLnBrk="1" fontAlgn="auto" hangingPunct="1">
              <a:lnSpc>
                <a:spcPct val="120000"/>
              </a:lnSpc>
              <a:spcBef>
                <a:spcPct val="0"/>
              </a:spcBef>
              <a:spcAft>
                <a:spcPts val="0"/>
              </a:spcAft>
              <a:buClr>
                <a:srgbClr val="1A0DBF"/>
              </a:buClr>
              <a:buFont typeface="Webdings" panose="05030102010509060703" pitchFamily="18" charset="2"/>
              <a:buChar char=""/>
              <a:defRPr/>
            </a:pPr>
            <a:r>
              <a:rPr lang="en-US" altLang="en-US" sz="2800" b="1" dirty="0">
                <a:solidFill>
                  <a:prstClr val="black"/>
                </a:solidFill>
                <a:latin typeface="+mj-lt"/>
                <a:cs typeface="Arial" panose="020B0604020202020204" pitchFamily="34" charset="0"/>
              </a:rPr>
              <a:t>Awkward Postures</a:t>
            </a:r>
          </a:p>
          <a:p>
            <a:pPr marL="401638" lvl="0" indent="-401638" defTabSz="914400" eaLnBrk="1" fontAlgn="auto" hangingPunct="1">
              <a:lnSpc>
                <a:spcPct val="120000"/>
              </a:lnSpc>
              <a:spcBef>
                <a:spcPct val="0"/>
              </a:spcBef>
              <a:spcAft>
                <a:spcPts val="0"/>
              </a:spcAft>
              <a:buClr>
                <a:srgbClr val="1A0DBF"/>
              </a:buClr>
              <a:buFont typeface="Webdings" panose="05030102010509060703" pitchFamily="18" charset="2"/>
              <a:buChar char=""/>
              <a:defRPr/>
            </a:pPr>
            <a:r>
              <a:rPr lang="en-US" altLang="en-US" sz="2800" b="1" dirty="0">
                <a:solidFill>
                  <a:prstClr val="black"/>
                </a:solidFill>
                <a:latin typeface="+mj-lt"/>
                <a:cs typeface="Arial" panose="020B0604020202020204" pitchFamily="34" charset="0"/>
              </a:rPr>
              <a:t>Static Postures</a:t>
            </a:r>
          </a:p>
          <a:p>
            <a:pPr marL="401638" lvl="0" indent="-401638" defTabSz="914400" eaLnBrk="1" fontAlgn="auto" hangingPunct="1">
              <a:lnSpc>
                <a:spcPct val="120000"/>
              </a:lnSpc>
              <a:spcBef>
                <a:spcPct val="0"/>
              </a:spcBef>
              <a:spcAft>
                <a:spcPts val="0"/>
              </a:spcAft>
              <a:buClr>
                <a:srgbClr val="1A0DBF"/>
              </a:buClr>
              <a:buFont typeface="Webdings" panose="05030102010509060703" pitchFamily="18" charset="2"/>
              <a:buChar char=""/>
              <a:defRPr/>
            </a:pPr>
            <a:r>
              <a:rPr lang="en-US" altLang="en-US" sz="2800" b="1" dirty="0">
                <a:solidFill>
                  <a:prstClr val="black"/>
                </a:solidFill>
                <a:latin typeface="+mj-lt"/>
                <a:cs typeface="Arial" panose="020B0604020202020204" pitchFamily="34" charset="0"/>
              </a:rPr>
              <a:t>Cold Temperatures</a:t>
            </a:r>
          </a:p>
          <a:p>
            <a:pPr marL="0" indent="0" defTabSz="685807" eaLnBrk="1" fontAlgn="auto" hangingPunct="1">
              <a:spcAft>
                <a:spcPts val="0"/>
              </a:spcAft>
              <a:buNone/>
              <a:defRPr/>
            </a:pPr>
            <a:endParaRPr lang="en-US" altLang="en-US" sz="2400" b="1" dirty="0">
              <a:latin typeface="+mj-lt"/>
            </a:endParaRPr>
          </a:p>
        </p:txBody>
      </p:sp>
      <p:sp>
        <p:nvSpPr>
          <p:cNvPr id="43012" name="Rectangle 4">
            <a:extLst>
              <a:ext uri="{FF2B5EF4-FFF2-40B4-BE49-F238E27FC236}">
                <a16:creationId xmlns:a16="http://schemas.microsoft.com/office/drawing/2014/main" id="{8A20DE9A-7DBB-4552-9669-A1561F055223}"/>
              </a:ext>
            </a:extLst>
          </p:cNvPr>
          <p:cNvSpPr>
            <a:spLocks noGrp="1" noChangeArrowheads="1"/>
          </p:cNvSpPr>
          <p:nvPr>
            <p:ph sz="half" idx="4294967295"/>
          </p:nvPr>
        </p:nvSpPr>
        <p:spPr>
          <a:xfrm>
            <a:off x="5822950" y="3225800"/>
            <a:ext cx="3321050" cy="3249613"/>
          </a:xfrm>
        </p:spPr>
        <p:txBody>
          <a:bodyPr rtlCol="0">
            <a:normAutofit/>
          </a:bodyPr>
          <a:lstStyle/>
          <a:p>
            <a:pPr marL="171452" indent="-171452" defTabSz="685807" eaLnBrk="1" fontAlgn="auto" hangingPunct="1">
              <a:spcAft>
                <a:spcPts val="0"/>
              </a:spcAft>
              <a:defRPr/>
            </a:pPr>
            <a:endParaRPr lang="en-US" altLang="en-US" sz="2499" dirty="0"/>
          </a:p>
          <a:p>
            <a:pPr marL="171452" indent="-171452" defTabSz="685807" eaLnBrk="1" fontAlgn="auto" hangingPunct="1">
              <a:spcAft>
                <a:spcPts val="0"/>
              </a:spcAft>
              <a:defRPr/>
            </a:pPr>
            <a:endParaRPr lang="en-US" altLang="en-US" sz="2499" dirty="0"/>
          </a:p>
        </p:txBody>
      </p:sp>
      <p:sp>
        <p:nvSpPr>
          <p:cNvPr id="43015" name="Text Box 7">
            <a:extLst>
              <a:ext uri="{FF2B5EF4-FFF2-40B4-BE49-F238E27FC236}">
                <a16:creationId xmlns:a16="http://schemas.microsoft.com/office/drawing/2014/main" id="{3FF0792A-E13B-4B7C-BCE2-1AE717537E37}"/>
              </a:ext>
            </a:extLst>
          </p:cNvPr>
          <p:cNvSpPr txBox="1">
            <a:spLocks noChangeArrowheads="1"/>
          </p:cNvSpPr>
          <p:nvPr/>
        </p:nvSpPr>
        <p:spPr bwMode="auto">
          <a:xfrm>
            <a:off x="506627" y="1734510"/>
            <a:ext cx="7583488" cy="942943"/>
          </a:xfrm>
          <a:prstGeom prst="rect">
            <a:avLst/>
          </a:prstGeom>
          <a:noFill/>
          <a:ln>
            <a:noFill/>
          </a:ln>
          <a:effectLst/>
        </p:spPr>
        <p:txBody>
          <a:bodyPr lIns="80384" tIns="40192" rIns="80384" bIns="40192">
            <a:spAutoFit/>
          </a:bodyPr>
          <a:lstStyle>
            <a:lvl1pPr algn="l" defTabSz="965200">
              <a:spcBef>
                <a:spcPct val="0"/>
              </a:spcBef>
              <a:defRPr sz="2400">
                <a:solidFill>
                  <a:schemeClr val="tx1"/>
                </a:solidFill>
                <a:latin typeface="Times New Roman" panose="02020603050405020304" pitchFamily="18" charset="0"/>
              </a:defRPr>
            </a:lvl1pPr>
            <a:lvl2pPr marL="482600" algn="l" defTabSz="965200">
              <a:spcBef>
                <a:spcPct val="0"/>
              </a:spcBef>
              <a:defRPr sz="2400">
                <a:solidFill>
                  <a:schemeClr val="tx1"/>
                </a:solidFill>
                <a:latin typeface="Times New Roman" panose="02020603050405020304" pitchFamily="18" charset="0"/>
              </a:defRPr>
            </a:lvl2pPr>
            <a:lvl3pPr marL="965200" algn="l" defTabSz="965200">
              <a:spcBef>
                <a:spcPct val="0"/>
              </a:spcBef>
              <a:defRPr sz="2400">
                <a:solidFill>
                  <a:schemeClr val="tx1"/>
                </a:solidFill>
                <a:latin typeface="Times New Roman" panose="02020603050405020304" pitchFamily="18" charset="0"/>
              </a:defRPr>
            </a:lvl3pPr>
            <a:lvl4pPr marL="1447800" algn="l" defTabSz="965200">
              <a:spcBef>
                <a:spcPct val="0"/>
              </a:spcBef>
              <a:defRPr sz="2400">
                <a:solidFill>
                  <a:schemeClr val="tx1"/>
                </a:solidFill>
                <a:latin typeface="Times New Roman" panose="02020603050405020304" pitchFamily="18" charset="0"/>
              </a:defRPr>
            </a:lvl4pPr>
            <a:lvl5pPr marL="1930400" algn="l" defTabSz="965200">
              <a:spcBef>
                <a:spcPct val="0"/>
              </a:spcBef>
              <a:defRPr sz="2400">
                <a:solidFill>
                  <a:schemeClr val="tx1"/>
                </a:solidFill>
                <a:latin typeface="Times New Roman" panose="02020603050405020304" pitchFamily="18" charset="0"/>
              </a:defRPr>
            </a:lvl5pPr>
            <a:lvl6pPr marL="2387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844800" defTabSz="965200" eaLnBrk="0" fontAlgn="base" hangingPunct="0">
              <a:spcBef>
                <a:spcPct val="0"/>
              </a:spcBef>
              <a:spcAft>
                <a:spcPct val="0"/>
              </a:spcAft>
              <a:defRPr sz="2400">
                <a:solidFill>
                  <a:schemeClr val="tx1"/>
                </a:solidFill>
                <a:latin typeface="Times New Roman" panose="02020603050405020304" pitchFamily="18" charset="0"/>
              </a:defRPr>
            </a:lvl7pPr>
            <a:lvl8pPr marL="3302000" defTabSz="965200" eaLnBrk="0" fontAlgn="base" hangingPunct="0">
              <a:spcBef>
                <a:spcPct val="0"/>
              </a:spcBef>
              <a:spcAft>
                <a:spcPct val="0"/>
              </a:spcAft>
              <a:defRPr sz="2400">
                <a:solidFill>
                  <a:schemeClr val="tx1"/>
                </a:solidFill>
                <a:latin typeface="Times New Roman" panose="02020603050405020304" pitchFamily="18" charset="0"/>
              </a:defRPr>
            </a:lvl8pPr>
            <a:lvl9pPr marL="3759200" defTabSz="9652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Prolonged, repeated or extreme exposure to multiple work-related MSD risk factors.  Risk Factors:</a:t>
            </a:r>
          </a:p>
        </p:txBody>
      </p:sp>
      <p:sp>
        <p:nvSpPr>
          <p:cNvPr id="43016" name="Text Box 8">
            <a:extLst>
              <a:ext uri="{FF2B5EF4-FFF2-40B4-BE49-F238E27FC236}">
                <a16:creationId xmlns:a16="http://schemas.microsoft.com/office/drawing/2014/main" id="{D87F4676-41E4-431B-9461-67D343209B2B}"/>
              </a:ext>
            </a:extLst>
          </p:cNvPr>
          <p:cNvSpPr txBox="1">
            <a:spLocks noChangeArrowheads="1"/>
          </p:cNvSpPr>
          <p:nvPr/>
        </p:nvSpPr>
        <p:spPr bwMode="auto">
          <a:xfrm>
            <a:off x="4572000" y="2861374"/>
            <a:ext cx="3794125" cy="2114931"/>
          </a:xfrm>
          <a:prstGeom prst="rect">
            <a:avLst/>
          </a:prstGeom>
          <a:noFill/>
          <a:ln>
            <a:noFill/>
          </a:ln>
          <a:effectLst/>
        </p:spPr>
        <p:txBody>
          <a:bodyPr lIns="80384" tIns="40192" rIns="80384" bIns="40192">
            <a:spAutoFit/>
          </a:bodyPr>
          <a:lstStyle>
            <a:lvl1pPr algn="l" defTabSz="965200">
              <a:spcBef>
                <a:spcPct val="0"/>
              </a:spcBef>
              <a:defRPr sz="2400">
                <a:solidFill>
                  <a:schemeClr val="tx1"/>
                </a:solidFill>
                <a:latin typeface="Times New Roman" panose="02020603050405020304" pitchFamily="18" charset="0"/>
              </a:defRPr>
            </a:lvl1pPr>
            <a:lvl2pPr marL="482600" algn="l" defTabSz="965200">
              <a:spcBef>
                <a:spcPct val="0"/>
              </a:spcBef>
              <a:defRPr sz="2400">
                <a:solidFill>
                  <a:schemeClr val="tx1"/>
                </a:solidFill>
                <a:latin typeface="Times New Roman" panose="02020603050405020304" pitchFamily="18" charset="0"/>
              </a:defRPr>
            </a:lvl2pPr>
            <a:lvl3pPr marL="965200" algn="l" defTabSz="965200">
              <a:spcBef>
                <a:spcPct val="0"/>
              </a:spcBef>
              <a:defRPr sz="2400">
                <a:solidFill>
                  <a:schemeClr val="tx1"/>
                </a:solidFill>
                <a:latin typeface="Times New Roman" panose="02020603050405020304" pitchFamily="18" charset="0"/>
              </a:defRPr>
            </a:lvl3pPr>
            <a:lvl4pPr marL="1447800" algn="l" defTabSz="965200">
              <a:spcBef>
                <a:spcPct val="0"/>
              </a:spcBef>
              <a:defRPr sz="2400">
                <a:solidFill>
                  <a:schemeClr val="tx1"/>
                </a:solidFill>
                <a:latin typeface="Times New Roman" panose="02020603050405020304" pitchFamily="18" charset="0"/>
              </a:defRPr>
            </a:lvl4pPr>
            <a:lvl5pPr marL="1930400" algn="l" defTabSz="965200">
              <a:spcBef>
                <a:spcPct val="0"/>
              </a:spcBef>
              <a:defRPr sz="2400">
                <a:solidFill>
                  <a:schemeClr val="tx1"/>
                </a:solidFill>
                <a:latin typeface="Times New Roman" panose="02020603050405020304" pitchFamily="18" charset="0"/>
              </a:defRPr>
            </a:lvl5pPr>
            <a:lvl6pPr marL="2387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844800" defTabSz="965200" eaLnBrk="0" fontAlgn="base" hangingPunct="0">
              <a:spcBef>
                <a:spcPct val="0"/>
              </a:spcBef>
              <a:spcAft>
                <a:spcPct val="0"/>
              </a:spcAft>
              <a:defRPr sz="2400">
                <a:solidFill>
                  <a:schemeClr val="tx1"/>
                </a:solidFill>
                <a:latin typeface="Times New Roman" panose="02020603050405020304" pitchFamily="18" charset="0"/>
              </a:defRPr>
            </a:lvl7pPr>
            <a:lvl8pPr marL="3302000" defTabSz="965200" eaLnBrk="0" fontAlgn="base" hangingPunct="0">
              <a:spcBef>
                <a:spcPct val="0"/>
              </a:spcBef>
              <a:spcAft>
                <a:spcPct val="0"/>
              </a:spcAft>
              <a:defRPr sz="2400">
                <a:solidFill>
                  <a:schemeClr val="tx1"/>
                </a:solidFill>
                <a:latin typeface="Times New Roman" panose="02020603050405020304" pitchFamily="18" charset="0"/>
              </a:defRPr>
            </a:lvl8pPr>
            <a:lvl9pPr marL="3759200" defTabSz="965200" eaLnBrk="0" fontAlgn="base" hangingPunct="0">
              <a:spcBef>
                <a:spcPct val="0"/>
              </a:spcBef>
              <a:spcAft>
                <a:spcPct val="0"/>
              </a:spcAft>
              <a:defRPr sz="2400">
                <a:solidFill>
                  <a:schemeClr val="tx1"/>
                </a:solidFill>
                <a:latin typeface="Times New Roman" panose="02020603050405020304" pitchFamily="18" charset="0"/>
              </a:defRPr>
            </a:lvl9pPr>
          </a:lstStyle>
          <a:p>
            <a:pPr marL="401638" indent="-401638" eaLnBrk="1" fontAlgn="auto" hangingPunct="1">
              <a:lnSpc>
                <a:spcPct val="120000"/>
              </a:lnSpc>
              <a:spcAft>
                <a:spcPts val="0"/>
              </a:spcAft>
              <a:buClr>
                <a:srgbClr val="1A0DBF"/>
              </a:buClr>
              <a:buFont typeface="Webdings" panose="05030102010509060703" pitchFamily="18" charset="2"/>
              <a:buChar char=""/>
              <a:defRPr/>
            </a:pPr>
            <a:r>
              <a:rPr lang="en-US" altLang="en-US" sz="2800" b="1" dirty="0">
                <a:latin typeface="+mj-lt"/>
                <a:cs typeface="Arial" panose="020B0604020202020204" pitchFamily="34" charset="0"/>
              </a:rPr>
              <a:t>Excessive Force</a:t>
            </a:r>
          </a:p>
          <a:p>
            <a:pPr marL="401638" indent="-401638" eaLnBrk="1" fontAlgn="auto" hangingPunct="1">
              <a:lnSpc>
                <a:spcPct val="120000"/>
              </a:lnSpc>
              <a:spcAft>
                <a:spcPts val="0"/>
              </a:spcAft>
              <a:buClr>
                <a:srgbClr val="1A0DBF"/>
              </a:buClr>
              <a:buFont typeface="Webdings" panose="05030102010509060703" pitchFamily="18" charset="2"/>
              <a:buChar char=""/>
              <a:defRPr/>
            </a:pPr>
            <a:r>
              <a:rPr lang="en-US" altLang="en-US" sz="2800" b="1" dirty="0">
                <a:latin typeface="+mj-lt"/>
                <a:cs typeface="Arial" panose="020B0604020202020204" pitchFamily="34" charset="0"/>
              </a:rPr>
              <a:t>Vibration</a:t>
            </a:r>
          </a:p>
          <a:p>
            <a:pPr marL="401638" indent="-401638" eaLnBrk="1" fontAlgn="auto" hangingPunct="1">
              <a:lnSpc>
                <a:spcPct val="120000"/>
              </a:lnSpc>
              <a:spcAft>
                <a:spcPts val="0"/>
              </a:spcAft>
              <a:buClr>
                <a:srgbClr val="1A0DBF"/>
              </a:buClr>
              <a:buFont typeface="Webdings" panose="05030102010509060703" pitchFamily="18" charset="2"/>
              <a:buChar char=""/>
              <a:defRPr/>
            </a:pPr>
            <a:r>
              <a:rPr lang="en-US" altLang="en-US" sz="2800" b="1" dirty="0">
                <a:latin typeface="+mj-lt"/>
                <a:cs typeface="Arial" panose="020B0604020202020204" pitchFamily="34" charset="0"/>
              </a:rPr>
              <a:t>Compression</a:t>
            </a:r>
          </a:p>
          <a:p>
            <a:pPr marL="401638" indent="-401638" eaLnBrk="1" fontAlgn="auto" hangingPunct="1">
              <a:lnSpc>
                <a:spcPct val="120000"/>
              </a:lnSpc>
              <a:spcAft>
                <a:spcPts val="0"/>
              </a:spcAft>
              <a:buClr>
                <a:srgbClr val="1A0DBF"/>
              </a:buClr>
              <a:buFont typeface="Webdings" panose="05030102010509060703" pitchFamily="18" charset="2"/>
              <a:buChar char=""/>
              <a:defRPr/>
            </a:pPr>
            <a:r>
              <a:rPr lang="en-US" altLang="en-US" sz="2800" b="1" dirty="0">
                <a:latin typeface="+mj-lt"/>
                <a:cs typeface="Arial" panose="020B0604020202020204" pitchFamily="34" charset="0"/>
              </a:rPr>
              <a:t>Inadequate Recovery</a:t>
            </a:r>
          </a:p>
        </p:txBody>
      </p:sp>
      <p:cxnSp>
        <p:nvCxnSpPr>
          <p:cNvPr id="3" name="Straight Connector 2">
            <a:extLst>
              <a:ext uri="{FF2B5EF4-FFF2-40B4-BE49-F238E27FC236}">
                <a16:creationId xmlns:a16="http://schemas.microsoft.com/office/drawing/2014/main" id="{0C2FE1C2-D01D-40D9-9D29-B437AD133603}"/>
              </a:ext>
            </a:extLst>
          </p:cNvPr>
          <p:cNvCxnSpPr/>
          <p:nvPr/>
        </p:nvCxnSpPr>
        <p:spPr>
          <a:xfrm>
            <a:off x="1514475" y="3802063"/>
            <a:ext cx="684371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FE203B9-96FF-46B7-8095-9EE6C79101A2}"/>
              </a:ext>
            </a:extLst>
          </p:cNvPr>
          <p:cNvSpPr>
            <a:spLocks noGrp="1"/>
          </p:cNvSpPr>
          <p:nvPr>
            <p:ph type="sldNum" sz="quarter" idx="11"/>
          </p:nvPr>
        </p:nvSpPr>
        <p:spPr/>
        <p:txBody>
          <a:bodyPr/>
          <a:lstStyle/>
          <a:p>
            <a:pPr>
              <a:defRPr/>
            </a:pPr>
            <a:fld id="{8C28C825-8B56-4D47-AD22-1565AC870D51}" type="slidenum">
              <a:rPr lang="en-GB" smtClean="0"/>
              <a:pPr>
                <a:defRPr/>
              </a:pPr>
              <a:t>168</a:t>
            </a:fld>
            <a:endParaRPr lang="en-GB" dirty="0"/>
          </a:p>
        </p:txBody>
      </p:sp>
    </p:spTree>
    <p:extLst>
      <p:ext uri="{BB962C8B-B14F-4D97-AF65-F5344CB8AC3E}">
        <p14:creationId xmlns:p14="http://schemas.microsoft.com/office/powerpoint/2010/main" val="1143948208"/>
      </p:ext>
    </p:extLst>
  </p:cSld>
  <p:clrMapOvr>
    <a:masterClrMapping/>
  </p:clrMapOvr>
  <p:transition spd="med">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850856F-7B65-4FD4-867A-CB28585F3A82}"/>
              </a:ext>
            </a:extLst>
          </p:cNvPr>
          <p:cNvSpPr>
            <a:spLocks noGrp="1" noChangeArrowheads="1"/>
          </p:cNvSpPr>
          <p:nvPr>
            <p:ph type="title"/>
          </p:nvPr>
        </p:nvSpPr>
        <p:spPr/>
        <p:txBody>
          <a:bodyPr rtlCol="0">
            <a:normAutofit fontScale="90000"/>
          </a:bodyPr>
          <a:lstStyle/>
          <a:p>
            <a:pPr defTabSz="685807" eaLnBrk="1" fontAlgn="auto" hangingPunct="1">
              <a:spcAft>
                <a:spcPts val="0"/>
              </a:spcAft>
              <a:defRPr/>
            </a:pPr>
            <a:r>
              <a:rPr lang="en-US" altLang="en-US" sz="3200" b="1" dirty="0">
                <a:solidFill>
                  <a:srgbClr val="212465"/>
                </a:solidFill>
                <a:latin typeface="Calibri Light" panose="020F0302020204030204" pitchFamily="34" charset="0"/>
                <a:cs typeface="Calibri Light" panose="020F0302020204030204" pitchFamily="34" charset="0"/>
              </a:rPr>
              <a:t>AWKWARD POSTURES</a:t>
            </a:r>
            <a:br>
              <a:rPr lang="en-US" altLang="en-US" sz="3200" b="1" dirty="0">
                <a:solidFill>
                  <a:srgbClr val="212465"/>
                </a:solidFill>
                <a:latin typeface="Calibri Light" panose="020F0302020204030204" pitchFamily="34" charset="0"/>
                <a:cs typeface="Calibri Light" panose="020F0302020204030204" pitchFamily="34" charset="0"/>
              </a:rPr>
            </a:br>
            <a:r>
              <a:rPr lang="en-US" altLang="en-US" sz="3200" b="1" dirty="0" err="1">
                <a:solidFill>
                  <a:srgbClr val="212465"/>
                </a:solidFill>
                <a:latin typeface="Calibri Light" panose="020F0302020204030204" pitchFamily="34" charset="0"/>
                <a:cs typeface="Calibri Light" panose="020F0302020204030204" pitchFamily="34" charset="0"/>
              </a:rPr>
              <a:t>Postures</a:t>
            </a:r>
            <a:r>
              <a:rPr lang="en-US" altLang="en-US" sz="3200" b="1" dirty="0">
                <a:solidFill>
                  <a:srgbClr val="212465"/>
                </a:solidFill>
                <a:latin typeface="Calibri Light" panose="020F0302020204030204" pitchFamily="34" charset="0"/>
                <a:cs typeface="Calibri Light" panose="020F0302020204030204" pitchFamily="34" charset="0"/>
              </a:rPr>
              <a:t> outside neutral (between knees &amp; shoulders)</a:t>
            </a:r>
          </a:p>
        </p:txBody>
      </p:sp>
      <p:sp>
        <p:nvSpPr>
          <p:cNvPr id="132099" name="Rectangle 3">
            <a:extLst>
              <a:ext uri="{FF2B5EF4-FFF2-40B4-BE49-F238E27FC236}">
                <a16:creationId xmlns:a16="http://schemas.microsoft.com/office/drawing/2014/main" id="{6F0083DB-9EA3-447B-892D-5499BE191C99}"/>
              </a:ext>
            </a:extLst>
          </p:cNvPr>
          <p:cNvSpPr>
            <a:spLocks noGrp="1" noChangeArrowheads="1"/>
          </p:cNvSpPr>
          <p:nvPr>
            <p:ph idx="1"/>
          </p:nvPr>
        </p:nvSpPr>
        <p:spPr/>
        <p:txBody>
          <a:bodyPr/>
          <a:lstStyle/>
          <a:p>
            <a:pPr marL="0" indent="0" eaLnBrk="1" hangingPunct="1">
              <a:buFont typeface="Arial" panose="020B0604020202020204" pitchFamily="34" charset="0"/>
              <a:buNone/>
            </a:pPr>
            <a:r>
              <a:rPr lang="en-US" altLang="en-US" sz="2400" b="1" dirty="0">
                <a:latin typeface="+mj-lt"/>
              </a:rPr>
              <a:t>Neutral is the optimal position of each joint providing the most strength and control.</a:t>
            </a:r>
          </a:p>
        </p:txBody>
      </p:sp>
      <p:pic>
        <p:nvPicPr>
          <p:cNvPr id="132100" name="Picture 14" descr="Medical_Records_typing">
            <a:extLst>
              <a:ext uri="{FF2B5EF4-FFF2-40B4-BE49-F238E27FC236}">
                <a16:creationId xmlns:a16="http://schemas.microsoft.com/office/drawing/2014/main" id="{0CE4143A-1E0A-4235-97B8-9FA483769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1" y="1973262"/>
            <a:ext cx="19573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3" name="Freeform 17">
            <a:extLst>
              <a:ext uri="{FF2B5EF4-FFF2-40B4-BE49-F238E27FC236}">
                <a16:creationId xmlns:a16="http://schemas.microsoft.com/office/drawing/2014/main" id="{DB4F6F8D-46DC-4443-8C30-B12F6061D71E}"/>
              </a:ext>
            </a:extLst>
          </p:cNvPr>
          <p:cNvSpPr>
            <a:spLocks/>
          </p:cNvSpPr>
          <p:nvPr/>
        </p:nvSpPr>
        <p:spPr bwMode="auto">
          <a:xfrm>
            <a:off x="5345113" y="2222500"/>
            <a:ext cx="665162" cy="2159000"/>
          </a:xfrm>
          <a:custGeom>
            <a:avLst/>
            <a:gdLst>
              <a:gd name="T0" fmla="*/ 0 w 456"/>
              <a:gd name="T1" fmla="*/ 0 h 1728"/>
              <a:gd name="T2" fmla="*/ 384 w 456"/>
              <a:gd name="T3" fmla="*/ 384 h 1728"/>
              <a:gd name="T4" fmla="*/ 432 w 456"/>
              <a:gd name="T5" fmla="*/ 1728 h 1728"/>
            </a:gdLst>
            <a:ahLst/>
            <a:cxnLst>
              <a:cxn ang="0">
                <a:pos x="T0" y="T1"/>
              </a:cxn>
              <a:cxn ang="0">
                <a:pos x="T2" y="T3"/>
              </a:cxn>
              <a:cxn ang="0">
                <a:pos x="T4" y="T5"/>
              </a:cxn>
            </a:cxnLst>
            <a:rect l="0" t="0" r="r" b="b"/>
            <a:pathLst>
              <a:path w="456" h="1728">
                <a:moveTo>
                  <a:pt x="0" y="0"/>
                </a:moveTo>
                <a:cubicBezTo>
                  <a:pt x="156" y="48"/>
                  <a:pt x="312" y="96"/>
                  <a:pt x="384" y="384"/>
                </a:cubicBezTo>
                <a:cubicBezTo>
                  <a:pt x="456" y="672"/>
                  <a:pt x="424" y="1504"/>
                  <a:pt x="432" y="1728"/>
                </a:cubicBezTo>
              </a:path>
            </a:pathLst>
          </a:custGeom>
          <a:noFill/>
          <a:ln w="25400" cap="flat" cmpd="sng">
            <a:solidFill>
              <a:srgbClr val="FFFF99"/>
            </a:solidFill>
            <a:prstDash val="solid"/>
            <a:round/>
            <a:headEnd type="none" w="med" len="med"/>
            <a:tailEnd type="none" w="med" len="me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45075" name="Text Box 19">
            <a:extLst>
              <a:ext uri="{FF2B5EF4-FFF2-40B4-BE49-F238E27FC236}">
                <a16:creationId xmlns:a16="http://schemas.microsoft.com/office/drawing/2014/main" id="{17441A10-B8FA-4595-83EF-5025FBBD5266}"/>
              </a:ext>
            </a:extLst>
          </p:cNvPr>
          <p:cNvSpPr txBox="1">
            <a:spLocks noChangeArrowheads="1"/>
          </p:cNvSpPr>
          <p:nvPr/>
        </p:nvSpPr>
        <p:spPr bwMode="auto">
          <a:xfrm>
            <a:off x="4329113" y="4611688"/>
            <a:ext cx="1903412" cy="1816100"/>
          </a:xfrm>
          <a:prstGeom prst="rect">
            <a:avLst/>
          </a:prstGeom>
          <a:noFill/>
          <a:ln>
            <a:noFill/>
          </a:ln>
          <a:effectLst/>
        </p:spPr>
        <p:txBody>
          <a:bodyPr anchor="ctr">
            <a:spAutoFit/>
          </a:bodyPr>
          <a:lstStyle/>
          <a:p>
            <a:pPr eaLnBrk="1" fontAlgn="auto" hangingPunct="1">
              <a:spcBef>
                <a:spcPts val="0"/>
              </a:spcBef>
              <a:spcAft>
                <a:spcPts val="0"/>
              </a:spcAft>
              <a:defRPr/>
            </a:pPr>
            <a:r>
              <a:rPr lang="en-US" altLang="en-US" sz="1400" b="1" dirty="0">
                <a:latin typeface="+mj-lt"/>
              </a:rPr>
              <a:t>Before: Lab technician tilts his neck forward to view the screen into a non-neutral posture.  He also bends over resting on his forearms to write on the documents.</a:t>
            </a:r>
          </a:p>
        </p:txBody>
      </p:sp>
      <p:sp>
        <p:nvSpPr>
          <p:cNvPr id="45076" name="Text Box 20">
            <a:extLst>
              <a:ext uri="{FF2B5EF4-FFF2-40B4-BE49-F238E27FC236}">
                <a16:creationId xmlns:a16="http://schemas.microsoft.com/office/drawing/2014/main" id="{F8BF72CB-0B62-424E-A9D9-2958000F2519}"/>
              </a:ext>
            </a:extLst>
          </p:cNvPr>
          <p:cNvSpPr txBox="1">
            <a:spLocks noChangeArrowheads="1"/>
          </p:cNvSpPr>
          <p:nvPr/>
        </p:nvSpPr>
        <p:spPr bwMode="auto">
          <a:xfrm>
            <a:off x="6359525" y="4681081"/>
            <a:ext cx="2025650" cy="2031325"/>
          </a:xfrm>
          <a:prstGeom prst="rect">
            <a:avLst/>
          </a:prstGeom>
          <a:noFill/>
          <a:ln>
            <a:noFill/>
          </a:ln>
          <a:effectLst/>
        </p:spPr>
        <p:txBody>
          <a:bodyPr anchor="ctr">
            <a:spAutoFit/>
          </a:bodyPr>
          <a:lstStyle/>
          <a:p>
            <a:pPr eaLnBrk="1" fontAlgn="auto" hangingPunct="1">
              <a:spcBef>
                <a:spcPts val="0"/>
              </a:spcBef>
              <a:spcAft>
                <a:spcPts val="0"/>
              </a:spcAft>
              <a:defRPr/>
            </a:pPr>
            <a:r>
              <a:rPr lang="en-US" altLang="en-US" sz="1400" b="1" dirty="0">
                <a:latin typeface="+mj-lt"/>
              </a:rPr>
              <a:t>Ergonomic Improvement: Worker easily views the screen from a neutral posture.  The workstation adjusts to accommodate different working heights and users. When standing, work should be about elbow height.</a:t>
            </a:r>
            <a:r>
              <a:rPr lang="en-US" altLang="en-US" sz="1400" b="1" dirty="0">
                <a:solidFill>
                  <a:srgbClr val="FF6600"/>
                </a:solidFill>
                <a:latin typeface="+mj-lt"/>
              </a:rPr>
              <a:t> </a:t>
            </a:r>
            <a:endParaRPr lang="en-US" altLang="en-US" sz="1400" b="1" dirty="0">
              <a:latin typeface="+mj-lt"/>
            </a:endParaRPr>
          </a:p>
        </p:txBody>
      </p:sp>
      <p:sp>
        <p:nvSpPr>
          <p:cNvPr id="132104" name="Text Box 21">
            <a:extLst>
              <a:ext uri="{FF2B5EF4-FFF2-40B4-BE49-F238E27FC236}">
                <a16:creationId xmlns:a16="http://schemas.microsoft.com/office/drawing/2014/main" id="{E602E0E0-D0E4-492C-BDC6-A029E4BCBA7F}"/>
              </a:ext>
            </a:extLst>
          </p:cNvPr>
          <p:cNvSpPr txBox="1">
            <a:spLocks noChangeArrowheads="1"/>
          </p:cNvSpPr>
          <p:nvPr/>
        </p:nvSpPr>
        <p:spPr bwMode="auto">
          <a:xfrm>
            <a:off x="514721" y="2332503"/>
            <a:ext cx="3352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a:latin typeface="+mj-lt"/>
                <a:cs typeface="Arial" panose="020B0604020202020204" pitchFamily="34" charset="0"/>
              </a:rPr>
              <a:t>Awkward  or unsupported postures that stretch physical limits, can compress nerves and irritate tendons</a:t>
            </a:r>
          </a:p>
        </p:txBody>
      </p:sp>
      <p:pic>
        <p:nvPicPr>
          <p:cNvPr id="132105" name="Picture 23" descr="nostra scope inproved">
            <a:extLst>
              <a:ext uri="{FF2B5EF4-FFF2-40B4-BE49-F238E27FC236}">
                <a16:creationId xmlns:a16="http://schemas.microsoft.com/office/drawing/2014/main" id="{12DB1231-CFF9-4594-B337-3CFB7E86B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760" y="1973262"/>
            <a:ext cx="1823088" cy="262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0" name="Line 24">
            <a:extLst>
              <a:ext uri="{FF2B5EF4-FFF2-40B4-BE49-F238E27FC236}">
                <a16:creationId xmlns:a16="http://schemas.microsoft.com/office/drawing/2014/main" id="{E072F296-AD9A-4D38-AB2A-958FD7FD45CA}"/>
              </a:ext>
            </a:extLst>
          </p:cNvPr>
          <p:cNvSpPr>
            <a:spLocks noChangeShapeType="1"/>
          </p:cNvSpPr>
          <p:nvPr/>
        </p:nvSpPr>
        <p:spPr bwMode="auto">
          <a:xfrm>
            <a:off x="7820025" y="2095500"/>
            <a:ext cx="0" cy="2349500"/>
          </a:xfrm>
          <a:prstGeom prst="line">
            <a:avLst/>
          </a:prstGeom>
          <a:noFill/>
          <a:ln w="28575">
            <a:solidFill>
              <a:srgbClr val="FFFF99"/>
            </a:solidFill>
            <a:round/>
            <a:headEnd/>
            <a:tailEn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2" name="Slide Number Placeholder 1">
            <a:extLst>
              <a:ext uri="{FF2B5EF4-FFF2-40B4-BE49-F238E27FC236}">
                <a16:creationId xmlns:a16="http://schemas.microsoft.com/office/drawing/2014/main" id="{F6D1F82A-1D6A-4FCE-8B74-6DB7406C8386}"/>
              </a:ext>
            </a:extLst>
          </p:cNvPr>
          <p:cNvSpPr>
            <a:spLocks noGrp="1"/>
          </p:cNvSpPr>
          <p:nvPr>
            <p:ph type="sldNum" sz="quarter" idx="11"/>
          </p:nvPr>
        </p:nvSpPr>
        <p:spPr/>
        <p:txBody>
          <a:bodyPr/>
          <a:lstStyle/>
          <a:p>
            <a:pPr>
              <a:defRPr/>
            </a:pPr>
            <a:fld id="{8C28C825-8B56-4D47-AD22-1565AC870D51}" type="slidenum">
              <a:rPr lang="en-GB" smtClean="0"/>
              <a:pPr>
                <a:defRPr/>
              </a:pPr>
              <a:t>169</a:t>
            </a:fld>
            <a:endParaRPr lang="en-GB" dirty="0"/>
          </a:p>
        </p:txBody>
      </p:sp>
    </p:spTree>
    <p:extLst>
      <p:ext uri="{BB962C8B-B14F-4D97-AF65-F5344CB8AC3E}">
        <p14:creationId xmlns:p14="http://schemas.microsoft.com/office/powerpoint/2010/main" val="205472198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dirty="0"/>
              <a:t>Effective worker safety and health programs are important because they can (check all that apply):</a:t>
            </a:r>
          </a:p>
          <a:p>
            <a:pPr>
              <a:buFont typeface="Wingdings" panose="05000000000000000000" pitchFamily="2" charset="2"/>
              <a:buChar char="q"/>
            </a:pPr>
            <a:r>
              <a:rPr lang="en-US" dirty="0"/>
              <a:t> Reduce the extent and severity of work-related injuries and illnesses.</a:t>
            </a:r>
          </a:p>
          <a:p>
            <a:pPr>
              <a:buFont typeface="Wingdings" panose="05000000000000000000" pitchFamily="2" charset="2"/>
              <a:buChar char="q"/>
            </a:pPr>
            <a:r>
              <a:rPr lang="en-US" dirty="0"/>
              <a:t> Improve employee morale, productivity and quality of life.</a:t>
            </a:r>
          </a:p>
          <a:p>
            <a:pPr>
              <a:buFont typeface="Wingdings" panose="05000000000000000000" pitchFamily="2" charset="2"/>
              <a:buChar char="q"/>
            </a:pPr>
            <a:r>
              <a:rPr lang="en-US" dirty="0"/>
              <a:t> Demonstrate a commitment to a healthful and safe work environment.</a:t>
            </a:r>
          </a:p>
          <a:p>
            <a:pPr marL="0" indent="0">
              <a:buNone/>
            </a:pPr>
            <a:r>
              <a:rPr lang="en-US" dirty="0">
                <a:highlight>
                  <a:srgbClr val="FFFF00"/>
                </a:highlight>
              </a:rPr>
              <a:t>X All of the above</a:t>
            </a:r>
          </a:p>
        </p:txBody>
      </p:sp>
      <p:sp>
        <p:nvSpPr>
          <p:cNvPr id="4" name="Slide Number Placeholder 3">
            <a:extLst>
              <a:ext uri="{FF2B5EF4-FFF2-40B4-BE49-F238E27FC236}">
                <a16:creationId xmlns:a16="http://schemas.microsoft.com/office/drawing/2014/main" id="{58899FFA-2106-4FA5-B0AF-B37599D12F57}"/>
              </a:ext>
            </a:extLst>
          </p:cNvPr>
          <p:cNvSpPr>
            <a:spLocks noGrp="1"/>
          </p:cNvSpPr>
          <p:nvPr>
            <p:ph type="sldNum" sz="quarter" idx="11"/>
          </p:nvPr>
        </p:nvSpPr>
        <p:spPr/>
        <p:txBody>
          <a:bodyPr/>
          <a:lstStyle/>
          <a:p>
            <a:pPr>
              <a:defRPr/>
            </a:pPr>
            <a:fld id="{3F4818DF-A78A-4999-9725-BA0C6DE7E9D9}" type="slidenum">
              <a:rPr lang="en-GB" smtClean="0"/>
              <a:pPr>
                <a:defRPr/>
              </a:pPr>
              <a:t>17</a:t>
            </a:fld>
            <a:endParaRPr lang="en-GB" dirty="0"/>
          </a:p>
        </p:txBody>
      </p:sp>
    </p:spTree>
    <p:extLst>
      <p:ext uri="{BB962C8B-B14F-4D97-AF65-F5344CB8AC3E}">
        <p14:creationId xmlns:p14="http://schemas.microsoft.com/office/powerpoint/2010/main" val="2746860682"/>
      </p:ext>
    </p:extLst>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8A13ECCC-3145-487F-B65B-F810FD091B53}"/>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sz="3200" b="1" dirty="0">
                <a:solidFill>
                  <a:srgbClr val="212465"/>
                </a:solidFill>
                <a:latin typeface="Calibri Light" panose="020F0302020204030204" pitchFamily="34" charset="0"/>
                <a:cs typeface="Calibri Light" panose="020F0302020204030204" pitchFamily="34" charset="0"/>
              </a:rPr>
              <a:t>AWKWARD POSTURES</a:t>
            </a:r>
            <a:br>
              <a:rPr lang="en-US" altLang="en-US" sz="3200" b="1" dirty="0">
                <a:solidFill>
                  <a:srgbClr val="212465"/>
                </a:solidFill>
                <a:latin typeface="Calibri Light" panose="020F0302020204030204" pitchFamily="34" charset="0"/>
                <a:cs typeface="Calibri Light" panose="020F0302020204030204" pitchFamily="34" charset="0"/>
              </a:rPr>
            </a:br>
            <a:r>
              <a:rPr lang="en-US" altLang="en-US" sz="3200" b="1" dirty="0" err="1">
                <a:solidFill>
                  <a:srgbClr val="212465"/>
                </a:solidFill>
                <a:latin typeface="Calibri Light" panose="020F0302020204030204" pitchFamily="34" charset="0"/>
                <a:cs typeface="Calibri Light" panose="020F0302020204030204" pitchFamily="34" charset="0"/>
              </a:rPr>
              <a:t>Postures</a:t>
            </a:r>
            <a:r>
              <a:rPr lang="en-US" altLang="en-US" sz="3200" b="1" dirty="0">
                <a:solidFill>
                  <a:srgbClr val="212465"/>
                </a:solidFill>
                <a:latin typeface="Calibri Light" panose="020F0302020204030204" pitchFamily="34" charset="0"/>
                <a:cs typeface="Calibri Light" panose="020F0302020204030204" pitchFamily="34" charset="0"/>
              </a:rPr>
              <a:t> outside of neutral</a:t>
            </a:r>
          </a:p>
        </p:txBody>
      </p:sp>
      <p:sp>
        <p:nvSpPr>
          <p:cNvPr id="125969" name="Rectangle 17">
            <a:extLst>
              <a:ext uri="{FF2B5EF4-FFF2-40B4-BE49-F238E27FC236}">
                <a16:creationId xmlns:a16="http://schemas.microsoft.com/office/drawing/2014/main" id="{0DFEAB15-2D87-4503-8696-9CF52AA28BDF}"/>
              </a:ext>
            </a:extLst>
          </p:cNvPr>
          <p:cNvSpPr>
            <a:spLocks noGrp="1" noChangeArrowheads="1"/>
          </p:cNvSpPr>
          <p:nvPr>
            <p:ph idx="1"/>
          </p:nvPr>
        </p:nvSpPr>
        <p:spPr/>
        <p:txBody>
          <a:bodyPr rtlCol="0">
            <a:normAutofit/>
          </a:bodyPr>
          <a:lstStyle/>
          <a:p>
            <a:pPr marL="171452" indent="-171452" defTabSz="685807" eaLnBrk="1" fontAlgn="auto" hangingPunct="1">
              <a:spcAft>
                <a:spcPts val="0"/>
              </a:spcAft>
              <a:buFont typeface="Arial" panose="020B0604020202020204" pitchFamily="34" charset="0"/>
              <a:buNone/>
              <a:defRPr/>
            </a:pPr>
            <a:r>
              <a:rPr lang="en-US" altLang="en-US" sz="2499" b="1" dirty="0">
                <a:latin typeface="+mj-lt"/>
                <a:cs typeface="Arial" panose="020B0604020202020204" pitchFamily="34" charset="0"/>
              </a:rPr>
              <a:t>Examples of Awkward Postures:</a:t>
            </a:r>
          </a:p>
          <a:p>
            <a:pPr marL="171452" indent="-171452" defTabSz="685807" eaLnBrk="1" fontAlgn="auto" hangingPunct="1">
              <a:spcAft>
                <a:spcPts val="0"/>
              </a:spcAft>
              <a:defRPr/>
            </a:pPr>
            <a:endParaRPr lang="en-US" altLang="en-US" sz="2499" b="1" dirty="0">
              <a:latin typeface="+mj-lt"/>
              <a:cs typeface="Arial" panose="020B0604020202020204" pitchFamily="34" charset="0"/>
            </a:endParaRPr>
          </a:p>
        </p:txBody>
      </p:sp>
      <p:sp>
        <p:nvSpPr>
          <p:cNvPr id="125970" name="Rectangle 18">
            <a:extLst>
              <a:ext uri="{FF2B5EF4-FFF2-40B4-BE49-F238E27FC236}">
                <a16:creationId xmlns:a16="http://schemas.microsoft.com/office/drawing/2014/main" id="{7F31DBEE-A611-42EE-AD5B-D3415F24D491}"/>
              </a:ext>
            </a:extLst>
          </p:cNvPr>
          <p:cNvSpPr>
            <a:spLocks noChangeArrowheads="1"/>
          </p:cNvSpPr>
          <p:nvPr/>
        </p:nvSpPr>
        <p:spPr bwMode="auto">
          <a:xfrm>
            <a:off x="207963" y="2039938"/>
            <a:ext cx="4583112" cy="2982912"/>
          </a:xfrm>
          <a:prstGeom prst="rect">
            <a:avLst/>
          </a:prstGeom>
          <a:noFill/>
          <a:ln>
            <a:noFill/>
          </a:ln>
          <a:effectLst/>
        </p:spPr>
        <p:txBody>
          <a:bodyPr lIns="80384" tIns="40192" rIns="80384" bIns="40192"/>
          <a:lstStyle>
            <a:lvl1pPr marL="361950" indent="-361950" algn="l" defTabSz="965200">
              <a:spcBef>
                <a:spcPct val="20000"/>
              </a:spcBef>
              <a:buClr>
                <a:srgbClr val="473DC3"/>
              </a:buClr>
              <a:buFont typeface="Webdings" panose="05030102010509060703" pitchFamily="18" charset="2"/>
              <a:buChar char=""/>
              <a:defRPr sz="3000">
                <a:solidFill>
                  <a:schemeClr val="tx1"/>
                </a:solidFill>
                <a:latin typeface="Arial" panose="020B0604020202020204" pitchFamily="34" charset="0"/>
              </a:defRPr>
            </a:lvl1pPr>
            <a:lvl2pPr marL="784225" indent="-301625" algn="l" defTabSz="965200">
              <a:spcBef>
                <a:spcPct val="20000"/>
              </a:spcBef>
              <a:buClr>
                <a:srgbClr val="4F4488"/>
              </a:buClr>
              <a:buFont typeface="Webdings" panose="05030102010509060703" pitchFamily="18" charset="2"/>
              <a:buChar char=""/>
              <a:defRPr sz="2500">
                <a:solidFill>
                  <a:schemeClr val="tx1"/>
                </a:solidFill>
                <a:latin typeface="Arial" panose="020B0604020202020204" pitchFamily="34" charset="0"/>
              </a:defRPr>
            </a:lvl2pPr>
            <a:lvl3pPr marL="1206500" indent="-241300" algn="l" defTabSz="965200">
              <a:spcBef>
                <a:spcPct val="20000"/>
              </a:spcBef>
              <a:buChar char="•"/>
              <a:defRPr sz="2100">
                <a:solidFill>
                  <a:schemeClr val="tx1"/>
                </a:solidFill>
                <a:latin typeface="Arial" panose="020B0604020202020204" pitchFamily="34" charset="0"/>
              </a:defRPr>
            </a:lvl3pPr>
            <a:lvl4pPr marL="1689100" indent="-241300" algn="l" defTabSz="965200">
              <a:spcBef>
                <a:spcPct val="20000"/>
              </a:spcBef>
              <a:buChar char="–"/>
              <a:defRPr sz="1900">
                <a:solidFill>
                  <a:schemeClr val="tx1"/>
                </a:solidFill>
                <a:latin typeface="Arial" panose="020B0604020202020204" pitchFamily="34" charset="0"/>
              </a:defRPr>
            </a:lvl4pPr>
            <a:lvl5pPr marL="2171700" indent="-241300" algn="l" defTabSz="965200">
              <a:spcBef>
                <a:spcPct val="20000"/>
              </a:spcBef>
              <a:buChar char="»"/>
              <a:defRPr sz="1900">
                <a:solidFill>
                  <a:schemeClr val="tx1"/>
                </a:solidFill>
                <a:latin typeface="Arial" panose="020B0604020202020204" pitchFamily="34" charset="0"/>
              </a:defRPr>
            </a:lvl5pPr>
            <a:lvl6pPr marL="26289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6pPr>
            <a:lvl7pPr marL="30861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7pPr>
            <a:lvl8pPr marL="35433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8pPr>
            <a:lvl9pPr marL="40005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9pPr>
          </a:lstStyle>
          <a:p>
            <a:pPr lvl="1" eaLnBrk="1" fontAlgn="auto" hangingPunct="1">
              <a:spcAft>
                <a:spcPts val="0"/>
              </a:spcAft>
              <a:defRPr/>
            </a:pPr>
            <a:r>
              <a:rPr lang="en-US" altLang="en-US" sz="2000" b="1" dirty="0">
                <a:latin typeface="+mj-lt"/>
                <a:cs typeface="Arial" panose="020B0604020202020204" pitchFamily="34" charset="0"/>
              </a:rPr>
              <a:t>Repeatedly raising or working with the</a:t>
            </a:r>
            <a:r>
              <a:rPr lang="en-US" altLang="en-US" sz="2000" b="1" dirty="0">
                <a:solidFill>
                  <a:srgbClr val="FF0000"/>
                </a:solidFill>
                <a:latin typeface="+mj-lt"/>
                <a:cs typeface="Arial" panose="020B0604020202020204" pitchFamily="34" charset="0"/>
              </a:rPr>
              <a:t> </a:t>
            </a:r>
            <a:r>
              <a:rPr lang="en-US" altLang="en-US" sz="2000" b="1" dirty="0">
                <a:latin typeface="+mj-lt"/>
                <a:cs typeface="Arial" panose="020B0604020202020204" pitchFamily="34" charset="0"/>
              </a:rPr>
              <a:t>hand(s) above the head or the elbow(s) above the shoulder(s) for more than 2 hours per day</a:t>
            </a:r>
          </a:p>
          <a:p>
            <a:pPr lvl="1" eaLnBrk="1" fontAlgn="auto" hangingPunct="1">
              <a:spcAft>
                <a:spcPts val="0"/>
              </a:spcAft>
              <a:defRPr/>
            </a:pPr>
            <a:r>
              <a:rPr lang="en-US" altLang="en-US" sz="2000" b="1" dirty="0">
                <a:latin typeface="+mj-lt"/>
                <a:cs typeface="Arial" panose="020B0604020202020204" pitchFamily="34" charset="0"/>
              </a:rPr>
              <a:t>Kneeling or squatting for more than 2 hours total  daily</a:t>
            </a:r>
          </a:p>
          <a:p>
            <a:pPr lvl="1" eaLnBrk="1" fontAlgn="auto" hangingPunct="1">
              <a:spcAft>
                <a:spcPts val="0"/>
              </a:spcAft>
              <a:defRPr/>
            </a:pPr>
            <a:r>
              <a:rPr lang="en-US" altLang="en-US" sz="2000" b="1" dirty="0">
                <a:latin typeface="+mj-lt"/>
                <a:cs typeface="Arial" panose="020B0604020202020204" pitchFamily="34" charset="0"/>
              </a:rPr>
              <a:t>Working with the back, neck or wrist bent or twisted for more then 2 hours per day</a:t>
            </a:r>
          </a:p>
          <a:p>
            <a:pPr lvl="1" eaLnBrk="1" fontAlgn="auto" hangingPunct="1">
              <a:spcAft>
                <a:spcPts val="0"/>
              </a:spcAft>
              <a:defRPr/>
            </a:pPr>
            <a:r>
              <a:rPr lang="en-US" altLang="en-US" sz="2000" b="1" dirty="0">
                <a:latin typeface="+mj-lt"/>
                <a:cs typeface="Arial" panose="020B0604020202020204" pitchFamily="34" charset="0"/>
              </a:rPr>
              <a:t>Sitting with feet unsupported</a:t>
            </a:r>
          </a:p>
          <a:p>
            <a:pPr eaLnBrk="1" fontAlgn="auto" hangingPunct="1">
              <a:spcAft>
                <a:spcPts val="0"/>
              </a:spcAft>
              <a:defRPr/>
            </a:pPr>
            <a:endParaRPr lang="en-US" altLang="en-US" sz="1999" dirty="0">
              <a:cs typeface="Arial" panose="020B0604020202020204" pitchFamily="34" charset="0"/>
            </a:endParaRPr>
          </a:p>
        </p:txBody>
      </p:sp>
      <p:pic>
        <p:nvPicPr>
          <p:cNvPr id="134149" name="Picture 20" descr="hand post">
            <a:extLst>
              <a:ext uri="{FF2B5EF4-FFF2-40B4-BE49-F238E27FC236}">
                <a16:creationId xmlns:a16="http://schemas.microsoft.com/office/drawing/2014/main" id="{C259A211-E2C1-40BA-8DBE-ABCBEC3953E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1007" y="1634396"/>
            <a:ext cx="338931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22" descr="bent2">
            <a:extLst>
              <a:ext uri="{FF2B5EF4-FFF2-40B4-BE49-F238E27FC236}">
                <a16:creationId xmlns:a16="http://schemas.microsoft.com/office/drawing/2014/main" id="{D8F33D9D-20AA-4D6C-908E-7AACF21F7919}"/>
              </a:ext>
            </a:extLst>
          </p:cNvPr>
          <p:cNvPicPr>
            <a:picLocks noChangeAspect="1" noChangeArrowheads="1"/>
          </p:cNvPicPr>
          <p:nvPr/>
        </p:nvPicPr>
        <p:blipFill>
          <a:blip r:embed="rId4">
            <a:clrChange>
              <a:clrFrom>
                <a:srgbClr val="F5FAFF"/>
              </a:clrFrom>
              <a:clrTo>
                <a:srgbClr val="F5FAFF">
                  <a:alpha val="0"/>
                </a:srgbClr>
              </a:clrTo>
            </a:clrChange>
            <a:extLst>
              <a:ext uri="{28A0092B-C50C-407E-A947-70E740481C1C}">
                <a14:useLocalDpi xmlns:a14="http://schemas.microsoft.com/office/drawing/2010/main" val="0"/>
              </a:ext>
            </a:extLst>
          </a:blip>
          <a:srcRect/>
          <a:stretch>
            <a:fillRect/>
          </a:stretch>
        </p:blipFill>
        <p:spPr bwMode="auto">
          <a:xfrm>
            <a:off x="5306670" y="4425221"/>
            <a:ext cx="203041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23" descr="MVC-195X">
            <a:extLst>
              <a:ext uri="{FF2B5EF4-FFF2-40B4-BE49-F238E27FC236}">
                <a16:creationId xmlns:a16="http://schemas.microsoft.com/office/drawing/2014/main" id="{F0FCB1D3-D7BE-42C5-BDBA-E601E893045D}"/>
              </a:ext>
            </a:extLst>
          </p:cNvPr>
          <p:cNvPicPr>
            <a:picLocks noChangeAspect="1" noChangeArrowheads="1"/>
          </p:cNvPicPr>
          <p:nvPr/>
        </p:nvPicPr>
        <p:blipFill>
          <a:blip r:embed="rId5">
            <a:clrChange>
              <a:clrFrom>
                <a:srgbClr val="929BA4"/>
              </a:clrFrom>
              <a:clrTo>
                <a:srgbClr val="929BA4">
                  <a:alpha val="0"/>
                </a:srgbClr>
              </a:clrTo>
            </a:clrChange>
            <a:extLst>
              <a:ext uri="{28A0092B-C50C-407E-A947-70E740481C1C}">
                <a14:useLocalDpi xmlns:a14="http://schemas.microsoft.com/office/drawing/2010/main" val="0"/>
              </a:ext>
            </a:extLst>
          </a:blip>
          <a:srcRect/>
          <a:stretch>
            <a:fillRect/>
          </a:stretch>
        </p:blipFill>
        <p:spPr bwMode="auto">
          <a:xfrm>
            <a:off x="7316166" y="4328469"/>
            <a:ext cx="1363662" cy="164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20D0E0B-5483-465A-80F6-21F46D360B9D}"/>
              </a:ext>
            </a:extLst>
          </p:cNvPr>
          <p:cNvSpPr>
            <a:spLocks noGrp="1"/>
          </p:cNvSpPr>
          <p:nvPr>
            <p:ph type="sldNum" sz="quarter" idx="11"/>
          </p:nvPr>
        </p:nvSpPr>
        <p:spPr/>
        <p:txBody>
          <a:bodyPr/>
          <a:lstStyle/>
          <a:p>
            <a:pPr>
              <a:defRPr/>
            </a:pPr>
            <a:fld id="{8C28C825-8B56-4D47-AD22-1565AC870D51}" type="slidenum">
              <a:rPr lang="en-GB" smtClean="0"/>
              <a:pPr>
                <a:defRPr/>
              </a:pPr>
              <a:t>170</a:t>
            </a:fld>
            <a:endParaRPr lang="en-GB" dirty="0"/>
          </a:p>
        </p:txBody>
      </p:sp>
    </p:spTree>
    <p:extLst>
      <p:ext uri="{BB962C8B-B14F-4D97-AF65-F5344CB8AC3E}">
        <p14:creationId xmlns:p14="http://schemas.microsoft.com/office/powerpoint/2010/main" val="2662086131"/>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38E420D-9953-4D31-8ADE-FBC11507B0CE}"/>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b="1" dirty="0">
                <a:solidFill>
                  <a:srgbClr val="212465"/>
                </a:solidFill>
                <a:latin typeface="Calibri Light" panose="020F0302020204030204" pitchFamily="34" charset="0"/>
                <a:cs typeface="Calibri Light" panose="020F0302020204030204" pitchFamily="34" charset="0"/>
              </a:rPr>
              <a:t>FORCE </a:t>
            </a:r>
            <a:r>
              <a:rPr lang="en-US" altLang="en-US" sz="2998" b="1" dirty="0">
                <a:solidFill>
                  <a:srgbClr val="212465"/>
                </a:solidFill>
                <a:latin typeface="Calibri Light" panose="020F0302020204030204" pitchFamily="34" charset="0"/>
                <a:cs typeface="Calibri Light" panose="020F0302020204030204" pitchFamily="34" charset="0"/>
              </a:rPr>
              <a:t>= A strong physical exertion</a:t>
            </a:r>
            <a:endParaRPr lang="en-US" altLang="en-US" b="1" dirty="0">
              <a:solidFill>
                <a:srgbClr val="212465"/>
              </a:solidFill>
              <a:latin typeface="Calibri Light" panose="020F0302020204030204" pitchFamily="34" charset="0"/>
              <a:cs typeface="Calibri Light" panose="020F0302020204030204" pitchFamily="34" charset="0"/>
            </a:endParaRPr>
          </a:p>
        </p:txBody>
      </p:sp>
      <p:sp>
        <p:nvSpPr>
          <p:cNvPr id="136195" name="Rectangle 3">
            <a:extLst>
              <a:ext uri="{FF2B5EF4-FFF2-40B4-BE49-F238E27FC236}">
                <a16:creationId xmlns:a16="http://schemas.microsoft.com/office/drawing/2014/main" id="{9BE27B83-C369-480E-85FD-D1193FA33A35}"/>
              </a:ext>
            </a:extLst>
          </p:cNvPr>
          <p:cNvSpPr>
            <a:spLocks noGrp="1" noChangeArrowheads="1"/>
          </p:cNvSpPr>
          <p:nvPr>
            <p:ph idx="1"/>
          </p:nvPr>
        </p:nvSpPr>
        <p:spPr/>
        <p:txBody>
          <a:bodyPr/>
          <a:lstStyle/>
          <a:p>
            <a:pPr marL="0" indent="0" eaLnBrk="1" hangingPunct="1">
              <a:buFont typeface="Arial" panose="020B0604020202020204" pitchFamily="34" charset="0"/>
              <a:buNone/>
            </a:pPr>
            <a:r>
              <a:rPr lang="en-US" altLang="en-US" sz="2400" b="1" dirty="0">
                <a:latin typeface="+mj-lt"/>
                <a:cs typeface="Arial" panose="020B0604020202020204" pitchFamily="34" charset="0"/>
              </a:rPr>
              <a:t>Exertion = the tension produced by muscles and transmitted through tendons</a:t>
            </a:r>
          </a:p>
        </p:txBody>
      </p:sp>
      <p:sp>
        <p:nvSpPr>
          <p:cNvPr id="46087" name="Text Box 7">
            <a:extLst>
              <a:ext uri="{FF2B5EF4-FFF2-40B4-BE49-F238E27FC236}">
                <a16:creationId xmlns:a16="http://schemas.microsoft.com/office/drawing/2014/main" id="{791A8D7E-A3E6-4612-9E5E-366F9BC3ED57}"/>
              </a:ext>
            </a:extLst>
          </p:cNvPr>
          <p:cNvSpPr txBox="1">
            <a:spLocks noChangeArrowheads="1"/>
          </p:cNvSpPr>
          <p:nvPr/>
        </p:nvSpPr>
        <p:spPr bwMode="auto">
          <a:xfrm>
            <a:off x="1116013" y="4310063"/>
            <a:ext cx="7043737" cy="881062"/>
          </a:xfrm>
          <a:prstGeom prst="rect">
            <a:avLst/>
          </a:prstGeom>
          <a:noFill/>
          <a:ln>
            <a:noFill/>
          </a:ln>
          <a:effectLst/>
        </p:spPr>
        <p:txBody>
          <a:bodyPr lIns="80384" tIns="40192" rIns="80384" bIns="40192">
            <a:spAutoFit/>
          </a:bodyPr>
          <a:lstStyle>
            <a:lvl1pPr algn="l" defTabSz="965200">
              <a:spcBef>
                <a:spcPct val="0"/>
              </a:spcBef>
              <a:defRPr sz="2400">
                <a:solidFill>
                  <a:schemeClr val="tx1"/>
                </a:solidFill>
                <a:latin typeface="Times New Roman" panose="02020603050405020304" pitchFamily="18" charset="0"/>
              </a:defRPr>
            </a:lvl1pPr>
            <a:lvl2pPr marL="482600" algn="l" defTabSz="965200">
              <a:spcBef>
                <a:spcPct val="0"/>
              </a:spcBef>
              <a:defRPr sz="2400">
                <a:solidFill>
                  <a:schemeClr val="tx1"/>
                </a:solidFill>
                <a:latin typeface="Times New Roman" panose="02020603050405020304" pitchFamily="18" charset="0"/>
              </a:defRPr>
            </a:lvl2pPr>
            <a:lvl3pPr marL="965200" algn="l" defTabSz="965200">
              <a:spcBef>
                <a:spcPct val="0"/>
              </a:spcBef>
              <a:defRPr sz="2400">
                <a:solidFill>
                  <a:schemeClr val="tx1"/>
                </a:solidFill>
                <a:latin typeface="Times New Roman" panose="02020603050405020304" pitchFamily="18" charset="0"/>
              </a:defRPr>
            </a:lvl3pPr>
            <a:lvl4pPr marL="1447800" algn="l" defTabSz="965200">
              <a:spcBef>
                <a:spcPct val="0"/>
              </a:spcBef>
              <a:defRPr sz="2400">
                <a:solidFill>
                  <a:schemeClr val="tx1"/>
                </a:solidFill>
                <a:latin typeface="Times New Roman" panose="02020603050405020304" pitchFamily="18" charset="0"/>
              </a:defRPr>
            </a:lvl4pPr>
            <a:lvl5pPr marL="1930400" algn="l" defTabSz="965200">
              <a:spcBef>
                <a:spcPct val="0"/>
              </a:spcBef>
              <a:defRPr sz="2400">
                <a:solidFill>
                  <a:schemeClr val="tx1"/>
                </a:solidFill>
                <a:latin typeface="Times New Roman" panose="02020603050405020304" pitchFamily="18" charset="0"/>
              </a:defRPr>
            </a:lvl5pPr>
            <a:lvl6pPr marL="2387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844800" defTabSz="965200" eaLnBrk="0" fontAlgn="base" hangingPunct="0">
              <a:spcBef>
                <a:spcPct val="0"/>
              </a:spcBef>
              <a:spcAft>
                <a:spcPct val="0"/>
              </a:spcAft>
              <a:defRPr sz="2400">
                <a:solidFill>
                  <a:schemeClr val="tx1"/>
                </a:solidFill>
                <a:latin typeface="Times New Roman" panose="02020603050405020304" pitchFamily="18" charset="0"/>
              </a:defRPr>
            </a:lvl7pPr>
            <a:lvl8pPr marL="3302000" defTabSz="965200" eaLnBrk="0" fontAlgn="base" hangingPunct="0">
              <a:spcBef>
                <a:spcPct val="0"/>
              </a:spcBef>
              <a:spcAft>
                <a:spcPct val="0"/>
              </a:spcAft>
              <a:defRPr sz="2400">
                <a:solidFill>
                  <a:schemeClr val="tx1"/>
                </a:solidFill>
                <a:latin typeface="Times New Roman" panose="02020603050405020304" pitchFamily="18" charset="0"/>
              </a:defRPr>
            </a:lvl8pPr>
            <a:lvl9pPr marL="3759200" defTabSz="9652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auto" hangingPunct="1">
              <a:spcAft>
                <a:spcPts val="0"/>
              </a:spcAft>
              <a:defRPr/>
            </a:pPr>
            <a:endParaRPr lang="en-US" altLang="en-US" sz="2083" dirty="0"/>
          </a:p>
          <a:p>
            <a:pPr eaLnBrk="1" fontAlgn="auto" hangingPunct="1">
              <a:spcBef>
                <a:spcPct val="50000"/>
              </a:spcBef>
              <a:spcAft>
                <a:spcPts val="0"/>
              </a:spcAft>
              <a:defRPr/>
            </a:pPr>
            <a:endParaRPr lang="en-US" altLang="en-US" sz="2083" dirty="0"/>
          </a:p>
        </p:txBody>
      </p:sp>
      <p:sp>
        <p:nvSpPr>
          <p:cNvPr id="136197" name="Text Box 12">
            <a:extLst>
              <a:ext uri="{FF2B5EF4-FFF2-40B4-BE49-F238E27FC236}">
                <a16:creationId xmlns:a16="http://schemas.microsoft.com/office/drawing/2014/main" id="{0F14B20E-3B45-42E5-9E01-EEB8B8C3B3F7}"/>
              </a:ext>
            </a:extLst>
          </p:cNvPr>
          <p:cNvSpPr txBox="1">
            <a:spLocks noChangeArrowheads="1"/>
          </p:cNvSpPr>
          <p:nvPr/>
        </p:nvSpPr>
        <p:spPr bwMode="auto">
          <a:xfrm>
            <a:off x="457200" y="3781425"/>
            <a:ext cx="330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dirty="0">
                <a:latin typeface="+mj-lt"/>
                <a:cs typeface="Arial" panose="020B0604020202020204" pitchFamily="34" charset="0"/>
              </a:rPr>
              <a:t>Excessive muscle tension can contract muscles to their maximum capability which can lead to fatigue and possible damage to the muscles and other tissues.</a:t>
            </a:r>
          </a:p>
        </p:txBody>
      </p:sp>
      <p:sp>
        <p:nvSpPr>
          <p:cNvPr id="136198" name="Text Box 16">
            <a:extLst>
              <a:ext uri="{FF2B5EF4-FFF2-40B4-BE49-F238E27FC236}">
                <a16:creationId xmlns:a16="http://schemas.microsoft.com/office/drawing/2014/main" id="{86A21B9D-26B8-4201-A924-85B7CAF2A882}"/>
              </a:ext>
            </a:extLst>
          </p:cNvPr>
          <p:cNvSpPr txBox="1">
            <a:spLocks noChangeArrowheads="1"/>
          </p:cNvSpPr>
          <p:nvPr/>
        </p:nvSpPr>
        <p:spPr bwMode="auto">
          <a:xfrm>
            <a:off x="4041775" y="1979723"/>
            <a:ext cx="17811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latin typeface="+mj-lt"/>
                <a:cs typeface="Arial" panose="020B0604020202020204" pitchFamily="34" charset="0"/>
              </a:rPr>
              <a:t>Before: Three workers climb on refuse bin to dump laundry cart full of waste.  They risk back strain and lacerations while tipping cart over to empty it.</a:t>
            </a:r>
          </a:p>
        </p:txBody>
      </p:sp>
      <p:sp>
        <p:nvSpPr>
          <p:cNvPr id="136199" name="Text Box 18">
            <a:extLst>
              <a:ext uri="{FF2B5EF4-FFF2-40B4-BE49-F238E27FC236}">
                <a16:creationId xmlns:a16="http://schemas.microsoft.com/office/drawing/2014/main" id="{8F438B4A-1CA3-4213-8A66-5ECCDB3A8D45}"/>
              </a:ext>
            </a:extLst>
          </p:cNvPr>
          <p:cNvSpPr txBox="1">
            <a:spLocks noChangeArrowheads="1"/>
          </p:cNvSpPr>
          <p:nvPr/>
        </p:nvSpPr>
        <p:spPr bwMode="auto">
          <a:xfrm>
            <a:off x="4000586" y="4029066"/>
            <a:ext cx="17811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latin typeface="+mj-lt"/>
                <a:cs typeface="Arial" panose="020B0604020202020204" pitchFamily="34" charset="0"/>
              </a:rPr>
              <a:t>Ergonomic Improvement: One worker easily dumps waste in half the time.</a:t>
            </a:r>
          </a:p>
        </p:txBody>
      </p:sp>
      <p:graphicFrame>
        <p:nvGraphicFramePr>
          <p:cNvPr id="136200" name="Object 20">
            <a:extLst>
              <a:ext uri="{FF2B5EF4-FFF2-40B4-BE49-F238E27FC236}">
                <a16:creationId xmlns:a16="http://schemas.microsoft.com/office/drawing/2014/main" id="{073A8242-2DB7-45F3-B779-9C7E583B6346}"/>
              </a:ext>
            </a:extLst>
          </p:cNvPr>
          <p:cNvGraphicFramePr>
            <a:graphicFrameLocks noChangeAspect="1"/>
          </p:cNvGraphicFramePr>
          <p:nvPr>
            <p:extLst>
              <p:ext uri="{D42A27DB-BD31-4B8C-83A1-F6EECF244321}">
                <p14:modId xmlns:p14="http://schemas.microsoft.com/office/powerpoint/2010/main" val="394480993"/>
              </p:ext>
            </p:extLst>
          </p:nvPr>
        </p:nvGraphicFramePr>
        <p:xfrm>
          <a:off x="5877571" y="2055668"/>
          <a:ext cx="2641428" cy="1990076"/>
        </p:xfrm>
        <a:graphic>
          <a:graphicData uri="http://schemas.openxmlformats.org/presentationml/2006/ole">
            <mc:AlternateContent xmlns:mc="http://schemas.openxmlformats.org/markup-compatibility/2006">
              <mc:Choice xmlns:v="urn:schemas-microsoft-com:vml" Requires="v">
                <p:oleObj spid="_x0000_s234452" name="Document" r:id="rId4" imgW="4450080" imgH="3355848" progId="Word.Document.8">
                  <p:embed/>
                </p:oleObj>
              </mc:Choice>
              <mc:Fallback>
                <p:oleObj name="Document" r:id="rId4" imgW="4450080" imgH="3355848" progId="Word.Document.8">
                  <p:embed/>
                  <p:pic>
                    <p:nvPicPr>
                      <p:cNvPr id="136200" name="Object 20">
                        <a:extLst>
                          <a:ext uri="{FF2B5EF4-FFF2-40B4-BE49-F238E27FC236}">
                            <a16:creationId xmlns:a16="http://schemas.microsoft.com/office/drawing/2014/main" id="{073A8242-2DB7-45F3-B779-9C7E583B6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571" y="2055668"/>
                        <a:ext cx="2641428" cy="1990076"/>
                      </a:xfrm>
                      <a:prstGeom prst="rect">
                        <a:avLst/>
                      </a:prstGeom>
                      <a:noFill/>
                      <a:ln>
                        <a:noFill/>
                      </a:ln>
                      <a:effectLst/>
                    </p:spPr>
                  </p:pic>
                </p:oleObj>
              </mc:Fallback>
            </mc:AlternateContent>
          </a:graphicData>
        </a:graphic>
      </p:graphicFrame>
      <p:graphicFrame>
        <p:nvGraphicFramePr>
          <p:cNvPr id="136201" name="Object 21">
            <a:extLst>
              <a:ext uri="{FF2B5EF4-FFF2-40B4-BE49-F238E27FC236}">
                <a16:creationId xmlns:a16="http://schemas.microsoft.com/office/drawing/2014/main" id="{B3A70DEE-4188-4C6E-88C8-3C01885E6066}"/>
              </a:ext>
            </a:extLst>
          </p:cNvPr>
          <p:cNvGraphicFramePr>
            <a:graphicFrameLocks noChangeAspect="1"/>
          </p:cNvGraphicFramePr>
          <p:nvPr>
            <p:extLst>
              <p:ext uri="{D42A27DB-BD31-4B8C-83A1-F6EECF244321}">
                <p14:modId xmlns:p14="http://schemas.microsoft.com/office/powerpoint/2010/main" val="106257763"/>
              </p:ext>
            </p:extLst>
          </p:nvPr>
        </p:nvGraphicFramePr>
        <p:xfrm>
          <a:off x="5798011" y="4160893"/>
          <a:ext cx="2654240" cy="2222499"/>
        </p:xfrm>
        <a:graphic>
          <a:graphicData uri="http://schemas.openxmlformats.org/presentationml/2006/ole">
            <mc:AlternateContent xmlns:mc="http://schemas.openxmlformats.org/markup-compatibility/2006">
              <mc:Choice xmlns:v="urn:schemas-microsoft-com:vml" Requires="v">
                <p:oleObj spid="_x0000_s234453" name="Document" r:id="rId6" imgW="4191000" imgH="3514344" progId="Word.Document.8">
                  <p:embed/>
                </p:oleObj>
              </mc:Choice>
              <mc:Fallback>
                <p:oleObj name="Document" r:id="rId6" imgW="4191000" imgH="3514344" progId="Word.Document.8">
                  <p:embed/>
                  <p:pic>
                    <p:nvPicPr>
                      <p:cNvPr id="136201" name="Object 21">
                        <a:extLst>
                          <a:ext uri="{FF2B5EF4-FFF2-40B4-BE49-F238E27FC236}">
                            <a16:creationId xmlns:a16="http://schemas.microsoft.com/office/drawing/2014/main" id="{B3A70DEE-4188-4C6E-88C8-3C01885E6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011" y="4160893"/>
                        <a:ext cx="2654240" cy="2222499"/>
                      </a:xfrm>
                      <a:prstGeom prst="rect">
                        <a:avLst/>
                      </a:prstGeom>
                      <a:noFill/>
                      <a:ln>
                        <a:noFill/>
                      </a:ln>
                      <a:effectLst/>
                    </p:spPr>
                  </p:pic>
                </p:oleObj>
              </mc:Fallback>
            </mc:AlternateContent>
          </a:graphicData>
        </a:graphic>
      </p:graphicFrame>
      <p:sp>
        <p:nvSpPr>
          <p:cNvPr id="2" name="Slide Number Placeholder 1">
            <a:extLst>
              <a:ext uri="{FF2B5EF4-FFF2-40B4-BE49-F238E27FC236}">
                <a16:creationId xmlns:a16="http://schemas.microsoft.com/office/drawing/2014/main" id="{1A976A8B-D534-4D38-944C-FE6C573DB947}"/>
              </a:ext>
            </a:extLst>
          </p:cNvPr>
          <p:cNvSpPr>
            <a:spLocks noGrp="1"/>
          </p:cNvSpPr>
          <p:nvPr>
            <p:ph type="sldNum" sz="quarter" idx="11"/>
          </p:nvPr>
        </p:nvSpPr>
        <p:spPr/>
        <p:txBody>
          <a:bodyPr/>
          <a:lstStyle/>
          <a:p>
            <a:pPr>
              <a:defRPr/>
            </a:pPr>
            <a:fld id="{8C28C825-8B56-4D47-AD22-1565AC870D51}" type="slidenum">
              <a:rPr lang="en-GB" smtClean="0"/>
              <a:pPr>
                <a:defRPr/>
              </a:pPr>
              <a:t>171</a:t>
            </a:fld>
            <a:endParaRPr lang="en-GB" dirty="0"/>
          </a:p>
        </p:txBody>
      </p:sp>
    </p:spTree>
    <p:extLst>
      <p:ext uri="{BB962C8B-B14F-4D97-AF65-F5344CB8AC3E}">
        <p14:creationId xmlns:p14="http://schemas.microsoft.com/office/powerpoint/2010/main" val="3369997347"/>
      </p:ext>
    </p:extLst>
  </p:cSld>
  <p:clrMapOvr>
    <a:masterClrMapping/>
  </p:clrMapOvr>
  <p:transition spd="med">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D5372B5E-82CF-4355-86D4-EFC165E3DC8B}"/>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sz="3200" b="1" dirty="0">
                <a:solidFill>
                  <a:srgbClr val="212465"/>
                </a:solidFill>
                <a:cs typeface="Arial" panose="020B0604020202020204" pitchFamily="34" charset="0"/>
              </a:rPr>
              <a:t>FORCE </a:t>
            </a:r>
          </a:p>
        </p:txBody>
      </p:sp>
      <p:sp>
        <p:nvSpPr>
          <p:cNvPr id="109579" name="Rectangle 11">
            <a:extLst>
              <a:ext uri="{FF2B5EF4-FFF2-40B4-BE49-F238E27FC236}">
                <a16:creationId xmlns:a16="http://schemas.microsoft.com/office/drawing/2014/main" id="{CEF1F6E6-8477-4EE7-A96A-EA74AA1A7DB4}"/>
              </a:ext>
            </a:extLst>
          </p:cNvPr>
          <p:cNvSpPr>
            <a:spLocks noGrp="1" noChangeArrowheads="1"/>
          </p:cNvSpPr>
          <p:nvPr>
            <p:ph idx="1"/>
          </p:nvPr>
        </p:nvSpPr>
        <p:spPr/>
        <p:txBody>
          <a:bodyPr rtlCol="0">
            <a:normAutofit/>
          </a:bodyPr>
          <a:lstStyle/>
          <a:p>
            <a:pPr marL="171452" indent="-171452" defTabSz="685807" eaLnBrk="1" fontAlgn="auto" hangingPunct="1">
              <a:spcAft>
                <a:spcPts val="0"/>
              </a:spcAft>
              <a:buFont typeface="Arial" panose="020B0604020202020204" pitchFamily="34" charset="0"/>
              <a:buNone/>
              <a:defRPr/>
            </a:pPr>
            <a:r>
              <a:rPr lang="en-US" altLang="en-US" sz="2499" b="1" dirty="0">
                <a:latin typeface="+mj-lt"/>
                <a:cs typeface="Arial" panose="020B0604020202020204" pitchFamily="34" charset="0"/>
              </a:rPr>
              <a:t>Examples of forceful exertions:</a:t>
            </a:r>
          </a:p>
          <a:p>
            <a:pPr marL="171452" indent="-171452" defTabSz="685807" eaLnBrk="1" fontAlgn="auto" hangingPunct="1">
              <a:spcAft>
                <a:spcPts val="0"/>
              </a:spcAft>
              <a:defRPr/>
            </a:pPr>
            <a:endParaRPr lang="en-US" altLang="en-US" sz="2499" dirty="0">
              <a:latin typeface="+mj-lt"/>
              <a:cs typeface="Arial" panose="020B0604020202020204" pitchFamily="34" charset="0"/>
            </a:endParaRPr>
          </a:p>
        </p:txBody>
      </p:sp>
      <p:sp>
        <p:nvSpPr>
          <p:cNvPr id="109573" name="Text Box 5">
            <a:extLst>
              <a:ext uri="{FF2B5EF4-FFF2-40B4-BE49-F238E27FC236}">
                <a16:creationId xmlns:a16="http://schemas.microsoft.com/office/drawing/2014/main" id="{A1E1C322-10D2-4AA0-B467-B96EEE4CDE48}"/>
              </a:ext>
            </a:extLst>
          </p:cNvPr>
          <p:cNvSpPr txBox="1">
            <a:spLocks noChangeArrowheads="1"/>
          </p:cNvSpPr>
          <p:nvPr/>
        </p:nvSpPr>
        <p:spPr bwMode="auto">
          <a:xfrm>
            <a:off x="1116013" y="4310063"/>
            <a:ext cx="7043737" cy="881062"/>
          </a:xfrm>
          <a:prstGeom prst="rect">
            <a:avLst/>
          </a:prstGeom>
          <a:noFill/>
          <a:ln>
            <a:noFill/>
          </a:ln>
          <a:effectLst/>
        </p:spPr>
        <p:txBody>
          <a:bodyPr lIns="80384" tIns="40192" rIns="80384" bIns="40192">
            <a:spAutoFit/>
          </a:bodyPr>
          <a:lstStyle>
            <a:lvl1pPr algn="l" defTabSz="965200">
              <a:spcBef>
                <a:spcPct val="0"/>
              </a:spcBef>
              <a:defRPr sz="2400">
                <a:solidFill>
                  <a:schemeClr val="tx1"/>
                </a:solidFill>
                <a:latin typeface="Times New Roman" panose="02020603050405020304" pitchFamily="18" charset="0"/>
              </a:defRPr>
            </a:lvl1pPr>
            <a:lvl2pPr marL="482600" algn="l" defTabSz="965200">
              <a:spcBef>
                <a:spcPct val="0"/>
              </a:spcBef>
              <a:defRPr sz="2400">
                <a:solidFill>
                  <a:schemeClr val="tx1"/>
                </a:solidFill>
                <a:latin typeface="Times New Roman" panose="02020603050405020304" pitchFamily="18" charset="0"/>
              </a:defRPr>
            </a:lvl2pPr>
            <a:lvl3pPr marL="965200" algn="l" defTabSz="965200">
              <a:spcBef>
                <a:spcPct val="0"/>
              </a:spcBef>
              <a:defRPr sz="2400">
                <a:solidFill>
                  <a:schemeClr val="tx1"/>
                </a:solidFill>
                <a:latin typeface="Times New Roman" panose="02020603050405020304" pitchFamily="18" charset="0"/>
              </a:defRPr>
            </a:lvl3pPr>
            <a:lvl4pPr marL="1447800" algn="l" defTabSz="965200">
              <a:spcBef>
                <a:spcPct val="0"/>
              </a:spcBef>
              <a:defRPr sz="2400">
                <a:solidFill>
                  <a:schemeClr val="tx1"/>
                </a:solidFill>
                <a:latin typeface="Times New Roman" panose="02020603050405020304" pitchFamily="18" charset="0"/>
              </a:defRPr>
            </a:lvl4pPr>
            <a:lvl5pPr marL="1930400" algn="l" defTabSz="965200">
              <a:spcBef>
                <a:spcPct val="0"/>
              </a:spcBef>
              <a:defRPr sz="2400">
                <a:solidFill>
                  <a:schemeClr val="tx1"/>
                </a:solidFill>
                <a:latin typeface="Times New Roman" panose="02020603050405020304" pitchFamily="18" charset="0"/>
              </a:defRPr>
            </a:lvl5pPr>
            <a:lvl6pPr marL="2387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844800" defTabSz="965200" eaLnBrk="0" fontAlgn="base" hangingPunct="0">
              <a:spcBef>
                <a:spcPct val="0"/>
              </a:spcBef>
              <a:spcAft>
                <a:spcPct val="0"/>
              </a:spcAft>
              <a:defRPr sz="2400">
                <a:solidFill>
                  <a:schemeClr val="tx1"/>
                </a:solidFill>
                <a:latin typeface="Times New Roman" panose="02020603050405020304" pitchFamily="18" charset="0"/>
              </a:defRPr>
            </a:lvl7pPr>
            <a:lvl8pPr marL="3302000" defTabSz="965200" eaLnBrk="0" fontAlgn="base" hangingPunct="0">
              <a:spcBef>
                <a:spcPct val="0"/>
              </a:spcBef>
              <a:spcAft>
                <a:spcPct val="0"/>
              </a:spcAft>
              <a:defRPr sz="2400">
                <a:solidFill>
                  <a:schemeClr val="tx1"/>
                </a:solidFill>
                <a:latin typeface="Times New Roman" panose="02020603050405020304" pitchFamily="18" charset="0"/>
              </a:defRPr>
            </a:lvl8pPr>
            <a:lvl9pPr marL="3759200" defTabSz="9652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auto" hangingPunct="1">
              <a:spcAft>
                <a:spcPts val="0"/>
              </a:spcAft>
              <a:defRPr/>
            </a:pPr>
            <a:endParaRPr lang="en-US" altLang="en-US" sz="2083" dirty="0"/>
          </a:p>
          <a:p>
            <a:pPr eaLnBrk="1" fontAlgn="auto" hangingPunct="1">
              <a:spcBef>
                <a:spcPct val="50000"/>
              </a:spcBef>
              <a:spcAft>
                <a:spcPts val="0"/>
              </a:spcAft>
              <a:defRPr/>
            </a:pPr>
            <a:endParaRPr lang="en-US" altLang="en-US" sz="2083" dirty="0"/>
          </a:p>
        </p:txBody>
      </p:sp>
      <p:sp>
        <p:nvSpPr>
          <p:cNvPr id="109581" name="Rectangle 13">
            <a:extLst>
              <a:ext uri="{FF2B5EF4-FFF2-40B4-BE49-F238E27FC236}">
                <a16:creationId xmlns:a16="http://schemas.microsoft.com/office/drawing/2014/main" id="{7AA2549C-B722-4803-ADEA-1B1E8D5629AF}"/>
              </a:ext>
            </a:extLst>
          </p:cNvPr>
          <p:cNvSpPr>
            <a:spLocks noChangeArrowheads="1"/>
          </p:cNvSpPr>
          <p:nvPr/>
        </p:nvSpPr>
        <p:spPr bwMode="auto">
          <a:xfrm>
            <a:off x="965200" y="2286000"/>
            <a:ext cx="7223125" cy="4189413"/>
          </a:xfrm>
          <a:prstGeom prst="rect">
            <a:avLst/>
          </a:prstGeom>
          <a:noFill/>
          <a:ln>
            <a:noFill/>
          </a:ln>
          <a:effectLst/>
        </p:spPr>
        <p:txBody>
          <a:bodyPr lIns="80384" tIns="40192" rIns="80384" bIns="40192"/>
          <a:lstStyle>
            <a:lvl1pPr marL="361950" indent="-361950" algn="l" defTabSz="965200">
              <a:spcBef>
                <a:spcPct val="20000"/>
              </a:spcBef>
              <a:buClr>
                <a:srgbClr val="473DC3"/>
              </a:buClr>
              <a:buFont typeface="Webdings" panose="05030102010509060703" pitchFamily="18" charset="2"/>
              <a:buChar char=""/>
              <a:defRPr sz="3000">
                <a:solidFill>
                  <a:schemeClr val="tx1"/>
                </a:solidFill>
                <a:latin typeface="Arial" panose="020B0604020202020204" pitchFamily="34" charset="0"/>
              </a:defRPr>
            </a:lvl1pPr>
            <a:lvl2pPr marL="784225" indent="-301625" algn="l" defTabSz="965200">
              <a:spcBef>
                <a:spcPct val="20000"/>
              </a:spcBef>
              <a:buClr>
                <a:srgbClr val="4F4488"/>
              </a:buClr>
              <a:buFont typeface="Webdings" panose="05030102010509060703" pitchFamily="18" charset="2"/>
              <a:buChar char=""/>
              <a:defRPr sz="2500">
                <a:solidFill>
                  <a:schemeClr val="tx1"/>
                </a:solidFill>
                <a:latin typeface="Arial" panose="020B0604020202020204" pitchFamily="34" charset="0"/>
              </a:defRPr>
            </a:lvl2pPr>
            <a:lvl3pPr marL="1206500" indent="-241300" algn="l" defTabSz="965200">
              <a:spcBef>
                <a:spcPct val="20000"/>
              </a:spcBef>
              <a:buChar char="•"/>
              <a:defRPr sz="2100">
                <a:solidFill>
                  <a:schemeClr val="tx1"/>
                </a:solidFill>
                <a:latin typeface="Arial" panose="020B0604020202020204" pitchFamily="34" charset="0"/>
              </a:defRPr>
            </a:lvl3pPr>
            <a:lvl4pPr marL="1689100" indent="-241300" algn="l" defTabSz="965200">
              <a:spcBef>
                <a:spcPct val="20000"/>
              </a:spcBef>
              <a:buChar char="–"/>
              <a:defRPr sz="1900">
                <a:solidFill>
                  <a:schemeClr val="tx1"/>
                </a:solidFill>
                <a:latin typeface="Arial" panose="020B0604020202020204" pitchFamily="34" charset="0"/>
              </a:defRPr>
            </a:lvl4pPr>
            <a:lvl5pPr marL="2171700" indent="-241300" algn="l" defTabSz="965200">
              <a:spcBef>
                <a:spcPct val="20000"/>
              </a:spcBef>
              <a:buChar char="»"/>
              <a:defRPr sz="1900">
                <a:solidFill>
                  <a:schemeClr val="tx1"/>
                </a:solidFill>
                <a:latin typeface="Arial" panose="020B0604020202020204" pitchFamily="34" charset="0"/>
              </a:defRPr>
            </a:lvl5pPr>
            <a:lvl6pPr marL="26289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6pPr>
            <a:lvl7pPr marL="30861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7pPr>
            <a:lvl8pPr marL="35433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8pPr>
            <a:lvl9pPr marL="40005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9pPr>
          </a:lstStyle>
          <a:p>
            <a:pPr marL="336550" lvl="1" indent="-336550" eaLnBrk="1" fontAlgn="auto" hangingPunct="1">
              <a:spcAft>
                <a:spcPts val="0"/>
              </a:spcAft>
              <a:defRPr/>
            </a:pPr>
            <a:r>
              <a:rPr lang="en-US" altLang="en-US" sz="1999" b="1" dirty="0">
                <a:latin typeface="+mj-lt"/>
                <a:cs typeface="Arial" panose="020B0604020202020204" pitchFamily="34" charset="0"/>
              </a:rPr>
              <a:t>Lifting (standards vary by country) </a:t>
            </a:r>
          </a:p>
          <a:p>
            <a:pPr marL="690563" lvl="2" indent="-354013" eaLnBrk="1" fontAlgn="auto" hangingPunct="1">
              <a:spcAft>
                <a:spcPts val="0"/>
              </a:spcAft>
              <a:buClr>
                <a:schemeClr val="accent2"/>
              </a:buClr>
              <a:buFont typeface="Webdings" panose="05030102010509060703" pitchFamily="18" charset="2"/>
              <a:buChar char=""/>
              <a:defRPr/>
            </a:pPr>
            <a:r>
              <a:rPr lang="en-US" altLang="en-US" sz="1665" b="1" dirty="0">
                <a:latin typeface="+mj-lt"/>
                <a:cs typeface="Arial" panose="020B0604020202020204" pitchFamily="34" charset="0"/>
              </a:rPr>
              <a:t>more than the approximately 50 pounds at any one time </a:t>
            </a:r>
          </a:p>
          <a:p>
            <a:pPr marL="690563" lvl="2" indent="-354013" eaLnBrk="1" fontAlgn="auto" hangingPunct="1">
              <a:spcAft>
                <a:spcPts val="1000"/>
              </a:spcAft>
              <a:buClr>
                <a:schemeClr val="accent2"/>
              </a:buClr>
              <a:buFont typeface="Webdings" panose="05030102010509060703" pitchFamily="18" charset="2"/>
              <a:buChar char=""/>
              <a:defRPr/>
            </a:pPr>
            <a:r>
              <a:rPr lang="en-US" altLang="en-US" sz="1665" b="1" dirty="0">
                <a:latin typeface="+mj-lt"/>
                <a:cs typeface="Arial" panose="020B0604020202020204" pitchFamily="34" charset="0"/>
              </a:rPr>
              <a:t>more than 25 pounds from a height below the knees, above the shoulders, or at arms length more than 25 times per day</a:t>
            </a:r>
          </a:p>
          <a:p>
            <a:pPr marL="336550" lvl="1" indent="-336550" eaLnBrk="1" fontAlgn="auto" hangingPunct="1">
              <a:spcAft>
                <a:spcPts val="0"/>
              </a:spcAft>
              <a:defRPr/>
            </a:pPr>
            <a:r>
              <a:rPr lang="en-US" altLang="en-US" sz="1999" b="1" dirty="0">
                <a:latin typeface="+mj-lt"/>
                <a:cs typeface="Arial" panose="020B0604020202020204" pitchFamily="34" charset="0"/>
              </a:rPr>
              <a:t>Pushing / pulling with more than 20 pounds of initial force for more than 2 hours per day</a:t>
            </a:r>
          </a:p>
          <a:p>
            <a:pPr marL="336550" lvl="1" indent="-336550" eaLnBrk="1" fontAlgn="auto" hangingPunct="1">
              <a:spcAft>
                <a:spcPts val="0"/>
              </a:spcAft>
              <a:defRPr/>
            </a:pPr>
            <a:r>
              <a:rPr lang="en-US" altLang="en-US" sz="1999" b="1" dirty="0">
                <a:latin typeface="+mj-lt"/>
                <a:cs typeface="Arial" panose="020B0604020202020204" pitchFamily="34" charset="0"/>
              </a:rPr>
              <a:t>Pinching </a:t>
            </a:r>
            <a:r>
              <a:rPr lang="en-US" altLang="en-US" sz="1665" b="1" dirty="0">
                <a:latin typeface="+mj-lt"/>
                <a:cs typeface="Arial" panose="020B0604020202020204" pitchFamily="34" charset="0"/>
              </a:rPr>
              <a:t>(pencil type grip)</a:t>
            </a:r>
            <a:r>
              <a:rPr lang="en-US" altLang="en-US" sz="1999" b="1" dirty="0">
                <a:latin typeface="+mj-lt"/>
                <a:cs typeface="Arial" panose="020B0604020202020204" pitchFamily="34" charset="0"/>
              </a:rPr>
              <a:t> an unsupported object weighing 2 or more pounds per hand for more than 2 hours per day</a:t>
            </a:r>
          </a:p>
          <a:p>
            <a:pPr marL="336550" lvl="1" indent="-336550" eaLnBrk="1" fontAlgn="auto" hangingPunct="1">
              <a:spcAft>
                <a:spcPts val="0"/>
              </a:spcAft>
              <a:defRPr/>
            </a:pPr>
            <a:r>
              <a:rPr lang="en-US" altLang="en-US" sz="1999" b="1" dirty="0">
                <a:latin typeface="+mj-lt"/>
                <a:cs typeface="Arial" panose="020B0604020202020204" pitchFamily="34" charset="0"/>
              </a:rPr>
              <a:t>Gripping an unsupported object weighing 10 pounds or more per hand for more than 2 hours per day</a:t>
            </a:r>
            <a:endParaRPr lang="en-US" altLang="en-US" sz="2083" b="1" dirty="0">
              <a:latin typeface="+mj-lt"/>
              <a:cs typeface="Arial" panose="020B0604020202020204" pitchFamily="34" charset="0"/>
            </a:endParaRPr>
          </a:p>
          <a:p>
            <a:pPr marL="336550" indent="-336550" eaLnBrk="1" fontAlgn="auto" hangingPunct="1">
              <a:spcAft>
                <a:spcPts val="0"/>
              </a:spcAft>
              <a:defRPr/>
            </a:pPr>
            <a:endParaRPr lang="en-US" altLang="en-US" sz="2499" b="1"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8AEEE579-7372-482B-9720-B2CD69F8CCE0}"/>
              </a:ext>
            </a:extLst>
          </p:cNvPr>
          <p:cNvSpPr>
            <a:spLocks noGrp="1"/>
          </p:cNvSpPr>
          <p:nvPr>
            <p:ph type="sldNum" sz="quarter" idx="11"/>
          </p:nvPr>
        </p:nvSpPr>
        <p:spPr/>
        <p:txBody>
          <a:bodyPr/>
          <a:lstStyle/>
          <a:p>
            <a:pPr>
              <a:defRPr/>
            </a:pPr>
            <a:fld id="{8C28C825-8B56-4D47-AD22-1565AC870D51}" type="slidenum">
              <a:rPr lang="en-GB" smtClean="0"/>
              <a:pPr>
                <a:defRPr/>
              </a:pPr>
              <a:t>172</a:t>
            </a:fld>
            <a:endParaRPr lang="en-GB" dirty="0"/>
          </a:p>
        </p:txBody>
      </p:sp>
    </p:spTree>
    <p:extLst>
      <p:ext uri="{BB962C8B-B14F-4D97-AF65-F5344CB8AC3E}">
        <p14:creationId xmlns:p14="http://schemas.microsoft.com/office/powerpoint/2010/main" val="3283098757"/>
      </p:ext>
    </p:extLst>
  </p:cSld>
  <p:clrMapOvr>
    <a:masterClrMapping/>
  </p:clrMapOvr>
  <p:transition spd="med">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32393BE-A053-420A-944E-859159720C6F}"/>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sz="3200" b="1" dirty="0">
                <a:solidFill>
                  <a:srgbClr val="212465"/>
                </a:solidFill>
                <a:cs typeface="Arial"/>
              </a:rPr>
              <a:t>VIBRATION  - Single Point </a:t>
            </a:r>
            <a:endParaRPr lang="en-US" altLang="en-US" sz="3200" b="1" dirty="0">
              <a:solidFill>
                <a:srgbClr val="212465"/>
              </a:solidFill>
              <a:cs typeface="Arial" panose="020B0604020202020204" pitchFamily="34" charset="0"/>
            </a:endParaRPr>
          </a:p>
        </p:txBody>
      </p:sp>
      <p:sp>
        <p:nvSpPr>
          <p:cNvPr id="63491" name="Rectangle 3">
            <a:extLst>
              <a:ext uri="{FF2B5EF4-FFF2-40B4-BE49-F238E27FC236}">
                <a16:creationId xmlns:a16="http://schemas.microsoft.com/office/drawing/2014/main" id="{3D966918-AB35-46C0-9079-3AE335E8862C}"/>
              </a:ext>
            </a:extLst>
          </p:cNvPr>
          <p:cNvSpPr>
            <a:spLocks noGrp="1" noChangeArrowheads="1"/>
          </p:cNvSpPr>
          <p:nvPr>
            <p:ph idx="1"/>
          </p:nvPr>
        </p:nvSpPr>
        <p:spPr/>
        <p:txBody>
          <a:bodyPr rtlCol="0">
            <a:normAutofit/>
          </a:bodyPr>
          <a:lstStyle/>
          <a:p>
            <a:pPr marL="0" indent="0" defTabSz="685807" eaLnBrk="1" fontAlgn="auto" hangingPunct="1">
              <a:spcAft>
                <a:spcPts val="0"/>
              </a:spcAft>
              <a:buFont typeface="Arial" panose="020B0604020202020204" pitchFamily="34" charset="0"/>
              <a:buNone/>
              <a:defRPr/>
            </a:pPr>
            <a:r>
              <a:rPr lang="en-US" altLang="en-US" sz="1999" b="1" dirty="0">
                <a:latin typeface="Calibri Light" panose="020F0302020204030204" pitchFamily="34" charset="0"/>
                <a:cs typeface="Calibri Light" panose="020F0302020204030204" pitchFamily="34" charset="0"/>
              </a:rPr>
              <a:t>Hand and Arm exposure results from vibrating objects such as power tools.</a:t>
            </a:r>
          </a:p>
          <a:p>
            <a:pPr marL="171452" indent="-171452" defTabSz="685807" eaLnBrk="1" fontAlgn="auto" hangingPunct="1">
              <a:spcAft>
                <a:spcPts val="0"/>
              </a:spcAft>
              <a:buFont typeface="Arial" panose="020B0604020202020204" pitchFamily="34" charset="0"/>
              <a:buNone/>
              <a:defRPr/>
            </a:pPr>
            <a:endParaRPr lang="en-US" altLang="en-US" sz="1999" b="1" dirty="0">
              <a:latin typeface="Calibri Light" panose="020F0302020204030204" pitchFamily="34" charset="0"/>
              <a:cs typeface="Calibri Light" panose="020F0302020204030204" pitchFamily="34" charset="0"/>
            </a:endParaRPr>
          </a:p>
          <a:p>
            <a:pPr marL="171452" indent="-171452" defTabSz="685807" eaLnBrk="1" fontAlgn="auto" hangingPunct="1">
              <a:spcAft>
                <a:spcPts val="0"/>
              </a:spcAft>
              <a:buFont typeface="Arial" panose="020B0604020202020204" pitchFamily="34" charset="0"/>
              <a:buNone/>
              <a:defRPr/>
            </a:pPr>
            <a:endParaRPr lang="en-US" altLang="en-US" sz="2499" b="1" dirty="0">
              <a:latin typeface="Calibri Light" panose="020F0302020204030204" pitchFamily="34" charset="0"/>
              <a:cs typeface="Calibri Light" panose="020F0302020204030204" pitchFamily="34" charset="0"/>
            </a:endParaRPr>
          </a:p>
          <a:p>
            <a:pPr marL="171452" indent="-171452" defTabSz="685807" eaLnBrk="1" fontAlgn="auto" hangingPunct="1">
              <a:spcAft>
                <a:spcPts val="0"/>
              </a:spcAft>
              <a:defRPr/>
            </a:pPr>
            <a:endParaRPr lang="en-US" altLang="en-US" sz="2499" b="1" dirty="0">
              <a:latin typeface="Calibri Light" panose="020F0302020204030204" pitchFamily="34" charset="0"/>
              <a:cs typeface="Calibri Light" panose="020F0302020204030204" pitchFamily="34" charset="0"/>
            </a:endParaRPr>
          </a:p>
        </p:txBody>
      </p:sp>
      <p:pic>
        <p:nvPicPr>
          <p:cNvPr id="140292" name="Picture 7" descr="acb boat8">
            <a:extLst>
              <a:ext uri="{FF2B5EF4-FFF2-40B4-BE49-F238E27FC236}">
                <a16:creationId xmlns:a16="http://schemas.microsoft.com/office/drawing/2014/main" id="{08F01EE6-38B8-4371-A3EF-05A66AFF98F7}"/>
              </a:ext>
            </a:extLst>
          </p:cNvPr>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803275" y="2352503"/>
            <a:ext cx="3324225" cy="1966913"/>
          </a:xfrm>
        </p:spPr>
      </p:pic>
      <p:sp>
        <p:nvSpPr>
          <p:cNvPr id="63499" name="Rectangle 11">
            <a:extLst>
              <a:ext uri="{FF2B5EF4-FFF2-40B4-BE49-F238E27FC236}">
                <a16:creationId xmlns:a16="http://schemas.microsoft.com/office/drawing/2014/main" id="{A835C770-3F63-4FD6-8276-C8D15750E7D6}"/>
              </a:ext>
            </a:extLst>
          </p:cNvPr>
          <p:cNvSpPr>
            <a:spLocks noChangeArrowheads="1"/>
          </p:cNvSpPr>
          <p:nvPr/>
        </p:nvSpPr>
        <p:spPr bwMode="auto">
          <a:xfrm>
            <a:off x="4583113" y="1905000"/>
            <a:ext cx="3757612" cy="4252913"/>
          </a:xfrm>
          <a:prstGeom prst="rect">
            <a:avLst/>
          </a:prstGeom>
          <a:noFill/>
          <a:ln>
            <a:noFill/>
          </a:ln>
          <a:effectLst/>
        </p:spPr>
        <p:txBody>
          <a:bodyPr lIns="80384" tIns="40192" rIns="80384" bIns="40192"/>
          <a:lstStyle>
            <a:lvl1pPr marL="361950" indent="-361950" algn="l" defTabSz="965200">
              <a:spcBef>
                <a:spcPct val="20000"/>
              </a:spcBef>
              <a:buClr>
                <a:srgbClr val="473DC3"/>
              </a:buClr>
              <a:buFont typeface="Webdings" panose="05030102010509060703" pitchFamily="18" charset="2"/>
              <a:buChar char=""/>
              <a:defRPr sz="3000">
                <a:solidFill>
                  <a:schemeClr val="tx1"/>
                </a:solidFill>
                <a:latin typeface="Arial" panose="020B0604020202020204" pitchFamily="34" charset="0"/>
              </a:defRPr>
            </a:lvl1pPr>
            <a:lvl2pPr marL="784225" indent="-301625" algn="l" defTabSz="965200">
              <a:spcBef>
                <a:spcPct val="20000"/>
              </a:spcBef>
              <a:buClr>
                <a:srgbClr val="4F4488"/>
              </a:buClr>
              <a:buFont typeface="Webdings" panose="05030102010509060703" pitchFamily="18" charset="2"/>
              <a:buChar char=""/>
              <a:defRPr sz="2500">
                <a:solidFill>
                  <a:schemeClr val="tx1"/>
                </a:solidFill>
                <a:latin typeface="Arial" panose="020B0604020202020204" pitchFamily="34" charset="0"/>
              </a:defRPr>
            </a:lvl2pPr>
            <a:lvl3pPr marL="1206500" indent="-241300" algn="l" defTabSz="965200">
              <a:spcBef>
                <a:spcPct val="20000"/>
              </a:spcBef>
              <a:buChar char="•"/>
              <a:defRPr sz="2100">
                <a:solidFill>
                  <a:schemeClr val="tx1"/>
                </a:solidFill>
                <a:latin typeface="Arial" panose="020B0604020202020204" pitchFamily="34" charset="0"/>
              </a:defRPr>
            </a:lvl3pPr>
            <a:lvl4pPr marL="1689100" indent="-241300" algn="l" defTabSz="965200">
              <a:spcBef>
                <a:spcPct val="20000"/>
              </a:spcBef>
              <a:buChar char="–"/>
              <a:defRPr sz="1900">
                <a:solidFill>
                  <a:schemeClr val="tx1"/>
                </a:solidFill>
                <a:latin typeface="Arial" panose="020B0604020202020204" pitchFamily="34" charset="0"/>
              </a:defRPr>
            </a:lvl4pPr>
            <a:lvl5pPr marL="2171700" indent="-241300" algn="l" defTabSz="965200">
              <a:spcBef>
                <a:spcPct val="20000"/>
              </a:spcBef>
              <a:buChar char="»"/>
              <a:defRPr sz="1900">
                <a:solidFill>
                  <a:schemeClr val="tx1"/>
                </a:solidFill>
                <a:latin typeface="Arial" panose="020B0604020202020204" pitchFamily="34" charset="0"/>
              </a:defRPr>
            </a:lvl5pPr>
            <a:lvl6pPr marL="26289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6pPr>
            <a:lvl7pPr marL="30861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7pPr>
            <a:lvl8pPr marL="35433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8pPr>
            <a:lvl9pPr marL="4000500" indent="-241300" defTabSz="965200"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fontAlgn="auto" hangingPunct="1">
              <a:spcAft>
                <a:spcPts val="0"/>
              </a:spcAft>
              <a:buFont typeface="Webdings" panose="05030102010509060703" pitchFamily="18" charset="2"/>
              <a:buNone/>
              <a:defRPr/>
            </a:pPr>
            <a:r>
              <a:rPr lang="en-US" altLang="en-US" sz="2000" b="1" dirty="0">
                <a:latin typeface="+mj-lt"/>
                <a:cs typeface="Arial" panose="020B0604020202020204" pitchFamily="34" charset="0"/>
              </a:rPr>
              <a:t>Examples of vibrating tools:</a:t>
            </a:r>
          </a:p>
          <a:p>
            <a:pPr eaLnBrk="1" fontAlgn="auto" hangingPunct="1">
              <a:spcAft>
                <a:spcPts val="0"/>
              </a:spcAft>
              <a:defRPr/>
            </a:pPr>
            <a:r>
              <a:rPr lang="en-US" altLang="en-US" sz="2000" b="1" dirty="0">
                <a:latin typeface="+mj-lt"/>
                <a:cs typeface="Arial" panose="020B0604020202020204" pitchFamily="34" charset="0"/>
              </a:rPr>
              <a:t>Using vibrating tools or equipment that typically have high vibration levels for more then 30 minutes a day (chain saws, jack hammers, percussive tools, riveting or chipping hammers)</a:t>
            </a:r>
          </a:p>
          <a:p>
            <a:pPr eaLnBrk="1" fontAlgn="auto" hangingPunct="1">
              <a:spcAft>
                <a:spcPts val="0"/>
              </a:spcAft>
              <a:defRPr/>
            </a:pPr>
            <a:r>
              <a:rPr lang="en-US" altLang="en-US" sz="2000" b="1" dirty="0">
                <a:latin typeface="+mj-lt"/>
                <a:cs typeface="Arial" panose="020B0604020202020204" pitchFamily="34" charset="0"/>
              </a:rPr>
              <a:t>Using tools or equipment that typically have moderate vibration levels for more then 2 hours total per day (jig saws, grinders or sanders)</a:t>
            </a:r>
          </a:p>
        </p:txBody>
      </p:sp>
      <p:sp>
        <p:nvSpPr>
          <p:cNvPr id="63500" name="Text Box 12">
            <a:extLst>
              <a:ext uri="{FF2B5EF4-FFF2-40B4-BE49-F238E27FC236}">
                <a16:creationId xmlns:a16="http://schemas.microsoft.com/office/drawing/2014/main" id="{5BBEC5BF-0013-471A-A785-3876DA05526D}"/>
              </a:ext>
            </a:extLst>
          </p:cNvPr>
          <p:cNvSpPr txBox="1">
            <a:spLocks noChangeArrowheads="1"/>
          </p:cNvSpPr>
          <p:nvPr/>
        </p:nvSpPr>
        <p:spPr bwMode="auto">
          <a:xfrm>
            <a:off x="673443" y="4620420"/>
            <a:ext cx="3808413" cy="1014412"/>
          </a:xfrm>
          <a:prstGeom prst="rect">
            <a:avLst/>
          </a:prstGeom>
          <a:noFill/>
          <a:ln>
            <a:noFill/>
          </a:ln>
          <a:effectLst/>
        </p:spPr>
        <p:txBody>
          <a:bodyPr anchor="ctr">
            <a:spAutoFit/>
          </a:bodyPr>
          <a:lstStyle/>
          <a:p>
            <a:pPr eaLnBrk="1" fontAlgn="auto" hangingPunct="1">
              <a:spcBef>
                <a:spcPts val="0"/>
              </a:spcBef>
              <a:spcAft>
                <a:spcPts val="0"/>
              </a:spcAft>
              <a:defRPr/>
            </a:pPr>
            <a:r>
              <a:rPr lang="en-US" altLang="en-US" sz="1499" b="1" dirty="0">
                <a:solidFill>
                  <a:srgbClr val="FF0000"/>
                </a:solidFill>
                <a:latin typeface="+mj-lt"/>
                <a:cs typeface="Arial" panose="020B0604020202020204" pitchFamily="34" charset="0"/>
              </a:rPr>
              <a:t>Before</a:t>
            </a:r>
            <a:r>
              <a:rPr lang="en-US" altLang="en-US" sz="1499" b="1" dirty="0">
                <a:latin typeface="+mj-lt"/>
                <a:cs typeface="Arial" panose="020B0604020202020204" pitchFamily="34" charset="0"/>
              </a:rPr>
              <a:t>: Boat worker is exposed to vibration above the guidelines</a:t>
            </a:r>
          </a:p>
          <a:p>
            <a:pPr eaLnBrk="1" fontAlgn="auto" hangingPunct="1">
              <a:spcBef>
                <a:spcPts val="0"/>
              </a:spcBef>
              <a:spcAft>
                <a:spcPts val="0"/>
              </a:spcAft>
              <a:defRPr/>
            </a:pPr>
            <a:r>
              <a:rPr lang="en-US" altLang="en-US" sz="1499" b="1" dirty="0">
                <a:solidFill>
                  <a:srgbClr val="FF0000"/>
                </a:solidFill>
                <a:latin typeface="+mj-lt"/>
                <a:cs typeface="Arial" panose="020B0604020202020204" pitchFamily="34" charset="0"/>
              </a:rPr>
              <a:t>Ergonomic Improvement</a:t>
            </a:r>
            <a:r>
              <a:rPr lang="en-US" altLang="en-US" sz="1499" b="1" dirty="0">
                <a:latin typeface="+mj-lt"/>
                <a:cs typeface="Arial" panose="020B0604020202020204" pitchFamily="34" charset="0"/>
              </a:rPr>
              <a:t>: Lower vibration tool reduces vibration to safe levels</a:t>
            </a:r>
          </a:p>
        </p:txBody>
      </p:sp>
      <p:sp>
        <p:nvSpPr>
          <p:cNvPr id="2" name="Slide Number Placeholder 1">
            <a:extLst>
              <a:ext uri="{FF2B5EF4-FFF2-40B4-BE49-F238E27FC236}">
                <a16:creationId xmlns:a16="http://schemas.microsoft.com/office/drawing/2014/main" id="{2F9E69E8-7AA1-40E3-8E6A-51AFE0755634}"/>
              </a:ext>
            </a:extLst>
          </p:cNvPr>
          <p:cNvSpPr>
            <a:spLocks noGrp="1"/>
          </p:cNvSpPr>
          <p:nvPr>
            <p:ph type="sldNum" sz="quarter" idx="11"/>
          </p:nvPr>
        </p:nvSpPr>
        <p:spPr/>
        <p:txBody>
          <a:bodyPr/>
          <a:lstStyle/>
          <a:p>
            <a:pPr>
              <a:defRPr/>
            </a:pPr>
            <a:fld id="{8C28C825-8B56-4D47-AD22-1565AC870D51}" type="slidenum">
              <a:rPr lang="en-GB" smtClean="0"/>
              <a:pPr>
                <a:defRPr/>
              </a:pPr>
              <a:t>173</a:t>
            </a:fld>
            <a:endParaRPr lang="en-GB" dirty="0"/>
          </a:p>
        </p:txBody>
      </p:sp>
    </p:spTree>
    <p:extLst>
      <p:ext uri="{BB962C8B-B14F-4D97-AF65-F5344CB8AC3E}">
        <p14:creationId xmlns:p14="http://schemas.microsoft.com/office/powerpoint/2010/main" val="3154831163"/>
      </p:ext>
    </p:extLst>
  </p:cSld>
  <p:clrMapOvr>
    <a:masterClrMapping/>
  </p:clrMapOvr>
  <p:transition spd="med">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68385B1D-78D9-45DA-88DA-EA77B3653F36}"/>
              </a:ext>
            </a:extLst>
          </p:cNvPr>
          <p:cNvSpPr>
            <a:spLocks noGrp="1" noChangeArrowheads="1"/>
          </p:cNvSpPr>
          <p:nvPr>
            <p:ph type="title"/>
          </p:nvPr>
        </p:nvSpPr>
        <p:spPr/>
        <p:txBody>
          <a:bodyPr/>
          <a:lstStyle/>
          <a:p>
            <a:pPr eaLnBrk="1" hangingPunct="1"/>
            <a:r>
              <a:rPr lang="en-US" altLang="en-US" sz="2800" b="1" dirty="0">
                <a:solidFill>
                  <a:srgbClr val="212465"/>
                </a:solidFill>
                <a:latin typeface="Calibri Light" panose="020F0302020204030204" pitchFamily="34" charset="0"/>
                <a:cs typeface="Calibri Light" panose="020F0302020204030204" pitchFamily="34" charset="0"/>
              </a:rPr>
              <a:t>COMPRESSION = soft tissue is compressed between the bone and a hard or sharp object</a:t>
            </a:r>
          </a:p>
        </p:txBody>
      </p:sp>
      <p:pic>
        <p:nvPicPr>
          <p:cNvPr id="142339" name="Picture 6" descr="assembly2">
            <a:extLst>
              <a:ext uri="{FF2B5EF4-FFF2-40B4-BE49-F238E27FC236}">
                <a16:creationId xmlns:a16="http://schemas.microsoft.com/office/drawing/2014/main" id="{2A1FB507-2E30-4285-8A0D-66491989AA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339794" y="2836036"/>
            <a:ext cx="3306490" cy="2500378"/>
          </a:xfrm>
        </p:spPr>
      </p:pic>
      <p:sp>
        <p:nvSpPr>
          <p:cNvPr id="51208" name="Line 8">
            <a:extLst>
              <a:ext uri="{FF2B5EF4-FFF2-40B4-BE49-F238E27FC236}">
                <a16:creationId xmlns:a16="http://schemas.microsoft.com/office/drawing/2014/main" id="{4D05D186-0447-4C8F-AB49-D1BE2DE5FB41}"/>
              </a:ext>
            </a:extLst>
          </p:cNvPr>
          <p:cNvSpPr>
            <a:spLocks noChangeShapeType="1"/>
          </p:cNvSpPr>
          <p:nvPr/>
        </p:nvSpPr>
        <p:spPr bwMode="auto">
          <a:xfrm flipV="1">
            <a:off x="2027209" y="4308475"/>
            <a:ext cx="1528763" cy="744538"/>
          </a:xfrm>
          <a:prstGeom prst="line">
            <a:avLst/>
          </a:prstGeom>
          <a:noFill/>
          <a:ln w="25400">
            <a:solidFill>
              <a:srgbClr val="800080"/>
            </a:solidFill>
            <a:round/>
            <a:headEnd/>
            <a:tailEnd type="triangle" w="med" len="me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51209" name="Text Box 9">
            <a:extLst>
              <a:ext uri="{FF2B5EF4-FFF2-40B4-BE49-F238E27FC236}">
                <a16:creationId xmlns:a16="http://schemas.microsoft.com/office/drawing/2014/main" id="{D9D17157-FAA1-433B-B6C7-5B3E3911E506}"/>
              </a:ext>
            </a:extLst>
          </p:cNvPr>
          <p:cNvSpPr txBox="1">
            <a:spLocks noChangeArrowheads="1"/>
          </p:cNvSpPr>
          <p:nvPr/>
        </p:nvSpPr>
        <p:spPr bwMode="auto">
          <a:xfrm>
            <a:off x="1228725" y="1717242"/>
            <a:ext cx="7426325" cy="1015278"/>
          </a:xfrm>
          <a:prstGeom prst="rect">
            <a:avLst/>
          </a:prstGeom>
          <a:noFill/>
          <a:ln>
            <a:noFill/>
          </a:ln>
          <a:effectLst/>
        </p:spPr>
        <p:txBody>
          <a:bodyPr anchor="ctr">
            <a:spAutoFit/>
          </a:bodyPr>
          <a:lstStyle/>
          <a:p>
            <a:pPr eaLnBrk="1" fontAlgn="auto" hangingPunct="1">
              <a:spcBef>
                <a:spcPts val="0"/>
              </a:spcBef>
              <a:spcAft>
                <a:spcPts val="0"/>
              </a:spcAft>
              <a:defRPr/>
            </a:pPr>
            <a:r>
              <a:rPr lang="en-US" altLang="en-US" sz="1999" b="1" dirty="0">
                <a:latin typeface="Calibri Light" panose="020F0302020204030204" pitchFamily="34" charset="0"/>
                <a:cs typeface="Calibri Light" panose="020F0302020204030204" pitchFamily="34" charset="0"/>
              </a:rPr>
              <a:t>Compression, from grasping or contacting edges like tool handles, can concentrate force on small areas of the body, reduce blood flow and nerve transmission and damage tendons and tendon sheaths</a:t>
            </a:r>
          </a:p>
        </p:txBody>
      </p:sp>
      <p:pic>
        <p:nvPicPr>
          <p:cNvPr id="142342" name="Picture 11" descr="nostra assembly improved">
            <a:extLst>
              <a:ext uri="{FF2B5EF4-FFF2-40B4-BE49-F238E27FC236}">
                <a16:creationId xmlns:a16="http://schemas.microsoft.com/office/drawing/2014/main" id="{F1EFA5C3-D823-41B5-A12F-BEEFEC4C0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249" y="2865400"/>
            <a:ext cx="3448078" cy="250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14">
            <a:extLst>
              <a:ext uri="{FF2B5EF4-FFF2-40B4-BE49-F238E27FC236}">
                <a16:creationId xmlns:a16="http://schemas.microsoft.com/office/drawing/2014/main" id="{BED03F11-0944-4058-A498-A5301F9396D3}"/>
              </a:ext>
            </a:extLst>
          </p:cNvPr>
          <p:cNvSpPr txBox="1">
            <a:spLocks noChangeArrowheads="1"/>
          </p:cNvSpPr>
          <p:nvPr/>
        </p:nvSpPr>
        <p:spPr bwMode="auto">
          <a:xfrm>
            <a:off x="1259960" y="5299514"/>
            <a:ext cx="2792413" cy="1692515"/>
          </a:xfrm>
          <a:prstGeom prst="rect">
            <a:avLst/>
          </a:prstGeom>
          <a:noFill/>
          <a:ln>
            <a:noFill/>
          </a:ln>
          <a:effectLst/>
        </p:spPr>
        <p:txBody>
          <a:bodyPr anchor="ctr">
            <a:spAutoFit/>
          </a:bodyPr>
          <a:lstStyle/>
          <a:p>
            <a:pPr eaLnBrk="1" fontAlgn="auto" hangingPunct="1">
              <a:spcBef>
                <a:spcPts val="0"/>
              </a:spcBef>
              <a:spcAft>
                <a:spcPts val="0"/>
              </a:spcAft>
              <a:defRPr/>
            </a:pPr>
            <a:r>
              <a:rPr lang="en-US" altLang="en-US" sz="1600" b="1" dirty="0">
                <a:solidFill>
                  <a:srgbClr val="FF0000"/>
                </a:solidFill>
                <a:latin typeface="Calibri Light" panose="020F0302020204030204" pitchFamily="34" charset="0"/>
                <a:cs typeface="Calibri Light" panose="020F0302020204030204" pitchFamily="34" charset="0"/>
              </a:rPr>
              <a:t>Before</a:t>
            </a:r>
            <a:r>
              <a:rPr lang="en-US" altLang="en-US" sz="1600" b="1" dirty="0">
                <a:latin typeface="Calibri Light" panose="020F0302020204030204" pitchFamily="34" charset="0"/>
                <a:cs typeface="Calibri Light" panose="020F0302020204030204" pitchFamily="34" charset="0"/>
              </a:rPr>
              <a:t>: Worker rests his wrists on the sharp tray edges.  His wrist is extended into a non-neutral posture.</a:t>
            </a:r>
          </a:p>
          <a:p>
            <a:pPr eaLnBrk="1" fontAlgn="auto" hangingPunct="1">
              <a:spcBef>
                <a:spcPts val="0"/>
              </a:spcBef>
              <a:spcAft>
                <a:spcPts val="0"/>
              </a:spcAft>
              <a:defRPr/>
            </a:pPr>
            <a:endParaRPr lang="en-US" altLang="en-US" sz="1999"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sz="1999" dirty="0">
              <a:latin typeface="Arial" panose="020B0604020202020204" pitchFamily="34" charset="0"/>
              <a:cs typeface="Arial" panose="020B0604020202020204" pitchFamily="34" charset="0"/>
            </a:endParaRPr>
          </a:p>
        </p:txBody>
      </p:sp>
      <p:sp>
        <p:nvSpPr>
          <p:cNvPr id="51215" name="Rectangle 15">
            <a:extLst>
              <a:ext uri="{FF2B5EF4-FFF2-40B4-BE49-F238E27FC236}">
                <a16:creationId xmlns:a16="http://schemas.microsoft.com/office/drawing/2014/main" id="{20C5607D-CE32-4C85-AF3C-E77AD4E912FD}"/>
              </a:ext>
            </a:extLst>
          </p:cNvPr>
          <p:cNvSpPr>
            <a:spLocks noChangeArrowheads="1"/>
          </p:cNvSpPr>
          <p:nvPr/>
        </p:nvSpPr>
        <p:spPr bwMode="auto">
          <a:xfrm>
            <a:off x="4889158" y="5292279"/>
            <a:ext cx="3046412" cy="1077218"/>
          </a:xfrm>
          <a:prstGeom prst="rect">
            <a:avLst/>
          </a:prstGeom>
          <a:noFill/>
          <a:ln>
            <a:noFill/>
          </a:ln>
          <a:effectLst/>
        </p:spPr>
        <p:txBody>
          <a:bodyPr anchor="ctr">
            <a:spAutoFit/>
          </a:bodyPr>
          <a:lstStyle/>
          <a:p>
            <a:pPr eaLnBrk="1" fontAlgn="auto" hangingPunct="1">
              <a:spcBef>
                <a:spcPts val="0"/>
              </a:spcBef>
              <a:spcAft>
                <a:spcPts val="0"/>
              </a:spcAft>
              <a:defRPr/>
            </a:pPr>
            <a:r>
              <a:rPr lang="en-US" altLang="en-US" sz="1600" b="1" dirty="0">
                <a:solidFill>
                  <a:srgbClr val="FF0000"/>
                </a:solidFill>
                <a:latin typeface="+mj-lt"/>
                <a:cs typeface="Arial" panose="020B0604020202020204" pitchFamily="34" charset="0"/>
              </a:rPr>
              <a:t>Ergonomic Improvement</a:t>
            </a:r>
            <a:r>
              <a:rPr lang="en-US" altLang="en-US" sz="1600" b="1" dirty="0">
                <a:latin typeface="+mj-lt"/>
                <a:cs typeface="Arial" panose="020B0604020202020204" pitchFamily="34" charset="0"/>
              </a:rPr>
              <a:t>: Worker rests her wrists and forearms on a padded surface.  Wrist and forearms are in a neutral position.</a:t>
            </a:r>
          </a:p>
        </p:txBody>
      </p:sp>
      <p:sp>
        <p:nvSpPr>
          <p:cNvPr id="51216" name="Line 16">
            <a:extLst>
              <a:ext uri="{FF2B5EF4-FFF2-40B4-BE49-F238E27FC236}">
                <a16:creationId xmlns:a16="http://schemas.microsoft.com/office/drawing/2014/main" id="{8B4E49D2-B97C-4B09-924E-A9926BDEA724}"/>
              </a:ext>
            </a:extLst>
          </p:cNvPr>
          <p:cNvSpPr>
            <a:spLocks noChangeShapeType="1"/>
          </p:cNvSpPr>
          <p:nvPr/>
        </p:nvSpPr>
        <p:spPr bwMode="auto">
          <a:xfrm flipH="1">
            <a:off x="3683000" y="4308475"/>
            <a:ext cx="889000" cy="0"/>
          </a:xfrm>
          <a:prstGeom prst="line">
            <a:avLst/>
          </a:prstGeom>
          <a:noFill/>
          <a:ln w="28575">
            <a:solidFill>
              <a:srgbClr val="4F4488"/>
            </a:solidFill>
            <a:round/>
            <a:headEnd/>
            <a:tailEn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51217" name="Line 17">
            <a:extLst>
              <a:ext uri="{FF2B5EF4-FFF2-40B4-BE49-F238E27FC236}">
                <a16:creationId xmlns:a16="http://schemas.microsoft.com/office/drawing/2014/main" id="{A4C7936B-1274-42E9-82B4-82F66CEF9D63}"/>
              </a:ext>
            </a:extLst>
          </p:cNvPr>
          <p:cNvSpPr>
            <a:spLocks noChangeShapeType="1"/>
          </p:cNvSpPr>
          <p:nvPr/>
        </p:nvSpPr>
        <p:spPr bwMode="auto">
          <a:xfrm flipH="1" flipV="1">
            <a:off x="3354388" y="3863975"/>
            <a:ext cx="317500" cy="444500"/>
          </a:xfrm>
          <a:prstGeom prst="line">
            <a:avLst/>
          </a:prstGeom>
          <a:noFill/>
          <a:ln w="28575">
            <a:solidFill>
              <a:srgbClr val="4F4488"/>
            </a:solidFill>
            <a:round/>
            <a:headEnd/>
            <a:tailEn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51218" name="Line 18">
            <a:extLst>
              <a:ext uri="{FF2B5EF4-FFF2-40B4-BE49-F238E27FC236}">
                <a16:creationId xmlns:a16="http://schemas.microsoft.com/office/drawing/2014/main" id="{67C9CBC8-6C5B-45E8-8846-6D35824BB72C}"/>
              </a:ext>
            </a:extLst>
          </p:cNvPr>
          <p:cNvSpPr>
            <a:spLocks noChangeShapeType="1"/>
          </p:cNvSpPr>
          <p:nvPr/>
        </p:nvSpPr>
        <p:spPr bwMode="auto">
          <a:xfrm flipH="1">
            <a:off x="5481638" y="3482975"/>
            <a:ext cx="1522412" cy="952500"/>
          </a:xfrm>
          <a:prstGeom prst="line">
            <a:avLst/>
          </a:prstGeom>
          <a:noFill/>
          <a:ln w="28575">
            <a:solidFill>
              <a:srgbClr val="4F4488"/>
            </a:solidFill>
            <a:round/>
            <a:headEnd/>
            <a:tailEn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51219" name="Line 19">
            <a:extLst>
              <a:ext uri="{FF2B5EF4-FFF2-40B4-BE49-F238E27FC236}">
                <a16:creationId xmlns:a16="http://schemas.microsoft.com/office/drawing/2014/main" id="{9527EFCD-7D31-4400-A19D-B5CB0C65ECCA}"/>
              </a:ext>
            </a:extLst>
          </p:cNvPr>
          <p:cNvSpPr>
            <a:spLocks noChangeShapeType="1"/>
          </p:cNvSpPr>
          <p:nvPr/>
        </p:nvSpPr>
        <p:spPr bwMode="auto">
          <a:xfrm flipH="1" flipV="1">
            <a:off x="6559550" y="4371975"/>
            <a:ext cx="1079500" cy="569913"/>
          </a:xfrm>
          <a:prstGeom prst="line">
            <a:avLst/>
          </a:prstGeom>
          <a:noFill/>
          <a:ln w="25400">
            <a:solidFill>
              <a:srgbClr val="993366"/>
            </a:solidFill>
            <a:round/>
            <a:headEnd/>
            <a:tailEnd type="triangle" w="med" len="me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51220" name="Line 20">
            <a:extLst>
              <a:ext uri="{FF2B5EF4-FFF2-40B4-BE49-F238E27FC236}">
                <a16:creationId xmlns:a16="http://schemas.microsoft.com/office/drawing/2014/main" id="{5FBA5CD5-7BA6-401D-B714-D0FAA1AE1168}"/>
              </a:ext>
            </a:extLst>
          </p:cNvPr>
          <p:cNvSpPr>
            <a:spLocks noChangeShapeType="1"/>
          </p:cNvSpPr>
          <p:nvPr/>
        </p:nvSpPr>
        <p:spPr bwMode="auto">
          <a:xfrm flipH="1" flipV="1">
            <a:off x="7321550" y="4308475"/>
            <a:ext cx="317500" cy="633413"/>
          </a:xfrm>
          <a:prstGeom prst="line">
            <a:avLst/>
          </a:prstGeom>
          <a:noFill/>
          <a:ln w="25400">
            <a:solidFill>
              <a:srgbClr val="993366"/>
            </a:solidFill>
            <a:round/>
            <a:headEnd/>
            <a:tailEnd type="triangle" w="med" len="me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2" name="Slide Number Placeholder 1">
            <a:extLst>
              <a:ext uri="{FF2B5EF4-FFF2-40B4-BE49-F238E27FC236}">
                <a16:creationId xmlns:a16="http://schemas.microsoft.com/office/drawing/2014/main" id="{A1BFC3F3-E4CE-4EE8-9B3C-12801500910A}"/>
              </a:ext>
            </a:extLst>
          </p:cNvPr>
          <p:cNvSpPr>
            <a:spLocks noGrp="1"/>
          </p:cNvSpPr>
          <p:nvPr>
            <p:ph type="sldNum" sz="quarter" idx="11"/>
          </p:nvPr>
        </p:nvSpPr>
        <p:spPr/>
        <p:txBody>
          <a:bodyPr/>
          <a:lstStyle/>
          <a:p>
            <a:pPr>
              <a:defRPr/>
            </a:pPr>
            <a:fld id="{8C28C825-8B56-4D47-AD22-1565AC870D51}" type="slidenum">
              <a:rPr lang="en-GB" smtClean="0"/>
              <a:pPr>
                <a:defRPr/>
              </a:pPr>
              <a:t>174</a:t>
            </a:fld>
            <a:endParaRPr lang="en-GB" dirty="0"/>
          </a:p>
        </p:txBody>
      </p:sp>
    </p:spTree>
    <p:extLst>
      <p:ext uri="{BB962C8B-B14F-4D97-AF65-F5344CB8AC3E}">
        <p14:creationId xmlns:p14="http://schemas.microsoft.com/office/powerpoint/2010/main" val="4071460433"/>
      </p:ext>
    </p:extLst>
  </p:cSld>
  <p:clrMapOvr>
    <a:masterClrMapping/>
  </p:clrMapOvr>
  <p:transition spd="med">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C6E97AF-ADDE-4609-9A03-E007587E90C1}"/>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sz="2950" b="1" dirty="0">
                <a:solidFill>
                  <a:srgbClr val="212465"/>
                </a:solidFill>
              </a:rPr>
              <a:t>PERSONAL FACTORS </a:t>
            </a:r>
            <a:br>
              <a:rPr lang="en-US" altLang="en-US" sz="2950" b="1" dirty="0"/>
            </a:br>
            <a:r>
              <a:rPr lang="en-US" altLang="en-US" sz="2950" b="1" dirty="0">
                <a:solidFill>
                  <a:srgbClr val="212465"/>
                </a:solidFill>
              </a:rPr>
              <a:t>that can CONTRIBUTE to MSDs </a:t>
            </a:r>
            <a:endParaRPr lang="en-US" altLang="en-US" b="1" dirty="0">
              <a:solidFill>
                <a:srgbClr val="212465"/>
              </a:solidFill>
            </a:endParaRPr>
          </a:p>
        </p:txBody>
      </p:sp>
      <p:sp>
        <p:nvSpPr>
          <p:cNvPr id="144387" name="Rectangle 3">
            <a:extLst>
              <a:ext uri="{FF2B5EF4-FFF2-40B4-BE49-F238E27FC236}">
                <a16:creationId xmlns:a16="http://schemas.microsoft.com/office/drawing/2014/main" id="{DB9D637E-1765-4356-9CA8-A084864FFD8C}"/>
              </a:ext>
            </a:extLst>
          </p:cNvPr>
          <p:cNvSpPr>
            <a:spLocks noGrp="1" noChangeArrowheads="1"/>
          </p:cNvSpPr>
          <p:nvPr>
            <p:ph idx="1"/>
          </p:nvPr>
        </p:nvSpPr>
        <p:spPr>
          <a:xfrm>
            <a:off x="514865" y="1417638"/>
            <a:ext cx="8229600" cy="3956222"/>
          </a:xfrm>
        </p:spPr>
        <p:txBody>
          <a:bodyPr/>
          <a:lstStyle/>
          <a:p>
            <a:pPr eaLnBrk="1" hangingPunct="1"/>
            <a:r>
              <a:rPr lang="en-US" altLang="en-US" sz="2400" b="1" dirty="0">
                <a:latin typeface="+mj-lt"/>
              </a:rPr>
              <a:t>Age and Gender                               </a:t>
            </a:r>
          </a:p>
          <a:p>
            <a:pPr eaLnBrk="1" hangingPunct="1"/>
            <a:r>
              <a:rPr lang="en-US" altLang="en-US" sz="2400" b="1" dirty="0">
                <a:latin typeface="+mj-lt"/>
              </a:rPr>
              <a:t>Hobbies</a:t>
            </a:r>
          </a:p>
          <a:p>
            <a:pPr eaLnBrk="1" hangingPunct="1"/>
            <a:r>
              <a:rPr lang="en-US" altLang="en-US" sz="2400" b="1" dirty="0">
                <a:latin typeface="+mj-lt"/>
              </a:rPr>
              <a:t>Previous Injuries</a:t>
            </a:r>
          </a:p>
          <a:p>
            <a:pPr eaLnBrk="1" hangingPunct="1"/>
            <a:r>
              <a:rPr lang="en-US" altLang="en-US" sz="2400" b="1" dirty="0">
                <a:latin typeface="+mj-lt"/>
              </a:rPr>
              <a:t>Physical Condition</a:t>
            </a:r>
          </a:p>
          <a:p>
            <a:pPr eaLnBrk="1" hangingPunct="1"/>
            <a:r>
              <a:rPr lang="en-US" altLang="en-US" sz="2400" b="1" dirty="0">
                <a:latin typeface="+mj-lt"/>
              </a:rPr>
              <a:t>Medical conditions (diabetes and arthritis)</a:t>
            </a:r>
          </a:p>
          <a:p>
            <a:pPr eaLnBrk="1" hangingPunct="1"/>
            <a:endParaRPr lang="en-US" altLang="en-US" sz="2400" b="1" dirty="0">
              <a:latin typeface="+mj-lt"/>
            </a:endParaRPr>
          </a:p>
        </p:txBody>
      </p:sp>
      <p:sp>
        <p:nvSpPr>
          <p:cNvPr id="144388" name="Rectangle 4">
            <a:extLst>
              <a:ext uri="{FF2B5EF4-FFF2-40B4-BE49-F238E27FC236}">
                <a16:creationId xmlns:a16="http://schemas.microsoft.com/office/drawing/2014/main" id="{173D3DAB-8986-4817-A371-B84C863F79E5}"/>
              </a:ext>
            </a:extLst>
          </p:cNvPr>
          <p:cNvSpPr>
            <a:spLocks noGrp="1" noChangeArrowheads="1"/>
          </p:cNvSpPr>
          <p:nvPr>
            <p:ph sz="half" idx="4294967295"/>
          </p:nvPr>
        </p:nvSpPr>
        <p:spPr>
          <a:xfrm>
            <a:off x="6067726" y="1462088"/>
            <a:ext cx="2779712" cy="1966912"/>
          </a:xfrm>
        </p:spPr>
        <p:txBody>
          <a:bodyPr/>
          <a:lstStyle/>
          <a:p>
            <a:pPr eaLnBrk="1" hangingPunct="1"/>
            <a:r>
              <a:rPr lang="en-US" altLang="en-US" sz="2400" b="1" dirty="0">
                <a:latin typeface="+mj-lt"/>
              </a:rPr>
              <a:t>Pregnancy</a:t>
            </a:r>
          </a:p>
          <a:p>
            <a:pPr eaLnBrk="1" hangingPunct="1"/>
            <a:r>
              <a:rPr lang="en-US" altLang="en-US" sz="2400" b="1" dirty="0">
                <a:latin typeface="+mj-lt"/>
              </a:rPr>
              <a:t>Obesity</a:t>
            </a:r>
          </a:p>
          <a:p>
            <a:pPr eaLnBrk="1" hangingPunct="1"/>
            <a:r>
              <a:rPr lang="en-US" altLang="en-US" sz="2400" b="1" dirty="0">
                <a:latin typeface="+mj-lt"/>
              </a:rPr>
              <a:t>Medications</a:t>
            </a:r>
          </a:p>
          <a:p>
            <a:pPr eaLnBrk="1" hangingPunct="1"/>
            <a:r>
              <a:rPr lang="en-US" altLang="en-US" sz="2400" b="1" dirty="0">
                <a:latin typeface="+mj-lt"/>
              </a:rPr>
              <a:t>Smoking</a:t>
            </a:r>
          </a:p>
          <a:p>
            <a:pPr eaLnBrk="1" hangingPunct="1"/>
            <a:r>
              <a:rPr lang="en-US" altLang="en-US" sz="2400" b="1" dirty="0">
                <a:latin typeface="+mj-lt"/>
              </a:rPr>
              <a:t>Fatigue</a:t>
            </a:r>
          </a:p>
        </p:txBody>
      </p:sp>
      <p:sp>
        <p:nvSpPr>
          <p:cNvPr id="2" name="Slide Number Placeholder 1">
            <a:extLst>
              <a:ext uri="{FF2B5EF4-FFF2-40B4-BE49-F238E27FC236}">
                <a16:creationId xmlns:a16="http://schemas.microsoft.com/office/drawing/2014/main" id="{D207113B-A7A6-47F3-946A-D14CEDCDE5A8}"/>
              </a:ext>
            </a:extLst>
          </p:cNvPr>
          <p:cNvSpPr>
            <a:spLocks noGrp="1"/>
          </p:cNvSpPr>
          <p:nvPr>
            <p:ph type="sldNum" sz="quarter" idx="11"/>
          </p:nvPr>
        </p:nvSpPr>
        <p:spPr/>
        <p:txBody>
          <a:bodyPr/>
          <a:lstStyle/>
          <a:p>
            <a:pPr>
              <a:defRPr/>
            </a:pPr>
            <a:fld id="{8C28C825-8B56-4D47-AD22-1565AC870D51}" type="slidenum">
              <a:rPr lang="en-GB" smtClean="0"/>
              <a:pPr>
                <a:defRPr/>
              </a:pPr>
              <a:t>175</a:t>
            </a:fld>
            <a:endParaRPr lang="en-GB" dirty="0"/>
          </a:p>
        </p:txBody>
      </p:sp>
    </p:spTree>
    <p:extLst>
      <p:ext uri="{BB962C8B-B14F-4D97-AF65-F5344CB8AC3E}">
        <p14:creationId xmlns:p14="http://schemas.microsoft.com/office/powerpoint/2010/main" val="212750408"/>
      </p:ext>
    </p:extLst>
  </p:cSld>
  <p:clrMapOvr>
    <a:masterClrMapping/>
  </p:clrMapOvr>
  <p:transition spd="med">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08C0755-FCB4-4EE5-B2B0-925E0A058595}"/>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sz="2998" b="1" dirty="0">
                <a:solidFill>
                  <a:srgbClr val="212465"/>
                </a:solidFill>
              </a:rPr>
              <a:t>AVOIDING MSDs</a:t>
            </a:r>
            <a:br>
              <a:rPr lang="en-US" altLang="en-US" sz="2998" b="1" dirty="0">
                <a:solidFill>
                  <a:srgbClr val="212465"/>
                </a:solidFill>
              </a:rPr>
            </a:br>
            <a:r>
              <a:rPr lang="en-US" altLang="en-US" sz="2998" b="1" dirty="0">
                <a:solidFill>
                  <a:srgbClr val="212465"/>
                </a:solidFill>
              </a:rPr>
              <a:t>Work Smarter, Not Harder!</a:t>
            </a:r>
            <a:endParaRPr lang="en-US" altLang="en-US" sz="3915" b="1" i="1" dirty="0">
              <a:solidFill>
                <a:srgbClr val="212465"/>
              </a:solidFill>
            </a:endParaRPr>
          </a:p>
        </p:txBody>
      </p:sp>
      <p:sp>
        <p:nvSpPr>
          <p:cNvPr id="11267" name="Rectangle 3">
            <a:extLst>
              <a:ext uri="{FF2B5EF4-FFF2-40B4-BE49-F238E27FC236}">
                <a16:creationId xmlns:a16="http://schemas.microsoft.com/office/drawing/2014/main" id="{B577FB30-9D7C-41CE-B0EA-33FAA6AF6277}"/>
              </a:ext>
            </a:extLst>
          </p:cNvPr>
          <p:cNvSpPr>
            <a:spLocks noGrp="1" noChangeArrowheads="1"/>
          </p:cNvSpPr>
          <p:nvPr>
            <p:ph idx="1"/>
          </p:nvPr>
        </p:nvSpPr>
        <p:spPr>
          <a:xfrm>
            <a:off x="639592" y="1451918"/>
            <a:ext cx="3995351" cy="4525963"/>
          </a:xfrm>
        </p:spPr>
        <p:txBody>
          <a:bodyPr rtlCol="0">
            <a:normAutofit/>
          </a:bodyPr>
          <a:lstStyle/>
          <a:p>
            <a:pPr marL="171452" indent="-171452" defTabSz="685807" eaLnBrk="1" fontAlgn="auto" hangingPunct="1">
              <a:spcAft>
                <a:spcPts val="0"/>
              </a:spcAft>
              <a:defRPr/>
            </a:pPr>
            <a:r>
              <a:rPr lang="en-US" altLang="en-US" sz="2400" b="1" dirty="0">
                <a:latin typeface="+mj-lt"/>
              </a:rPr>
              <a:t>Work in neutral postures</a:t>
            </a:r>
          </a:p>
          <a:p>
            <a:pPr marL="171452" indent="-171452" defTabSz="685807" eaLnBrk="1" fontAlgn="auto" hangingPunct="1">
              <a:spcAft>
                <a:spcPts val="0"/>
              </a:spcAft>
              <a:defRPr/>
            </a:pPr>
            <a:r>
              <a:rPr lang="en-US" altLang="en-US" sz="2400" b="1" dirty="0">
                <a:latin typeface="+mj-lt"/>
              </a:rPr>
              <a:t>Reduce excessive force &amp; repetition</a:t>
            </a:r>
          </a:p>
          <a:p>
            <a:pPr marL="171452" indent="-171452" defTabSz="685807" eaLnBrk="1" fontAlgn="auto" hangingPunct="1">
              <a:spcAft>
                <a:spcPts val="0"/>
              </a:spcAft>
              <a:defRPr/>
            </a:pPr>
            <a:r>
              <a:rPr lang="en-US" altLang="en-US" sz="2400" b="1" dirty="0">
                <a:latin typeface="+mj-lt"/>
              </a:rPr>
              <a:t>Keep everything in easy reach and at proper heights</a:t>
            </a:r>
          </a:p>
          <a:p>
            <a:pPr marL="171452" indent="-171452" defTabSz="685807" eaLnBrk="1" fontAlgn="auto" hangingPunct="1">
              <a:spcAft>
                <a:spcPts val="0"/>
              </a:spcAft>
              <a:defRPr/>
            </a:pPr>
            <a:r>
              <a:rPr lang="en-US" altLang="en-US" sz="2400" b="1" dirty="0">
                <a:latin typeface="+mj-lt"/>
              </a:rPr>
              <a:t>Keep warm</a:t>
            </a:r>
          </a:p>
          <a:p>
            <a:pPr marL="171452" indent="-171452" defTabSz="685807" eaLnBrk="1" fontAlgn="auto" hangingPunct="1">
              <a:spcAft>
                <a:spcPts val="0"/>
              </a:spcAft>
              <a:defRPr/>
            </a:pPr>
            <a:r>
              <a:rPr lang="en-US" altLang="en-US" sz="2400" b="1" dirty="0">
                <a:latin typeface="+mj-lt"/>
              </a:rPr>
              <a:t>Minimize static unsupported postures and pressure points</a:t>
            </a:r>
          </a:p>
          <a:p>
            <a:pPr marL="171452" indent="-171452" algn="ctr" defTabSz="685807" eaLnBrk="1" fontAlgn="auto" hangingPunct="1">
              <a:spcAft>
                <a:spcPts val="0"/>
              </a:spcAft>
              <a:buFont typeface="Arial" panose="020B0604020202020204" pitchFamily="34" charset="0"/>
              <a:buNone/>
              <a:defRPr/>
            </a:pPr>
            <a:endParaRPr lang="en-US" altLang="en-US" sz="2400" b="1" dirty="0">
              <a:latin typeface="+mj-lt"/>
            </a:endParaRPr>
          </a:p>
        </p:txBody>
      </p:sp>
      <p:sp>
        <p:nvSpPr>
          <p:cNvPr id="11272" name="Rectangle 8">
            <a:extLst>
              <a:ext uri="{FF2B5EF4-FFF2-40B4-BE49-F238E27FC236}">
                <a16:creationId xmlns:a16="http://schemas.microsoft.com/office/drawing/2014/main" id="{61C94F47-E084-4B24-BF79-DCE0DEE33376}"/>
              </a:ext>
            </a:extLst>
          </p:cNvPr>
          <p:cNvSpPr>
            <a:spLocks noChangeArrowheads="1"/>
          </p:cNvSpPr>
          <p:nvPr/>
        </p:nvSpPr>
        <p:spPr bwMode="auto">
          <a:xfrm>
            <a:off x="4877275" y="1417638"/>
            <a:ext cx="3935412" cy="3427413"/>
          </a:xfrm>
          <a:prstGeom prst="rect">
            <a:avLst/>
          </a:prstGeom>
          <a:noFill/>
          <a:ln>
            <a:noFill/>
          </a:ln>
          <a:effectLst/>
        </p:spPr>
        <p:txBody>
          <a:bodyPr/>
          <a:lstStyle>
            <a:lvl1pPr marL="361950" indent="-361950" algn="l" defTabSz="965200">
              <a:spcBef>
                <a:spcPct val="20000"/>
              </a:spcBef>
              <a:buClr>
                <a:srgbClr val="473DC3"/>
              </a:buClr>
              <a:buFont typeface="Webdings" panose="05030102010509060703" pitchFamily="18" charset="2"/>
              <a:buChar char=""/>
              <a:defRPr sz="3400">
                <a:solidFill>
                  <a:schemeClr val="tx1"/>
                </a:solidFill>
                <a:latin typeface="Arial" panose="020B0604020202020204" pitchFamily="34" charset="0"/>
              </a:defRPr>
            </a:lvl1pPr>
            <a:lvl2pPr marL="784225" indent="-301625" algn="l" defTabSz="965200">
              <a:spcBef>
                <a:spcPct val="20000"/>
              </a:spcBef>
              <a:buClr>
                <a:srgbClr val="4F4488"/>
              </a:buClr>
              <a:buFont typeface="Webdings" panose="05030102010509060703" pitchFamily="18" charset="2"/>
              <a:buChar char=""/>
              <a:defRPr sz="3000">
                <a:solidFill>
                  <a:schemeClr val="tx1"/>
                </a:solidFill>
                <a:latin typeface="Arial" panose="020B0604020202020204" pitchFamily="34" charset="0"/>
              </a:defRPr>
            </a:lvl2pPr>
            <a:lvl3pPr marL="1206500" indent="-241300" algn="l" defTabSz="965200">
              <a:spcBef>
                <a:spcPct val="20000"/>
              </a:spcBef>
              <a:buChar char="•"/>
              <a:defRPr sz="2500">
                <a:solidFill>
                  <a:schemeClr val="tx1"/>
                </a:solidFill>
                <a:latin typeface="Arial" panose="020B0604020202020204" pitchFamily="34" charset="0"/>
              </a:defRPr>
            </a:lvl3pPr>
            <a:lvl4pPr marL="1689100" indent="-241300" algn="l" defTabSz="965200">
              <a:spcBef>
                <a:spcPct val="20000"/>
              </a:spcBef>
              <a:buChar char="–"/>
              <a:defRPr sz="2100">
                <a:solidFill>
                  <a:schemeClr val="tx1"/>
                </a:solidFill>
                <a:latin typeface="Arial" panose="020B0604020202020204" pitchFamily="34" charset="0"/>
              </a:defRPr>
            </a:lvl4pPr>
            <a:lvl5pPr marL="2171700" indent="-241300" algn="l" defTabSz="965200">
              <a:spcBef>
                <a:spcPct val="20000"/>
              </a:spcBef>
              <a:buChar char="»"/>
              <a:defRPr sz="2100">
                <a:solidFill>
                  <a:schemeClr val="tx1"/>
                </a:solidFill>
                <a:latin typeface="Arial" panose="020B0604020202020204" pitchFamily="34" charset="0"/>
              </a:defRPr>
            </a:lvl5pPr>
            <a:lvl6pPr marL="2628900" indent="-241300" defTabSz="965200" eaLnBrk="0" fontAlgn="base" hangingPunct="0">
              <a:spcBef>
                <a:spcPct val="20000"/>
              </a:spcBef>
              <a:spcAft>
                <a:spcPct val="0"/>
              </a:spcAft>
              <a:buChar char="»"/>
              <a:defRPr sz="2100">
                <a:solidFill>
                  <a:schemeClr val="tx1"/>
                </a:solidFill>
                <a:latin typeface="Arial" panose="020B0604020202020204" pitchFamily="34" charset="0"/>
              </a:defRPr>
            </a:lvl6pPr>
            <a:lvl7pPr marL="3086100" indent="-241300" defTabSz="965200" eaLnBrk="0" fontAlgn="base" hangingPunct="0">
              <a:spcBef>
                <a:spcPct val="20000"/>
              </a:spcBef>
              <a:spcAft>
                <a:spcPct val="0"/>
              </a:spcAft>
              <a:buChar char="»"/>
              <a:defRPr sz="2100">
                <a:solidFill>
                  <a:schemeClr val="tx1"/>
                </a:solidFill>
                <a:latin typeface="Arial" panose="020B0604020202020204" pitchFamily="34" charset="0"/>
              </a:defRPr>
            </a:lvl7pPr>
            <a:lvl8pPr marL="3543300" indent="-241300" defTabSz="965200" eaLnBrk="0" fontAlgn="base" hangingPunct="0">
              <a:spcBef>
                <a:spcPct val="20000"/>
              </a:spcBef>
              <a:spcAft>
                <a:spcPct val="0"/>
              </a:spcAft>
              <a:buChar char="»"/>
              <a:defRPr sz="2100">
                <a:solidFill>
                  <a:schemeClr val="tx1"/>
                </a:solidFill>
                <a:latin typeface="Arial" panose="020B0604020202020204" pitchFamily="34" charset="0"/>
              </a:defRPr>
            </a:lvl8pPr>
            <a:lvl9pPr marL="4000500" indent="-241300" defTabSz="965200" eaLnBrk="0" fontAlgn="base" hangingPunct="0">
              <a:spcBef>
                <a:spcPct val="20000"/>
              </a:spcBef>
              <a:spcAft>
                <a:spcPct val="0"/>
              </a:spcAft>
              <a:buChar char="»"/>
              <a:defRPr sz="2100">
                <a:solidFill>
                  <a:schemeClr val="tx1"/>
                </a:solidFill>
                <a:latin typeface="Arial" panose="020B0604020202020204" pitchFamily="34" charset="0"/>
              </a:defRPr>
            </a:lvl9pPr>
          </a:lstStyle>
          <a:p>
            <a:pPr eaLnBrk="1" fontAlgn="auto" hangingPunct="1">
              <a:spcAft>
                <a:spcPts val="0"/>
              </a:spcAft>
              <a:buClrTx/>
              <a:buFont typeface="Arial" panose="020B0604020202020204" pitchFamily="34" charset="0"/>
              <a:buChar char="•"/>
              <a:defRPr/>
            </a:pPr>
            <a:r>
              <a:rPr lang="en-US" altLang="en-US" sz="2400" b="1" dirty="0">
                <a:latin typeface="+mj-lt"/>
              </a:rPr>
              <a:t>Use proper lifting techniques and lift aides</a:t>
            </a:r>
          </a:p>
          <a:p>
            <a:pPr eaLnBrk="1" fontAlgn="auto" hangingPunct="1">
              <a:spcAft>
                <a:spcPts val="0"/>
              </a:spcAft>
              <a:buClrTx/>
              <a:buFont typeface="Arial" panose="020B0604020202020204" pitchFamily="34" charset="0"/>
              <a:buChar char="•"/>
              <a:defRPr/>
            </a:pPr>
            <a:r>
              <a:rPr lang="en-US" altLang="en-US" sz="2400" b="1" dirty="0">
                <a:latin typeface="+mj-lt"/>
              </a:rPr>
              <a:t>Ask for assistance with difficult tasks</a:t>
            </a:r>
          </a:p>
          <a:p>
            <a:pPr eaLnBrk="1" fontAlgn="auto" hangingPunct="1">
              <a:spcAft>
                <a:spcPts val="0"/>
              </a:spcAft>
              <a:buClrTx/>
              <a:buFont typeface="Arial" panose="020B0604020202020204" pitchFamily="34" charset="0"/>
              <a:buChar char="•"/>
              <a:defRPr/>
            </a:pPr>
            <a:r>
              <a:rPr lang="en-US" altLang="en-US" sz="2400" b="1" dirty="0">
                <a:latin typeface="+mj-lt"/>
              </a:rPr>
              <a:t>Take micro-breaks (stand, stretch, change tasks) </a:t>
            </a:r>
          </a:p>
          <a:p>
            <a:pPr eaLnBrk="1" fontAlgn="auto" hangingPunct="1">
              <a:spcAft>
                <a:spcPts val="0"/>
              </a:spcAft>
              <a:buClrTx/>
              <a:buFont typeface="Arial" panose="020B0604020202020204" pitchFamily="34" charset="0"/>
              <a:buChar char="•"/>
              <a:defRPr/>
            </a:pPr>
            <a:r>
              <a:rPr lang="en-US" altLang="en-US" sz="2400" b="1" dirty="0">
                <a:latin typeface="+mj-lt"/>
              </a:rPr>
              <a:t>Maintain a comfortable environment</a:t>
            </a:r>
          </a:p>
          <a:p>
            <a:pPr algn="ctr" eaLnBrk="1" fontAlgn="auto" hangingPunct="1">
              <a:spcAft>
                <a:spcPts val="0"/>
              </a:spcAft>
              <a:defRPr/>
            </a:pPr>
            <a:endParaRPr lang="en-US" altLang="en-US" sz="2400" b="1" dirty="0">
              <a:latin typeface="+mj-lt"/>
            </a:endParaRPr>
          </a:p>
          <a:p>
            <a:pPr algn="ctr" eaLnBrk="1" fontAlgn="auto" hangingPunct="1">
              <a:spcAft>
                <a:spcPts val="0"/>
              </a:spcAft>
              <a:buFont typeface="Webdings" panose="05030102010509060703" pitchFamily="18" charset="2"/>
              <a:buNone/>
              <a:defRPr/>
            </a:pPr>
            <a:endParaRPr lang="en-US" altLang="en-US" sz="2400" b="1" dirty="0">
              <a:latin typeface="+mj-lt"/>
            </a:endParaRPr>
          </a:p>
        </p:txBody>
      </p:sp>
      <p:sp>
        <p:nvSpPr>
          <p:cNvPr id="11273" name="Line 9">
            <a:extLst>
              <a:ext uri="{FF2B5EF4-FFF2-40B4-BE49-F238E27FC236}">
                <a16:creationId xmlns:a16="http://schemas.microsoft.com/office/drawing/2014/main" id="{F814AAC6-3CA8-4338-99D6-9A2DCC8F32F3}"/>
              </a:ext>
            </a:extLst>
          </p:cNvPr>
          <p:cNvSpPr>
            <a:spLocks noChangeShapeType="1"/>
          </p:cNvSpPr>
          <p:nvPr/>
        </p:nvSpPr>
        <p:spPr bwMode="auto">
          <a:xfrm>
            <a:off x="4634942" y="1417638"/>
            <a:ext cx="35911" cy="3294405"/>
          </a:xfrm>
          <a:prstGeom prst="line">
            <a:avLst/>
          </a:prstGeom>
          <a:noFill/>
          <a:ln w="28575">
            <a:solidFill>
              <a:srgbClr val="666699"/>
            </a:solidFill>
            <a:round/>
            <a:headEnd/>
            <a:tailEn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2" name="Slide Number Placeholder 1">
            <a:extLst>
              <a:ext uri="{FF2B5EF4-FFF2-40B4-BE49-F238E27FC236}">
                <a16:creationId xmlns:a16="http://schemas.microsoft.com/office/drawing/2014/main" id="{BE7D1914-220C-4614-9530-1F1BF9720712}"/>
              </a:ext>
            </a:extLst>
          </p:cNvPr>
          <p:cNvSpPr>
            <a:spLocks noGrp="1"/>
          </p:cNvSpPr>
          <p:nvPr>
            <p:ph type="sldNum" sz="quarter" idx="11"/>
          </p:nvPr>
        </p:nvSpPr>
        <p:spPr/>
        <p:txBody>
          <a:bodyPr/>
          <a:lstStyle/>
          <a:p>
            <a:pPr>
              <a:defRPr/>
            </a:pPr>
            <a:fld id="{8C28C825-8B56-4D47-AD22-1565AC870D51}" type="slidenum">
              <a:rPr lang="en-GB" smtClean="0"/>
              <a:pPr>
                <a:defRPr/>
              </a:pPr>
              <a:t>176</a:t>
            </a:fld>
            <a:endParaRPr lang="en-GB" dirty="0"/>
          </a:p>
        </p:txBody>
      </p:sp>
    </p:spTree>
    <p:extLst>
      <p:ext uri="{BB962C8B-B14F-4D97-AF65-F5344CB8AC3E}">
        <p14:creationId xmlns:p14="http://schemas.microsoft.com/office/powerpoint/2010/main" val="2489113268"/>
      </p:ext>
    </p:extLst>
  </p:cSld>
  <p:clrMapOvr>
    <a:masterClrMapping/>
  </p:clrMapOvr>
  <p:transition spd="med">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A7895AF-1850-4739-89C7-4CC3A0BBB383}"/>
              </a:ext>
            </a:extLst>
          </p:cNvPr>
          <p:cNvSpPr>
            <a:spLocks noGrp="1" noChangeArrowheads="1"/>
          </p:cNvSpPr>
          <p:nvPr>
            <p:ph type="title"/>
          </p:nvPr>
        </p:nvSpPr>
        <p:spPr/>
        <p:txBody>
          <a:bodyPr rtlCol="0">
            <a:normAutofit/>
          </a:bodyPr>
          <a:lstStyle/>
          <a:p>
            <a:pPr defTabSz="685807" eaLnBrk="1" fontAlgn="auto" hangingPunct="1">
              <a:spcAft>
                <a:spcPts val="0"/>
              </a:spcAft>
              <a:defRPr/>
            </a:pPr>
            <a:r>
              <a:rPr lang="en-US" altLang="en-US" sz="2998" b="1" dirty="0">
                <a:solidFill>
                  <a:srgbClr val="212465"/>
                </a:solidFill>
              </a:rPr>
              <a:t>ERGONOMIC PROBLEM AREAS YOU HAVE SEEN</a:t>
            </a:r>
            <a:endParaRPr lang="en-US" altLang="en-US" sz="3915" b="1" i="1" dirty="0">
              <a:solidFill>
                <a:srgbClr val="212465"/>
              </a:solidFill>
            </a:endParaRPr>
          </a:p>
        </p:txBody>
      </p:sp>
      <p:sp>
        <p:nvSpPr>
          <p:cNvPr id="2" name="Content Placeholder 1">
            <a:extLst>
              <a:ext uri="{FF2B5EF4-FFF2-40B4-BE49-F238E27FC236}">
                <a16:creationId xmlns:a16="http://schemas.microsoft.com/office/drawing/2014/main" id="{36D6AD2E-B1C1-492A-B8E9-F46F6E961050}"/>
              </a:ext>
            </a:extLst>
          </p:cNvPr>
          <p:cNvSpPr>
            <a:spLocks noGrp="1"/>
          </p:cNvSpPr>
          <p:nvPr>
            <p:ph idx="1"/>
          </p:nvPr>
        </p:nvSpPr>
        <p:spPr/>
        <p:txBody>
          <a:bodyPr/>
          <a:lstStyle/>
          <a:p>
            <a:endParaRPr lang="en-US" dirty="0"/>
          </a:p>
        </p:txBody>
      </p:sp>
      <p:sp>
        <p:nvSpPr>
          <p:cNvPr id="176131" name="Line 3">
            <a:extLst>
              <a:ext uri="{FF2B5EF4-FFF2-40B4-BE49-F238E27FC236}">
                <a16:creationId xmlns:a16="http://schemas.microsoft.com/office/drawing/2014/main" id="{AD11558D-F95F-401B-B09B-4D57060BD324}"/>
              </a:ext>
            </a:extLst>
          </p:cNvPr>
          <p:cNvSpPr>
            <a:spLocks noChangeShapeType="1"/>
          </p:cNvSpPr>
          <p:nvPr/>
        </p:nvSpPr>
        <p:spPr bwMode="auto">
          <a:xfrm>
            <a:off x="4519613" y="1905000"/>
            <a:ext cx="0" cy="4379913"/>
          </a:xfrm>
          <a:prstGeom prst="line">
            <a:avLst/>
          </a:prstGeom>
          <a:noFill/>
          <a:ln w="28575">
            <a:solidFill>
              <a:srgbClr val="666699"/>
            </a:solidFill>
            <a:round/>
            <a:headEnd/>
            <a:tailEnd/>
          </a:ln>
          <a:effectLst/>
        </p:spPr>
        <p:txBody>
          <a:bodyPr wrap="none" anchor="ctr"/>
          <a:lstStyle/>
          <a:p>
            <a:pPr eaLnBrk="1" fontAlgn="auto" hangingPunct="1">
              <a:spcBef>
                <a:spcPts val="0"/>
              </a:spcBef>
              <a:spcAft>
                <a:spcPts val="0"/>
              </a:spcAft>
              <a:defRPr/>
            </a:pPr>
            <a:endParaRPr lang="en-US" sz="1999" dirty="0">
              <a:latin typeface="+mn-lt"/>
            </a:endParaRPr>
          </a:p>
        </p:txBody>
      </p:sp>
      <p:sp>
        <p:nvSpPr>
          <p:cNvPr id="176132" name="Rectangle 4">
            <a:extLst>
              <a:ext uri="{FF2B5EF4-FFF2-40B4-BE49-F238E27FC236}">
                <a16:creationId xmlns:a16="http://schemas.microsoft.com/office/drawing/2014/main" id="{A177CE19-135A-47B4-AAA7-6CEA76586D74}"/>
              </a:ext>
            </a:extLst>
          </p:cNvPr>
          <p:cNvSpPr>
            <a:spLocks noChangeArrowheads="1"/>
          </p:cNvSpPr>
          <p:nvPr/>
        </p:nvSpPr>
        <p:spPr bwMode="auto">
          <a:xfrm>
            <a:off x="2095500" y="1779588"/>
            <a:ext cx="7975600" cy="400050"/>
          </a:xfrm>
          <a:prstGeom prst="rect">
            <a:avLst/>
          </a:prstGeom>
          <a:noFill/>
          <a:ln>
            <a:noFill/>
          </a:ln>
          <a:effectLst/>
        </p:spPr>
        <p:txBody>
          <a:bodyPr>
            <a:spAutoFit/>
          </a:bodyPr>
          <a:lstStyle/>
          <a:p>
            <a:pPr eaLnBrk="1" fontAlgn="auto" hangingPunct="1">
              <a:spcBef>
                <a:spcPts val="0"/>
              </a:spcBef>
              <a:spcAft>
                <a:spcPts val="0"/>
              </a:spcAft>
              <a:defRPr/>
            </a:pPr>
            <a:endParaRPr lang="en-US" sz="1999" dirty="0">
              <a:latin typeface="+mn-lt"/>
            </a:endParaRPr>
          </a:p>
        </p:txBody>
      </p:sp>
      <p:sp>
        <p:nvSpPr>
          <p:cNvPr id="176133" name="Rectangle 5">
            <a:extLst>
              <a:ext uri="{FF2B5EF4-FFF2-40B4-BE49-F238E27FC236}">
                <a16:creationId xmlns:a16="http://schemas.microsoft.com/office/drawing/2014/main" id="{AEE8E412-B742-4D93-976C-132FFEB69AC8}"/>
              </a:ext>
            </a:extLst>
          </p:cNvPr>
          <p:cNvSpPr>
            <a:spLocks noChangeArrowheads="1"/>
          </p:cNvSpPr>
          <p:nvPr/>
        </p:nvSpPr>
        <p:spPr bwMode="auto">
          <a:xfrm>
            <a:off x="4016375" y="2325688"/>
            <a:ext cx="7975600" cy="400050"/>
          </a:xfrm>
          <a:prstGeom prst="rect">
            <a:avLst/>
          </a:prstGeom>
          <a:noFill/>
          <a:ln>
            <a:noFill/>
          </a:ln>
          <a:effectLst/>
        </p:spPr>
        <p:txBody>
          <a:bodyPr>
            <a:spAutoFit/>
          </a:bodyPr>
          <a:lstStyle/>
          <a:p>
            <a:pPr eaLnBrk="1" fontAlgn="auto" hangingPunct="1">
              <a:spcBef>
                <a:spcPts val="0"/>
              </a:spcBef>
              <a:spcAft>
                <a:spcPts val="0"/>
              </a:spcAft>
              <a:defRPr/>
            </a:pPr>
            <a:endParaRPr lang="en-US" sz="1999" dirty="0">
              <a:latin typeface="+mn-lt"/>
            </a:endParaRPr>
          </a:p>
        </p:txBody>
      </p:sp>
      <p:pic>
        <p:nvPicPr>
          <p:cNvPr id="148486" name="Picture 8" descr="P0000768">
            <a:extLst>
              <a:ext uri="{FF2B5EF4-FFF2-40B4-BE49-F238E27FC236}">
                <a16:creationId xmlns:a16="http://schemas.microsoft.com/office/drawing/2014/main" id="{A56DD7AF-16CD-4233-BEB4-E49440E47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646238"/>
            <a:ext cx="32416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Picture 9" descr="P0000772">
            <a:extLst>
              <a:ext uri="{FF2B5EF4-FFF2-40B4-BE49-F238E27FC236}">
                <a16:creationId xmlns:a16="http://schemas.microsoft.com/office/drawing/2014/main" id="{6D53F1C4-6641-45D8-8966-060D19FA9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66" y="4016376"/>
            <a:ext cx="3363913"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8" name="Picture 10" descr="P0000771">
            <a:extLst>
              <a:ext uri="{FF2B5EF4-FFF2-40B4-BE49-F238E27FC236}">
                <a16:creationId xmlns:a16="http://schemas.microsoft.com/office/drawing/2014/main" id="{B88A844D-7767-4AAD-B2C6-2982885D23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9613" y="1843088"/>
            <a:ext cx="4040187"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9" name="Text Box 11">
            <a:extLst>
              <a:ext uri="{FF2B5EF4-FFF2-40B4-BE49-F238E27FC236}">
                <a16:creationId xmlns:a16="http://schemas.microsoft.com/office/drawing/2014/main" id="{12C41624-44AB-40E2-B9EF-77CE5A458398}"/>
              </a:ext>
            </a:extLst>
          </p:cNvPr>
          <p:cNvSpPr txBox="1">
            <a:spLocks noChangeArrowheads="1"/>
          </p:cNvSpPr>
          <p:nvPr/>
        </p:nvSpPr>
        <p:spPr bwMode="auto">
          <a:xfrm>
            <a:off x="4572000" y="4635500"/>
            <a:ext cx="3797300" cy="2123658"/>
          </a:xfrm>
          <a:prstGeom prst="rect">
            <a:avLst/>
          </a:prstGeom>
          <a:noFill/>
          <a:ln>
            <a:noFill/>
          </a:ln>
          <a:effectLst/>
        </p:spPr>
        <p:txBody>
          <a:bodyPr>
            <a:spAutoFit/>
          </a:bodyPr>
          <a:lstStyle/>
          <a:p>
            <a:pPr eaLnBrk="1" fontAlgn="auto" hangingPunct="1">
              <a:spcBef>
                <a:spcPct val="50000"/>
              </a:spcBef>
              <a:spcAft>
                <a:spcPts val="0"/>
              </a:spcAft>
              <a:defRPr/>
            </a:pPr>
            <a:r>
              <a:rPr lang="en-US" altLang="en-US" sz="2400" b="1" dirty="0">
                <a:latin typeface="Calibri Light" panose="020F0302020204030204" pitchFamily="34" charset="0"/>
                <a:cs typeface="Calibri Light" panose="020F0302020204030204" pitchFamily="34" charset="0"/>
              </a:rPr>
              <a:t>Warehouse materials must be raised off the floor with shelving, to least knee level to minimize back injury risks</a:t>
            </a:r>
          </a:p>
          <a:p>
            <a:pPr eaLnBrk="1" fontAlgn="auto" hangingPunct="1">
              <a:spcBef>
                <a:spcPct val="50000"/>
              </a:spcBef>
              <a:spcAft>
                <a:spcPts val="0"/>
              </a:spcAft>
              <a:defRPr/>
            </a:pPr>
            <a:endParaRPr lang="en-US" altLang="en-US" sz="2400" b="1" dirty="0">
              <a:latin typeface="Calibri Light" panose="020F0302020204030204" pitchFamily="34" charset="0"/>
              <a:cs typeface="Calibri Light" panose="020F0302020204030204" pitchFamily="34" charset="0"/>
            </a:endParaRPr>
          </a:p>
        </p:txBody>
      </p:sp>
      <p:sp>
        <p:nvSpPr>
          <p:cNvPr id="3" name="Slide Number Placeholder 2">
            <a:extLst>
              <a:ext uri="{FF2B5EF4-FFF2-40B4-BE49-F238E27FC236}">
                <a16:creationId xmlns:a16="http://schemas.microsoft.com/office/drawing/2014/main" id="{1C525A16-C4B3-4129-B2AE-F4926A0864A7}"/>
              </a:ext>
            </a:extLst>
          </p:cNvPr>
          <p:cNvSpPr>
            <a:spLocks noGrp="1"/>
          </p:cNvSpPr>
          <p:nvPr>
            <p:ph type="sldNum" sz="quarter" idx="11"/>
          </p:nvPr>
        </p:nvSpPr>
        <p:spPr/>
        <p:txBody>
          <a:bodyPr/>
          <a:lstStyle/>
          <a:p>
            <a:pPr>
              <a:defRPr/>
            </a:pPr>
            <a:fld id="{8C28C825-8B56-4D47-AD22-1565AC870D51}" type="slidenum">
              <a:rPr lang="en-GB" smtClean="0"/>
              <a:pPr>
                <a:defRPr/>
              </a:pPr>
              <a:t>177</a:t>
            </a:fld>
            <a:endParaRPr lang="en-GB" dirty="0"/>
          </a:p>
        </p:txBody>
      </p:sp>
    </p:spTree>
    <p:extLst>
      <p:ext uri="{BB962C8B-B14F-4D97-AF65-F5344CB8AC3E}">
        <p14:creationId xmlns:p14="http://schemas.microsoft.com/office/powerpoint/2010/main" val="4269792146"/>
      </p:ext>
    </p:extLst>
  </p:cSld>
  <p:clrMapOvr>
    <a:masterClrMapping/>
  </p:clrMapOvr>
  <p:transition spd="med">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971AA02-7874-4A78-AF8B-54E182A161FF}"/>
              </a:ext>
            </a:extLst>
          </p:cNvPr>
          <p:cNvSpPr>
            <a:spLocks noGrp="1" noChangeArrowheads="1"/>
          </p:cNvSpPr>
          <p:nvPr>
            <p:ph type="title"/>
          </p:nvPr>
        </p:nvSpPr>
        <p:spPr/>
        <p:txBody>
          <a:bodyPr/>
          <a:lstStyle/>
          <a:p>
            <a:pPr algn="ctr" eaLnBrk="1" hangingPunct="1"/>
            <a:r>
              <a:rPr lang="en-US" altLang="en-US" b="1" dirty="0">
                <a:solidFill>
                  <a:srgbClr val="212465"/>
                </a:solidFill>
              </a:rPr>
              <a:t>VALUE of GOOD ERGONOMICS</a:t>
            </a:r>
          </a:p>
        </p:txBody>
      </p:sp>
      <p:sp>
        <p:nvSpPr>
          <p:cNvPr id="3075" name="Rectangle 3">
            <a:extLst>
              <a:ext uri="{FF2B5EF4-FFF2-40B4-BE49-F238E27FC236}">
                <a16:creationId xmlns:a16="http://schemas.microsoft.com/office/drawing/2014/main" id="{0E42F8B1-0CA3-4E68-92A2-BA10683EF1C6}"/>
              </a:ext>
            </a:extLst>
          </p:cNvPr>
          <p:cNvSpPr>
            <a:spLocks noGrp="1" noChangeArrowheads="1"/>
          </p:cNvSpPr>
          <p:nvPr>
            <p:ph idx="1"/>
          </p:nvPr>
        </p:nvSpPr>
        <p:spPr/>
        <p:txBody>
          <a:bodyPr rtlCol="0">
            <a:normAutofit/>
          </a:bodyPr>
          <a:lstStyle/>
          <a:p>
            <a:pPr marL="171452" indent="-171452" defTabSz="685807" eaLnBrk="1" fontAlgn="auto" hangingPunct="1">
              <a:lnSpc>
                <a:spcPct val="80000"/>
              </a:lnSpc>
              <a:spcAft>
                <a:spcPts val="1000"/>
              </a:spcAft>
              <a:buFont typeface="Arial" panose="020B0604020202020204" pitchFamily="34" charset="0"/>
              <a:buNone/>
              <a:defRPr/>
            </a:pPr>
            <a:r>
              <a:rPr lang="en-US" altLang="en-US" sz="2400" b="1" dirty="0">
                <a:latin typeface="+mj-lt"/>
              </a:rPr>
              <a:t>The anticipated benefits of good workplace design:</a:t>
            </a:r>
          </a:p>
          <a:p>
            <a:pPr marL="336550" lvl="1" indent="-336550" defTabSz="685807" eaLnBrk="1" fontAlgn="auto" hangingPunct="1">
              <a:lnSpc>
                <a:spcPct val="80000"/>
              </a:lnSpc>
              <a:spcAft>
                <a:spcPts val="0"/>
              </a:spcAft>
              <a:defRPr/>
            </a:pPr>
            <a:r>
              <a:rPr lang="en-US" altLang="en-US" sz="2400" b="1" dirty="0">
                <a:latin typeface="+mj-lt"/>
              </a:rPr>
              <a:t>Improved safety and health by reducing work-related injuries and disorders</a:t>
            </a:r>
          </a:p>
          <a:p>
            <a:pPr marL="336550" lvl="1" indent="-336550" defTabSz="685807" eaLnBrk="1" fontAlgn="auto" hangingPunct="1">
              <a:lnSpc>
                <a:spcPct val="80000"/>
              </a:lnSpc>
              <a:spcAft>
                <a:spcPts val="0"/>
              </a:spcAft>
              <a:defRPr/>
            </a:pPr>
            <a:endParaRPr lang="en-US" altLang="en-US" sz="2400" b="1" dirty="0">
              <a:latin typeface="+mj-lt"/>
            </a:endParaRPr>
          </a:p>
          <a:p>
            <a:pPr marL="336550" lvl="1" indent="-336550" defTabSz="685807" eaLnBrk="1" fontAlgn="auto" hangingPunct="1">
              <a:lnSpc>
                <a:spcPct val="80000"/>
              </a:lnSpc>
              <a:spcAft>
                <a:spcPts val="0"/>
              </a:spcAft>
              <a:defRPr/>
            </a:pPr>
            <a:r>
              <a:rPr lang="en-US" altLang="en-US" sz="2400" b="1" dirty="0">
                <a:latin typeface="+mj-lt"/>
              </a:rPr>
              <a:t>Improved comfort, morale and job satisfaction</a:t>
            </a:r>
          </a:p>
          <a:p>
            <a:pPr marL="336550" lvl="1" indent="-336550" defTabSz="685807" eaLnBrk="1" fontAlgn="auto" hangingPunct="1">
              <a:lnSpc>
                <a:spcPct val="80000"/>
              </a:lnSpc>
              <a:spcAft>
                <a:spcPts val="0"/>
              </a:spcAft>
              <a:defRPr/>
            </a:pPr>
            <a:endParaRPr lang="en-US" altLang="en-US" sz="2400" b="1" dirty="0">
              <a:latin typeface="+mj-lt"/>
            </a:endParaRPr>
          </a:p>
          <a:p>
            <a:pPr marL="336550" lvl="1" indent="-336550" defTabSz="685807" eaLnBrk="1" fontAlgn="auto" hangingPunct="1">
              <a:lnSpc>
                <a:spcPct val="80000"/>
              </a:lnSpc>
              <a:spcAft>
                <a:spcPts val="0"/>
              </a:spcAft>
              <a:defRPr/>
            </a:pPr>
            <a:r>
              <a:rPr lang="en-US" altLang="en-US" sz="2400" b="1" dirty="0">
                <a:latin typeface="+mj-lt"/>
              </a:rPr>
              <a:t>Improved productivity with reduced worker injuries and employee turnover</a:t>
            </a:r>
          </a:p>
          <a:p>
            <a:pPr marL="514355" lvl="1" indent="-171452" defTabSz="685807" eaLnBrk="1" fontAlgn="auto" hangingPunct="1">
              <a:spcAft>
                <a:spcPts val="0"/>
              </a:spcAft>
              <a:defRPr/>
            </a:pPr>
            <a:endParaRPr lang="en-US" altLang="en-US" sz="2332" dirty="0"/>
          </a:p>
        </p:txBody>
      </p:sp>
      <p:sp>
        <p:nvSpPr>
          <p:cNvPr id="2" name="Slide Number Placeholder 1">
            <a:extLst>
              <a:ext uri="{FF2B5EF4-FFF2-40B4-BE49-F238E27FC236}">
                <a16:creationId xmlns:a16="http://schemas.microsoft.com/office/drawing/2014/main" id="{6048E16A-5BCB-44E6-BA98-17F014724B45}"/>
              </a:ext>
            </a:extLst>
          </p:cNvPr>
          <p:cNvSpPr>
            <a:spLocks noGrp="1"/>
          </p:cNvSpPr>
          <p:nvPr>
            <p:ph type="sldNum" sz="quarter" idx="11"/>
          </p:nvPr>
        </p:nvSpPr>
        <p:spPr/>
        <p:txBody>
          <a:bodyPr/>
          <a:lstStyle/>
          <a:p>
            <a:pPr>
              <a:defRPr/>
            </a:pPr>
            <a:fld id="{8C28C825-8B56-4D47-AD22-1565AC870D51}" type="slidenum">
              <a:rPr lang="en-GB" smtClean="0"/>
              <a:pPr>
                <a:defRPr/>
              </a:pPr>
              <a:t>178</a:t>
            </a:fld>
            <a:endParaRPr lang="en-GB" dirty="0"/>
          </a:p>
        </p:txBody>
      </p:sp>
    </p:spTree>
    <p:extLst>
      <p:ext uri="{BB962C8B-B14F-4D97-AF65-F5344CB8AC3E}">
        <p14:creationId xmlns:p14="http://schemas.microsoft.com/office/powerpoint/2010/main" val="45373354"/>
      </p:ext>
    </p:extLst>
  </p:cSld>
  <p:clrMapOvr>
    <a:masterClrMapping/>
  </p:clrMapOvr>
  <p:transition spd="med">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D453-4112-460C-8A87-DD9A56073C3E}"/>
              </a:ext>
            </a:extLst>
          </p:cNvPr>
          <p:cNvSpPr>
            <a:spLocks noGrp="1"/>
          </p:cNvSpPr>
          <p:nvPr>
            <p:ph type="title"/>
          </p:nvPr>
        </p:nvSpPr>
        <p:spPr/>
        <p:txBody>
          <a:bodyPr/>
          <a:lstStyle/>
          <a:p>
            <a:pPr algn="ctr"/>
            <a:r>
              <a:rPr lang="en-US" b="1" dirty="0">
                <a:solidFill>
                  <a:srgbClr val="212465"/>
                </a:solidFill>
              </a:rPr>
              <a:t>KNOWLEDGE SELF-CHECK</a:t>
            </a:r>
          </a:p>
        </p:txBody>
      </p:sp>
      <p:sp>
        <p:nvSpPr>
          <p:cNvPr id="3" name="Content Placeholder 2">
            <a:extLst>
              <a:ext uri="{FF2B5EF4-FFF2-40B4-BE49-F238E27FC236}">
                <a16:creationId xmlns:a16="http://schemas.microsoft.com/office/drawing/2014/main" id="{1FB9EE13-DFDE-4119-80CF-A191620117C9}"/>
              </a:ext>
            </a:extLst>
          </p:cNvPr>
          <p:cNvSpPr>
            <a:spLocks noGrp="1"/>
          </p:cNvSpPr>
          <p:nvPr>
            <p:ph idx="1"/>
          </p:nvPr>
        </p:nvSpPr>
        <p:spPr/>
        <p:txBody>
          <a:bodyPr/>
          <a:lstStyle/>
          <a:p>
            <a:pPr marL="0" indent="0">
              <a:buNone/>
            </a:pPr>
            <a:r>
              <a:rPr lang="en-US" sz="2400" b="1" dirty="0">
                <a:latin typeface="Calibri Light" panose="020F0302020204030204" pitchFamily="34" charset="0"/>
                <a:cs typeface="Calibri Light" panose="020F0302020204030204" pitchFamily="34" charset="0"/>
              </a:rPr>
              <a:t>Heavy lifts of more than 50 pounds (23 Kilos) are ok as long as they are not repeated to often</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True</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False</a:t>
            </a:r>
          </a:p>
          <a:p>
            <a:pPr>
              <a:buFont typeface="Wingdings" panose="05000000000000000000" pitchFamily="2" charset="2"/>
              <a:buChar char="q"/>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9BF063E-D457-49E9-9634-641DC8A80624}"/>
              </a:ext>
            </a:extLst>
          </p:cNvPr>
          <p:cNvSpPr>
            <a:spLocks noGrp="1"/>
          </p:cNvSpPr>
          <p:nvPr>
            <p:ph type="sldNum" sz="quarter" idx="11"/>
          </p:nvPr>
        </p:nvSpPr>
        <p:spPr/>
        <p:txBody>
          <a:bodyPr/>
          <a:lstStyle/>
          <a:p>
            <a:pPr>
              <a:defRPr/>
            </a:pPr>
            <a:fld id="{8C28C825-8B56-4D47-AD22-1565AC870D51}" type="slidenum">
              <a:rPr lang="en-GB" smtClean="0"/>
              <a:pPr>
                <a:defRPr/>
              </a:pPr>
              <a:t>179</a:t>
            </a:fld>
            <a:endParaRPr lang="en-GB" dirty="0"/>
          </a:p>
        </p:txBody>
      </p:sp>
    </p:spTree>
    <p:extLst>
      <p:ext uri="{BB962C8B-B14F-4D97-AF65-F5344CB8AC3E}">
        <p14:creationId xmlns:p14="http://schemas.microsoft.com/office/powerpoint/2010/main" val="190230843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31E7CDA7-752F-4EFD-8748-97A83623226F}"/>
              </a:ext>
            </a:extLst>
          </p:cNvPr>
          <p:cNvSpPr>
            <a:spLocks noGrp="1" noChangeArrowheads="1"/>
          </p:cNvSpPr>
          <p:nvPr>
            <p:ph type="title"/>
          </p:nvPr>
        </p:nvSpPr>
        <p:spPr/>
        <p:txBody>
          <a:bodyPr/>
          <a:lstStyle/>
          <a:p>
            <a:pPr algn="ctr" eaLnBrk="1" hangingPunct="1"/>
            <a:r>
              <a:rPr lang="en-US" altLang="en-US" sz="3200" b="1" dirty="0">
                <a:solidFill>
                  <a:srgbClr val="002060"/>
                </a:solidFill>
                <a:ea typeface="Verdana" panose="020B0604030504040204" pitchFamily="34" charset="0"/>
              </a:rPr>
              <a:t>SPECIFIC SAFETY and HEALTH </a:t>
            </a:r>
            <a:br>
              <a:rPr lang="en-US" altLang="en-US" sz="3200" b="1" dirty="0">
                <a:solidFill>
                  <a:srgbClr val="002060"/>
                </a:solidFill>
                <a:ea typeface="Verdana" panose="020B0604030504040204" pitchFamily="34" charset="0"/>
              </a:rPr>
            </a:br>
            <a:r>
              <a:rPr lang="en-US" altLang="en-US" sz="3200" b="1" dirty="0">
                <a:solidFill>
                  <a:srgbClr val="002060"/>
                </a:solidFill>
                <a:ea typeface="Verdana" panose="020B0604030504040204" pitchFamily="34" charset="0"/>
              </a:rPr>
              <a:t>PROGRAM ELEMENTS</a:t>
            </a:r>
          </a:p>
        </p:txBody>
      </p:sp>
      <p:sp>
        <p:nvSpPr>
          <p:cNvPr id="64515" name="Content Placeholder 3">
            <a:extLst>
              <a:ext uri="{FF2B5EF4-FFF2-40B4-BE49-F238E27FC236}">
                <a16:creationId xmlns:a16="http://schemas.microsoft.com/office/drawing/2014/main" id="{C9DAA206-D0FE-41B1-8F72-1D0499408343}"/>
              </a:ext>
            </a:extLst>
          </p:cNvPr>
          <p:cNvSpPr>
            <a:spLocks noGrp="1" noChangeArrowheads="1"/>
          </p:cNvSpPr>
          <p:nvPr>
            <p:ph idx="1"/>
          </p:nvPr>
        </p:nvSpPr>
        <p:spPr/>
        <p:txBody>
          <a:bodyPr/>
          <a:lstStyle/>
          <a:p>
            <a:pPr marL="280988" indent="-280988" eaLnBrk="1" hangingPunct="1"/>
            <a:r>
              <a:rPr lang="en-US" altLang="en-US" sz="2800" dirty="0"/>
              <a:t>Worksite analysis/risk assessment</a:t>
            </a:r>
          </a:p>
          <a:p>
            <a:pPr marL="280988" indent="-280988" eaLnBrk="1" hangingPunct="1"/>
            <a:r>
              <a:rPr lang="en-US" altLang="en-US" sz="2800" dirty="0"/>
              <a:t>Accident/incident investigation</a:t>
            </a:r>
          </a:p>
          <a:p>
            <a:pPr marL="280988" indent="-280988" eaLnBrk="1" hangingPunct="1"/>
            <a:r>
              <a:rPr lang="en-US" altLang="en-US" sz="2800" dirty="0"/>
              <a:t>Facility inspection and hazard analysis</a:t>
            </a:r>
          </a:p>
          <a:p>
            <a:pPr marL="280988" indent="-280988" eaLnBrk="1" hangingPunct="1"/>
            <a:r>
              <a:rPr lang="en-US" altLang="en-US" sz="2800" dirty="0"/>
              <a:t>Hazard prevention and control</a:t>
            </a:r>
          </a:p>
          <a:p>
            <a:pPr marL="280988" indent="-280988" eaLnBrk="1" hangingPunct="1"/>
            <a:r>
              <a:rPr lang="en-US" altLang="en-US" sz="2800" dirty="0"/>
              <a:t>Medical surveillance</a:t>
            </a:r>
          </a:p>
          <a:p>
            <a:pPr marL="280988" indent="-280988" eaLnBrk="1" hangingPunct="1"/>
            <a:r>
              <a:rPr lang="en-US" altLang="en-US" sz="2800" dirty="0"/>
              <a:t>Worker and management training</a:t>
            </a:r>
          </a:p>
          <a:p>
            <a:pPr marL="280988" indent="-280988" eaLnBrk="1" hangingPunct="1"/>
            <a:r>
              <a:rPr lang="en-US" altLang="en-US" sz="2800" dirty="0"/>
              <a:t>Personal protective equipment (PPE)</a:t>
            </a:r>
          </a:p>
          <a:p>
            <a:pPr marL="280988" indent="-280988" eaLnBrk="1" hangingPunct="1"/>
            <a:r>
              <a:rPr lang="en-US" altLang="en-US" sz="2800" dirty="0"/>
              <a:t>Controls &amp; procedures for specific hazards</a:t>
            </a:r>
          </a:p>
          <a:p>
            <a:pPr marL="280988" indent="-280988" eaLnBrk="1" hangingPunct="1"/>
            <a:endParaRPr lang="en-US" altLang="en-US" sz="1300" dirty="0"/>
          </a:p>
        </p:txBody>
      </p:sp>
      <p:sp>
        <p:nvSpPr>
          <p:cNvPr id="32772" name="Slide Number Placeholder 2">
            <a:extLst>
              <a:ext uri="{FF2B5EF4-FFF2-40B4-BE49-F238E27FC236}">
                <a16:creationId xmlns:a16="http://schemas.microsoft.com/office/drawing/2014/main" id="{A7D1E9BB-85EC-4210-A69E-1B658BE5BFAB}"/>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FCB57E37-4191-45F6-88A2-9E185A9540C8}" type="slidenum">
              <a:rPr lang="en-US" altLang="en-US" sz="1273">
                <a:latin typeface="Times New Roman" panose="02020603050405020304" pitchFamily="18" charset="0"/>
              </a:rPr>
              <a:pPr fontAlgn="base">
                <a:spcBef>
                  <a:spcPct val="0"/>
                </a:spcBef>
                <a:spcAft>
                  <a:spcPct val="0"/>
                </a:spcAft>
                <a:defRPr/>
              </a:pPr>
              <a:t>18</a:t>
            </a:fld>
            <a:endParaRPr lang="en-US" altLang="en-US" sz="1273">
              <a:latin typeface="Times New Roman" panose="02020603050405020304" pitchFamily="18" charset="0"/>
            </a:endParaRPr>
          </a:p>
        </p:txBody>
      </p:sp>
    </p:spTree>
  </p:cSld>
  <p:clrMapOvr>
    <a:masterClrMapping/>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D453-4112-460C-8A87-DD9A56073C3E}"/>
              </a:ext>
            </a:extLst>
          </p:cNvPr>
          <p:cNvSpPr>
            <a:spLocks noGrp="1"/>
          </p:cNvSpPr>
          <p:nvPr>
            <p:ph type="title"/>
          </p:nvPr>
        </p:nvSpPr>
        <p:spPr/>
        <p:txBody>
          <a:bodyPr/>
          <a:lstStyle/>
          <a:p>
            <a:pPr algn="ctr"/>
            <a:r>
              <a:rPr lang="en-US" b="1" dirty="0">
                <a:solidFill>
                  <a:srgbClr val="212465"/>
                </a:solidFill>
              </a:rPr>
              <a:t>KNOWLEDGE SELF-CHECK</a:t>
            </a:r>
          </a:p>
        </p:txBody>
      </p:sp>
      <p:sp>
        <p:nvSpPr>
          <p:cNvPr id="3" name="Content Placeholder 2">
            <a:extLst>
              <a:ext uri="{FF2B5EF4-FFF2-40B4-BE49-F238E27FC236}">
                <a16:creationId xmlns:a16="http://schemas.microsoft.com/office/drawing/2014/main" id="{1FB9EE13-DFDE-4119-80CF-A191620117C9}"/>
              </a:ext>
            </a:extLst>
          </p:cNvPr>
          <p:cNvSpPr>
            <a:spLocks noGrp="1"/>
          </p:cNvSpPr>
          <p:nvPr>
            <p:ph idx="1"/>
          </p:nvPr>
        </p:nvSpPr>
        <p:spPr>
          <a:xfrm>
            <a:off x="457200" y="1805925"/>
            <a:ext cx="8229600" cy="4114512"/>
          </a:xfrm>
        </p:spPr>
        <p:txBody>
          <a:bodyPr/>
          <a:lstStyle/>
          <a:p>
            <a:pPr marL="0" indent="0">
              <a:buNone/>
            </a:pPr>
            <a:r>
              <a:rPr lang="en-US" sz="2400" b="1" dirty="0">
                <a:latin typeface="+mj-lt"/>
              </a:rPr>
              <a:t>Heavy lifts of more than 50 pounds (23 Kilos) are OK as long as they are not repeated too often</a:t>
            </a:r>
          </a:p>
          <a:p>
            <a:pPr>
              <a:buFont typeface="Wingdings" panose="05000000000000000000" pitchFamily="2" charset="2"/>
              <a:buChar char="q"/>
            </a:pPr>
            <a:r>
              <a:rPr lang="en-US" sz="2400" b="1" dirty="0">
                <a:latin typeface="+mj-lt"/>
              </a:rPr>
              <a:t>  True</a:t>
            </a:r>
          </a:p>
          <a:p>
            <a:pPr marL="0" indent="0">
              <a:buNone/>
            </a:pPr>
            <a:r>
              <a:rPr lang="en-US" sz="2400" b="1" dirty="0">
                <a:latin typeface="+mj-lt"/>
              </a:rPr>
              <a:t>X  </a:t>
            </a:r>
            <a:r>
              <a:rPr lang="en-US" sz="2400" b="1" dirty="0">
                <a:highlight>
                  <a:srgbClr val="FFFF00"/>
                </a:highlight>
                <a:latin typeface="+mj-lt"/>
              </a:rPr>
              <a:t>False-50 pounds is the maximum recommended weight and could lead to injury and may be difficult for some small persons. Furthermore, there is still risk at this weight even if not lifted too frequently.</a:t>
            </a:r>
          </a:p>
          <a:p>
            <a:pPr>
              <a:buFont typeface="Wingdings" panose="05000000000000000000" pitchFamily="2" charset="2"/>
              <a:buChar char="q"/>
            </a:pPr>
            <a:endParaRPr lang="en-US" sz="2400" b="1" dirty="0">
              <a:latin typeface="+mj-lt"/>
            </a:endParaRPr>
          </a:p>
          <a:p>
            <a:pPr marL="0" indent="0">
              <a:buNone/>
            </a:pPr>
            <a:endParaRPr lang="en-US" sz="2400" b="1" dirty="0">
              <a:latin typeface="+mj-lt"/>
            </a:endParaRPr>
          </a:p>
        </p:txBody>
      </p:sp>
      <p:sp>
        <p:nvSpPr>
          <p:cNvPr id="4" name="Slide Number Placeholder 3">
            <a:extLst>
              <a:ext uri="{FF2B5EF4-FFF2-40B4-BE49-F238E27FC236}">
                <a16:creationId xmlns:a16="http://schemas.microsoft.com/office/drawing/2014/main" id="{59BF063E-D457-49E9-9634-641DC8A80624}"/>
              </a:ext>
            </a:extLst>
          </p:cNvPr>
          <p:cNvSpPr>
            <a:spLocks noGrp="1"/>
          </p:cNvSpPr>
          <p:nvPr>
            <p:ph type="sldNum" sz="quarter" idx="11"/>
          </p:nvPr>
        </p:nvSpPr>
        <p:spPr/>
        <p:txBody>
          <a:bodyPr/>
          <a:lstStyle/>
          <a:p>
            <a:pPr>
              <a:defRPr/>
            </a:pPr>
            <a:fld id="{8C28C825-8B56-4D47-AD22-1565AC870D51}" type="slidenum">
              <a:rPr lang="en-GB" smtClean="0"/>
              <a:pPr>
                <a:defRPr/>
              </a:pPr>
              <a:t>180</a:t>
            </a:fld>
            <a:endParaRPr lang="en-GB" dirty="0"/>
          </a:p>
        </p:txBody>
      </p:sp>
    </p:spTree>
    <p:extLst>
      <p:ext uri="{BB962C8B-B14F-4D97-AF65-F5344CB8AC3E}">
        <p14:creationId xmlns:p14="http://schemas.microsoft.com/office/powerpoint/2010/main" val="203399823"/>
      </p:ext>
    </p:extLst>
  </p:cSld>
  <p:clrMapOvr>
    <a:masterClrMapping/>
  </p:clrMapOvr>
  <p:transition spd="med">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a:extLst>
              <a:ext uri="{FF2B5EF4-FFF2-40B4-BE49-F238E27FC236}">
                <a16:creationId xmlns:a16="http://schemas.microsoft.com/office/drawing/2014/main" id="{112B32AA-1EA9-4516-AAEE-7214E33CB85D}"/>
              </a:ext>
            </a:extLst>
          </p:cNvPr>
          <p:cNvSpPr>
            <a:spLocks noGrp="1" noChangeArrowheads="1"/>
          </p:cNvSpPr>
          <p:nvPr>
            <p:ph type="title"/>
          </p:nvPr>
        </p:nvSpPr>
        <p:spPr>
          <a:xfrm>
            <a:off x="1" y="1851667"/>
            <a:ext cx="9143999" cy="1362075"/>
          </a:xfrm>
        </p:spPr>
        <p:txBody>
          <a:bodyPr/>
          <a:lstStyle/>
          <a:p>
            <a:pPr algn="ctr" eaLnBrk="1" hangingPunct="1"/>
            <a:r>
              <a:rPr lang="en-US" altLang="en-US" sz="3200" b="1" dirty="0">
                <a:solidFill>
                  <a:srgbClr val="212465"/>
                </a:solidFill>
                <a:latin typeface="Calibri Light" panose="020F0302020204030204" pitchFamily="34" charset="0"/>
                <a:cs typeface="Calibri Light" panose="020F0302020204030204" pitchFamily="34" charset="0"/>
              </a:rPr>
              <a:t>PERSONAL PROTECTIVE EQUIPMENT </a:t>
            </a:r>
            <a:br>
              <a:rPr lang="en-US" altLang="en-US" sz="3200" b="1" dirty="0">
                <a:solidFill>
                  <a:srgbClr val="212465"/>
                </a:solidFill>
                <a:latin typeface="Calibri Light" panose="020F0302020204030204" pitchFamily="34" charset="0"/>
                <a:cs typeface="Calibri Light" panose="020F0302020204030204" pitchFamily="34" charset="0"/>
              </a:rPr>
            </a:br>
            <a:r>
              <a:rPr lang="en-US" altLang="en-US" sz="3200" b="1" dirty="0">
                <a:solidFill>
                  <a:srgbClr val="212465"/>
                </a:solidFill>
                <a:latin typeface="Calibri Light" panose="020F0302020204030204" pitchFamily="34" charset="0"/>
                <a:cs typeface="Calibri Light" panose="020F0302020204030204" pitchFamily="34" charset="0"/>
              </a:rPr>
              <a:t>(PPE)</a:t>
            </a:r>
          </a:p>
        </p:txBody>
      </p:sp>
      <p:sp>
        <p:nvSpPr>
          <p:cNvPr id="3" name="Slide Number Placeholder 2">
            <a:extLst>
              <a:ext uri="{FF2B5EF4-FFF2-40B4-BE49-F238E27FC236}">
                <a16:creationId xmlns:a16="http://schemas.microsoft.com/office/drawing/2014/main" id="{458A0943-9181-4AB0-8169-A045E5117476}"/>
              </a:ext>
            </a:extLst>
          </p:cNvPr>
          <p:cNvSpPr>
            <a:spLocks noGrp="1"/>
          </p:cNvSpPr>
          <p:nvPr>
            <p:ph type="sldNum" sz="quarter" idx="11"/>
          </p:nvPr>
        </p:nvSpPr>
        <p:spPr/>
        <p:txBody>
          <a:bodyPr/>
          <a:lstStyle/>
          <a:p>
            <a:pPr>
              <a:defRPr/>
            </a:pPr>
            <a:fld id="{8C28C825-8B56-4D47-AD22-1565AC870D51}" type="slidenum">
              <a:rPr lang="en-GB" smtClean="0"/>
              <a:pPr>
                <a:defRPr/>
              </a:pPr>
              <a:t>181</a:t>
            </a:fld>
            <a:endParaRPr lang="en-GB" dirty="0"/>
          </a:p>
        </p:txBody>
      </p:sp>
      <p:pic>
        <p:nvPicPr>
          <p:cNvPr id="214019" name="Picture 2" descr="A drawing of a cartoon character&#10;&#10;Description automatically generated">
            <a:extLst>
              <a:ext uri="{FF2B5EF4-FFF2-40B4-BE49-F238E27FC236}">
                <a16:creationId xmlns:a16="http://schemas.microsoft.com/office/drawing/2014/main" id="{12F42A72-A9F9-4147-AEC5-3FCF4C3E1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400" y="3216471"/>
            <a:ext cx="36385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a:extLst>
              <a:ext uri="{FF2B5EF4-FFF2-40B4-BE49-F238E27FC236}">
                <a16:creationId xmlns:a16="http://schemas.microsoft.com/office/drawing/2014/main" id="{0A1EBCF0-BC00-4AC8-A0B9-ED6C8CEC0813}"/>
              </a:ext>
            </a:extLst>
          </p:cNvPr>
          <p:cNvSpPr>
            <a:spLocks noGrp="1" noChangeArrowheads="1"/>
          </p:cNvSpPr>
          <p:nvPr>
            <p:ph type="title"/>
          </p:nvPr>
        </p:nvSpPr>
        <p:spPr/>
        <p:txBody>
          <a:bodyPr/>
          <a:lstStyle/>
          <a:p>
            <a:pPr algn="ctr" eaLnBrk="1" hangingPunct="1"/>
            <a:r>
              <a:rPr lang="en-US" altLang="en-US" b="1" dirty="0">
                <a:solidFill>
                  <a:srgbClr val="212465"/>
                </a:solidFill>
                <a:ea typeface="Verdana" panose="020B0604030504040204" pitchFamily="34" charset="0"/>
              </a:rPr>
              <a:t>PPE GENERAL REQUIREMENTS</a:t>
            </a:r>
          </a:p>
        </p:txBody>
      </p:sp>
      <p:sp>
        <p:nvSpPr>
          <p:cNvPr id="215043" name="Content Placeholder 3">
            <a:extLst>
              <a:ext uri="{FF2B5EF4-FFF2-40B4-BE49-F238E27FC236}">
                <a16:creationId xmlns:a16="http://schemas.microsoft.com/office/drawing/2014/main" id="{3C9BCF07-5F95-4DF7-871B-0E6C44CB0AFA}"/>
              </a:ext>
            </a:extLst>
          </p:cNvPr>
          <p:cNvSpPr>
            <a:spLocks noGrp="1" noChangeArrowheads="1"/>
          </p:cNvSpPr>
          <p:nvPr>
            <p:ph idx="1"/>
          </p:nvPr>
        </p:nvSpPr>
        <p:spPr/>
        <p:txBody>
          <a:bodyPr/>
          <a:lstStyle/>
          <a:p>
            <a:pPr eaLnBrk="1" hangingPunct="1"/>
            <a:endParaRPr lang="en-US" altLang="en-US" u="sng" dirty="0"/>
          </a:p>
          <a:p>
            <a:pPr marL="339725" lvl="1" indent="-339725" eaLnBrk="1" hangingPunct="1"/>
            <a:r>
              <a:rPr lang="en-US" altLang="en-US" sz="2400" b="1" dirty="0">
                <a:latin typeface="+mj-lt"/>
              </a:rPr>
              <a:t>Hazard assessment  and equipment selection</a:t>
            </a:r>
          </a:p>
          <a:p>
            <a:pPr marL="339725" lvl="1" indent="-339725" eaLnBrk="1" hangingPunct="1"/>
            <a:r>
              <a:rPr lang="en-US" altLang="en-US" sz="2400" b="1" dirty="0">
                <a:latin typeface="+mj-lt"/>
              </a:rPr>
              <a:t>Identifying hazards that require PPE</a:t>
            </a:r>
          </a:p>
          <a:p>
            <a:pPr marL="738188" lvl="2" indent="-398463" eaLnBrk="1" hangingPunct="1">
              <a:buFont typeface="Verdana" panose="020B0604030504040204" pitchFamily="34" charset="0"/>
              <a:buChar char="‒"/>
            </a:pPr>
            <a:r>
              <a:rPr lang="en-US" altLang="en-US" sz="2400" b="1" dirty="0">
                <a:latin typeface="+mj-lt"/>
              </a:rPr>
              <a:t>There should be documentation of the equipment selection (required in some countries)</a:t>
            </a:r>
          </a:p>
          <a:p>
            <a:pPr marL="339725" lvl="1" indent="-339725" eaLnBrk="1" hangingPunct="1"/>
            <a:r>
              <a:rPr lang="en-US" altLang="en-US" sz="2400" b="1" dirty="0">
                <a:latin typeface="+mj-lt"/>
              </a:rPr>
              <a:t>Selecting PPE should be based on</a:t>
            </a:r>
          </a:p>
          <a:p>
            <a:pPr marL="738188" lvl="2" indent="-398463" eaLnBrk="1" hangingPunct="1">
              <a:buFont typeface="Verdana" panose="020B0604030504040204" pitchFamily="34" charset="0"/>
              <a:buChar char="‒"/>
            </a:pPr>
            <a:r>
              <a:rPr lang="en-US" altLang="en-US" sz="2400" b="1" dirty="0">
                <a:latin typeface="+mj-lt"/>
              </a:rPr>
              <a:t>Hazard assessment</a:t>
            </a:r>
          </a:p>
          <a:p>
            <a:pPr marL="738188" lvl="2" indent="-398463" eaLnBrk="1" hangingPunct="1">
              <a:buFont typeface="Verdana" panose="020B0604030504040204" pitchFamily="34" charset="0"/>
              <a:buChar char="‒"/>
            </a:pPr>
            <a:r>
              <a:rPr lang="en-US" altLang="en-US" sz="2400" b="1" dirty="0">
                <a:latin typeface="+mj-lt"/>
              </a:rPr>
              <a:t>Proper fit</a:t>
            </a:r>
          </a:p>
          <a:p>
            <a:pPr marL="339725" lvl="1" indent="-339725" eaLnBrk="1" hangingPunct="1"/>
            <a:r>
              <a:rPr lang="en-US" altLang="en-US" sz="2400" b="1" dirty="0">
                <a:latin typeface="+mj-lt"/>
              </a:rPr>
              <a:t>Communicate selection decision to each affected employee</a:t>
            </a:r>
          </a:p>
          <a:p>
            <a:pPr marL="339725" lvl="1" indent="-339725" eaLnBrk="1" hangingPunct="1"/>
            <a:endParaRPr lang="en-US" altLang="en-US" sz="2400" b="1" dirty="0">
              <a:latin typeface="+mj-lt"/>
            </a:endParaRPr>
          </a:p>
        </p:txBody>
      </p:sp>
      <p:sp>
        <p:nvSpPr>
          <p:cNvPr id="41988" name="Slide Number Placeholder 2">
            <a:extLst>
              <a:ext uri="{FF2B5EF4-FFF2-40B4-BE49-F238E27FC236}">
                <a16:creationId xmlns:a16="http://schemas.microsoft.com/office/drawing/2014/main" id="{B74E7747-59EF-43CC-A185-A13F885CDD42}"/>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A8C63221-8DB6-45FA-8591-618FD7AF9A41}" type="slidenum">
              <a:rPr lang="en-US" altLang="en-US" sz="1273">
                <a:latin typeface="Times New Roman" panose="02020603050405020304" pitchFamily="18" charset="0"/>
              </a:rPr>
              <a:pPr fontAlgn="base">
                <a:spcBef>
                  <a:spcPct val="0"/>
                </a:spcBef>
                <a:spcAft>
                  <a:spcPct val="0"/>
                </a:spcAft>
                <a:defRPr/>
              </a:pPr>
              <a:t>182</a:t>
            </a:fld>
            <a:endParaRPr lang="en-US" altLang="en-US" sz="1273">
              <a:latin typeface="Times New Roman" panose="02020603050405020304" pitchFamily="18" charset="0"/>
            </a:endParaRPr>
          </a:p>
        </p:txBody>
      </p:sp>
      <p:pic>
        <p:nvPicPr>
          <p:cNvPr id="215045" name="Picture 7">
            <a:extLst>
              <a:ext uri="{FF2B5EF4-FFF2-40B4-BE49-F238E27FC236}">
                <a16:creationId xmlns:a16="http://schemas.microsoft.com/office/drawing/2014/main" id="{8F946727-7040-499C-9215-60A86F5A5E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6625" y="344488"/>
            <a:ext cx="15550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9B44A895-0939-44D2-B216-72BBE39F66CC}"/>
              </a:ext>
            </a:extLst>
          </p:cNvPr>
          <p:cNvSpPr>
            <a:spLocks noGrp="1" noChangeArrowheads="1"/>
          </p:cNvSpPr>
          <p:nvPr>
            <p:ph type="title"/>
          </p:nvPr>
        </p:nvSpPr>
        <p:spPr/>
        <p:txBody>
          <a:bodyPr/>
          <a:lstStyle/>
          <a:p>
            <a:pPr algn="ctr" eaLnBrk="1" hangingPunct="1"/>
            <a:r>
              <a:rPr lang="en-US" altLang="en-US" b="1" dirty="0">
                <a:solidFill>
                  <a:srgbClr val="212465"/>
                </a:solidFill>
                <a:ea typeface="Verdana" panose="020B0604030504040204" pitchFamily="34" charset="0"/>
              </a:rPr>
              <a:t>PPE GENERAL REQUIREMENTS</a:t>
            </a:r>
          </a:p>
        </p:txBody>
      </p:sp>
      <p:sp>
        <p:nvSpPr>
          <p:cNvPr id="95235" name="Content Placeholder 3">
            <a:extLst>
              <a:ext uri="{FF2B5EF4-FFF2-40B4-BE49-F238E27FC236}">
                <a16:creationId xmlns:a16="http://schemas.microsoft.com/office/drawing/2014/main" id="{0FCF89D5-8A01-4B5A-8785-0409502B4F65}"/>
              </a:ext>
            </a:extLst>
          </p:cNvPr>
          <p:cNvSpPr>
            <a:spLocks noGrp="1" noChangeArrowheads="1"/>
          </p:cNvSpPr>
          <p:nvPr>
            <p:ph idx="1"/>
          </p:nvPr>
        </p:nvSpPr>
        <p:spPr/>
        <p:txBody>
          <a:bodyPr/>
          <a:lstStyle/>
          <a:p>
            <a:pPr marL="0" indent="0" eaLnBrk="1" hangingPunct="1">
              <a:buFont typeface="Arial" panose="020B0604020202020204" pitchFamily="34" charset="0"/>
              <a:buNone/>
              <a:defRPr/>
            </a:pPr>
            <a:endParaRPr lang="en-US" altLang="en-US" u="sng" dirty="0"/>
          </a:p>
          <a:p>
            <a:pPr marL="339725" indent="-339725" eaLnBrk="1" hangingPunct="1">
              <a:defRPr/>
            </a:pPr>
            <a:r>
              <a:rPr lang="en-US" altLang="en-US" sz="2400" b="1" dirty="0">
                <a:latin typeface="Calibri Light" panose="020F0302020204030204" pitchFamily="34" charset="0"/>
                <a:cs typeface="Calibri Light" panose="020F0302020204030204" pitchFamily="34" charset="0"/>
              </a:rPr>
              <a:t>Training</a:t>
            </a:r>
          </a:p>
          <a:p>
            <a:pPr marL="738188" lvl="1" indent="-395288" eaLnBrk="1" hangingPunct="1">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Everyone required to wear PPE should be trained to know at least the following</a:t>
            </a:r>
          </a:p>
          <a:p>
            <a:pPr marL="1031875" lvl="2" indent="-293688" eaLnBrk="1" hangingPunct="1">
              <a:buSzPct val="75000"/>
              <a:defRPr/>
            </a:pPr>
            <a:r>
              <a:rPr lang="en-US" altLang="en-US" sz="2400" b="1" dirty="0">
                <a:latin typeface="Calibri Light" panose="020F0302020204030204" pitchFamily="34" charset="0"/>
                <a:cs typeface="Calibri Light" panose="020F0302020204030204" pitchFamily="34" charset="0"/>
              </a:rPr>
              <a:t>When PPE is necessary</a:t>
            </a:r>
          </a:p>
          <a:p>
            <a:pPr marL="1031875" lvl="2" indent="-293688" eaLnBrk="1" hangingPunct="1">
              <a:buSzPct val="75000"/>
              <a:defRPr/>
            </a:pPr>
            <a:r>
              <a:rPr lang="en-US" altLang="en-US" sz="2400" b="1" dirty="0">
                <a:latin typeface="Calibri Light" panose="020F0302020204030204" pitchFamily="34" charset="0"/>
                <a:cs typeface="Calibri Light" panose="020F0302020204030204" pitchFamily="34" charset="0"/>
              </a:rPr>
              <a:t>What PPE is necessary</a:t>
            </a:r>
          </a:p>
          <a:p>
            <a:pPr marL="1031875" lvl="2" indent="-293688" eaLnBrk="1" hangingPunct="1">
              <a:buSzPct val="75000"/>
              <a:defRPr/>
            </a:pPr>
            <a:r>
              <a:rPr lang="en-US" altLang="en-US" sz="2400" b="1" dirty="0">
                <a:latin typeface="Calibri Light" panose="020F0302020204030204" pitchFamily="34" charset="0"/>
                <a:cs typeface="Calibri Light" panose="020F0302020204030204" pitchFamily="34" charset="0"/>
              </a:rPr>
              <a:t>How to don (put on), doff (take off), adjust and wear PPE</a:t>
            </a:r>
          </a:p>
          <a:p>
            <a:pPr marL="1031875" lvl="2" indent="-293688" eaLnBrk="1" hangingPunct="1">
              <a:buSzPct val="75000"/>
              <a:defRPr/>
            </a:pPr>
            <a:r>
              <a:rPr lang="en-US" altLang="en-US" sz="2400" b="1" dirty="0">
                <a:latin typeface="Calibri Light" panose="020F0302020204030204" pitchFamily="34" charset="0"/>
                <a:cs typeface="Calibri Light" panose="020F0302020204030204" pitchFamily="34" charset="0"/>
              </a:rPr>
              <a:t>Limitations of PPE</a:t>
            </a:r>
          </a:p>
          <a:p>
            <a:pPr marL="1031875" lvl="2" indent="-293688" eaLnBrk="1" hangingPunct="1">
              <a:buSzPct val="75000"/>
              <a:defRPr/>
            </a:pPr>
            <a:r>
              <a:rPr lang="en-US" altLang="en-US" sz="2400" b="1" dirty="0">
                <a:latin typeface="Calibri Light" panose="020F0302020204030204" pitchFamily="34" charset="0"/>
                <a:cs typeface="Calibri Light" panose="020F0302020204030204" pitchFamily="34" charset="0"/>
              </a:rPr>
              <a:t>Proper care, use and maintenance	 </a:t>
            </a:r>
          </a:p>
        </p:txBody>
      </p:sp>
      <p:sp>
        <p:nvSpPr>
          <p:cNvPr id="43012" name="Slide Number Placeholder 2">
            <a:extLst>
              <a:ext uri="{FF2B5EF4-FFF2-40B4-BE49-F238E27FC236}">
                <a16:creationId xmlns:a16="http://schemas.microsoft.com/office/drawing/2014/main" id="{90422C08-5123-48DC-AED6-EDB0056189F7}"/>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BEF06EF9-C6D2-4194-8CC4-F8EAAD01AEAB}" type="slidenum">
              <a:rPr lang="en-US" altLang="en-US">
                <a:latin typeface="+mn-lt"/>
              </a:rPr>
              <a:pPr fontAlgn="base">
                <a:spcBef>
                  <a:spcPct val="0"/>
                </a:spcBef>
                <a:spcAft>
                  <a:spcPct val="0"/>
                </a:spcAft>
                <a:defRPr/>
              </a:pPr>
              <a:t>183</a:t>
            </a:fld>
            <a:endParaRPr lang="en-US" altLang="en-US" dirty="0">
              <a:latin typeface="+mn-lt"/>
            </a:endParaRPr>
          </a:p>
        </p:txBody>
      </p:sp>
      <p:pic>
        <p:nvPicPr>
          <p:cNvPr id="216069" name="Picture 1">
            <a:extLst>
              <a:ext uri="{FF2B5EF4-FFF2-40B4-BE49-F238E27FC236}">
                <a16:creationId xmlns:a16="http://schemas.microsoft.com/office/drawing/2014/main" id="{9CE2145E-8FF2-4DA1-BCBF-D835EA57D9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0913" y="344488"/>
            <a:ext cx="1430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95B99301-86B2-4845-A815-0A34909FC850}"/>
              </a:ext>
            </a:extLst>
          </p:cNvPr>
          <p:cNvSpPr>
            <a:spLocks noGrp="1" noChangeArrowheads="1"/>
          </p:cNvSpPr>
          <p:nvPr>
            <p:ph type="title"/>
          </p:nvPr>
        </p:nvSpPr>
        <p:spPr/>
        <p:txBody>
          <a:bodyPr/>
          <a:lstStyle/>
          <a:p>
            <a:pPr algn="ctr" eaLnBrk="1" hangingPunct="1"/>
            <a:r>
              <a:rPr lang="en-US" altLang="en-US" b="1" dirty="0">
                <a:solidFill>
                  <a:srgbClr val="212465"/>
                </a:solidFill>
              </a:rPr>
              <a:t>EXAMPLES: Limitations of PPE</a:t>
            </a:r>
          </a:p>
        </p:txBody>
      </p:sp>
      <p:sp>
        <p:nvSpPr>
          <p:cNvPr id="681987" name="Rectangle 3">
            <a:extLst>
              <a:ext uri="{FF2B5EF4-FFF2-40B4-BE49-F238E27FC236}">
                <a16:creationId xmlns:a16="http://schemas.microsoft.com/office/drawing/2014/main" id="{F9D3125F-6F85-4821-A58E-D965DCB57F9D}"/>
              </a:ext>
            </a:extLst>
          </p:cNvPr>
          <p:cNvSpPr>
            <a:spLocks noGrp="1" noChangeArrowheads="1"/>
          </p:cNvSpPr>
          <p:nvPr>
            <p:ph idx="1"/>
          </p:nvPr>
        </p:nvSpPr>
        <p:spPr/>
        <p:txBody>
          <a:bodyPr rtlCol="0">
            <a:normAutofit/>
          </a:bodyPr>
          <a:lstStyle/>
          <a:p>
            <a:pPr marL="339725" indent="-339725" eaLnBrk="1" fontAlgn="auto" hangingPunct="1">
              <a:spcAft>
                <a:spcPts val="0"/>
              </a:spcAft>
              <a:defRPr/>
            </a:pPr>
            <a:r>
              <a:rPr lang="en-US" sz="2000" b="1" dirty="0">
                <a:latin typeface="+mj-lt"/>
              </a:rPr>
              <a:t>Safety Glasses are not fully sealed </a:t>
            </a:r>
          </a:p>
          <a:p>
            <a:pPr lvl="1" eaLnBrk="1" fontAlgn="auto" hangingPunct="1">
              <a:spcAft>
                <a:spcPts val="0"/>
              </a:spcAft>
              <a:defRPr/>
            </a:pPr>
            <a:r>
              <a:rPr lang="en-US" sz="2000" b="1" dirty="0">
                <a:latin typeface="+mj-lt"/>
              </a:rPr>
              <a:t>They are designed to provide impact protection and basic deflection of small airborne liquid and debris of a non-hazardous nature</a:t>
            </a:r>
          </a:p>
          <a:p>
            <a:pPr lvl="1" eaLnBrk="1" fontAlgn="auto" hangingPunct="1">
              <a:spcAft>
                <a:spcPts val="0"/>
              </a:spcAft>
              <a:defRPr/>
            </a:pPr>
            <a:r>
              <a:rPr lang="en-US" sz="2000" b="1" dirty="0">
                <a:latin typeface="+mj-lt"/>
              </a:rPr>
              <a:t>Goggles and face shields must be used with corrosive or hazardous materials</a:t>
            </a:r>
          </a:p>
          <a:p>
            <a:pPr marL="339725" indent="-339725" eaLnBrk="1" fontAlgn="auto" hangingPunct="1">
              <a:spcAft>
                <a:spcPts val="0"/>
              </a:spcAft>
              <a:defRPr/>
            </a:pPr>
            <a:r>
              <a:rPr lang="en-US" sz="2000" b="1" dirty="0">
                <a:latin typeface="+mj-lt"/>
              </a:rPr>
              <a:t>Ear plugs only work when properly inserted and worn at all times</a:t>
            </a:r>
          </a:p>
          <a:p>
            <a:pPr lvl="1" eaLnBrk="1" fontAlgn="auto" hangingPunct="1">
              <a:spcAft>
                <a:spcPts val="0"/>
              </a:spcAft>
              <a:defRPr/>
            </a:pPr>
            <a:r>
              <a:rPr lang="en-US" sz="2000" b="1" dirty="0">
                <a:latin typeface="+mj-lt"/>
              </a:rPr>
              <a:t>Improper insertion of the ear plug drastically reduces its Noise Reduction Rating (NRR)</a:t>
            </a:r>
          </a:p>
          <a:p>
            <a:pPr lvl="1" eaLnBrk="1" fontAlgn="auto" hangingPunct="1">
              <a:spcAft>
                <a:spcPts val="0"/>
              </a:spcAft>
              <a:defRPr/>
            </a:pPr>
            <a:r>
              <a:rPr lang="en-US" sz="2000" b="1" dirty="0">
                <a:latin typeface="+mj-lt"/>
              </a:rPr>
              <a:t>Not wearing them for as little as 10 minutes out of an 8-hour day is equivalent to a 50% reduction in their protective rating (NRR)</a:t>
            </a:r>
          </a:p>
          <a:p>
            <a:pPr marL="339725" indent="-339725" eaLnBrk="1" fontAlgn="auto" hangingPunct="1">
              <a:spcAft>
                <a:spcPts val="0"/>
              </a:spcAft>
              <a:defRPr/>
            </a:pPr>
            <a:r>
              <a:rPr lang="en-US" sz="2000" b="1" dirty="0">
                <a:latin typeface="+mj-lt"/>
              </a:rPr>
              <a:t>Gloves are designed to work with specific materials </a:t>
            </a:r>
          </a:p>
          <a:p>
            <a:pPr lvl="1" eaLnBrk="1" fontAlgn="auto" hangingPunct="1">
              <a:spcAft>
                <a:spcPts val="0"/>
              </a:spcAft>
              <a:defRPr/>
            </a:pPr>
            <a:r>
              <a:rPr lang="en-US" sz="2000" b="1" dirty="0">
                <a:latin typeface="+mj-lt"/>
              </a:rPr>
              <a:t>They are not universal and must be evaluated for their effectiveness for each task they will be used for</a:t>
            </a:r>
          </a:p>
        </p:txBody>
      </p:sp>
      <p:sp>
        <p:nvSpPr>
          <p:cNvPr id="2" name="Slide Number Placeholder 1">
            <a:extLst>
              <a:ext uri="{FF2B5EF4-FFF2-40B4-BE49-F238E27FC236}">
                <a16:creationId xmlns:a16="http://schemas.microsoft.com/office/drawing/2014/main" id="{C02CCDE4-92F3-47B0-9DE6-6E6281009CE7}"/>
              </a:ext>
            </a:extLst>
          </p:cNvPr>
          <p:cNvSpPr>
            <a:spLocks noGrp="1"/>
          </p:cNvSpPr>
          <p:nvPr>
            <p:ph type="sldNum" sz="quarter" idx="11"/>
          </p:nvPr>
        </p:nvSpPr>
        <p:spPr/>
        <p:txBody>
          <a:bodyPr/>
          <a:lstStyle/>
          <a:p>
            <a:pPr>
              <a:defRPr/>
            </a:pPr>
            <a:fld id="{8C28C825-8B56-4D47-AD22-1565AC870D51}" type="slidenum">
              <a:rPr lang="en-GB" smtClean="0"/>
              <a:pPr>
                <a:defRPr/>
              </a:pPr>
              <a:t>184</a:t>
            </a:fld>
            <a:endParaRPr lang="en-GB" dirty="0"/>
          </a:p>
        </p:txBody>
      </p:sp>
    </p:spTree>
  </p:cSld>
  <p:clrMapOvr>
    <a:masterClrMapping/>
  </p:clrMapOvr>
  <p:transition spd="med">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604ABC40-AC4E-41D2-A423-73CE04FBFCE5}"/>
              </a:ext>
            </a:extLst>
          </p:cNvPr>
          <p:cNvSpPr>
            <a:spLocks noGrp="1" noChangeArrowheads="1"/>
          </p:cNvSpPr>
          <p:nvPr>
            <p:ph type="title"/>
          </p:nvPr>
        </p:nvSpPr>
        <p:spPr/>
        <p:txBody>
          <a:bodyPr/>
          <a:lstStyle/>
          <a:p>
            <a:pPr eaLnBrk="1" hangingPunct="1"/>
            <a:r>
              <a:rPr lang="en-US" altLang="en-US" b="1" dirty="0">
                <a:solidFill>
                  <a:srgbClr val="212465"/>
                </a:solidFill>
              </a:rPr>
              <a:t>CARE of PPE</a:t>
            </a:r>
          </a:p>
        </p:txBody>
      </p:sp>
      <p:sp>
        <p:nvSpPr>
          <p:cNvPr id="684035" name="Rectangle 3">
            <a:extLst>
              <a:ext uri="{FF2B5EF4-FFF2-40B4-BE49-F238E27FC236}">
                <a16:creationId xmlns:a16="http://schemas.microsoft.com/office/drawing/2014/main" id="{30CA7DBF-E576-4F65-9BBE-CB1D86BE95D7}"/>
              </a:ext>
            </a:extLst>
          </p:cNvPr>
          <p:cNvSpPr>
            <a:spLocks noGrp="1" noChangeArrowheads="1"/>
          </p:cNvSpPr>
          <p:nvPr>
            <p:ph idx="1"/>
          </p:nvPr>
        </p:nvSpPr>
        <p:spPr>
          <a:xfrm>
            <a:off x="424249" y="2112962"/>
            <a:ext cx="8229600" cy="3490784"/>
          </a:xfrm>
        </p:spPr>
        <p:txBody>
          <a:bodyPr rtlCol="0">
            <a:normAutofit/>
          </a:bodyPr>
          <a:lstStyle/>
          <a:p>
            <a:pPr marL="339725" indent="-339725" eaLnBrk="1" fontAlgn="auto" hangingPunct="1">
              <a:spcAft>
                <a:spcPts val="0"/>
              </a:spcAft>
              <a:defRPr/>
            </a:pPr>
            <a:r>
              <a:rPr lang="en-US" sz="2400" b="1" dirty="0">
                <a:latin typeface="+mj-lt"/>
              </a:rPr>
              <a:t>Inspect all PPE prior to each use</a:t>
            </a:r>
          </a:p>
          <a:p>
            <a:pPr marL="738188" lvl="1" indent="-395288" eaLnBrk="1" fontAlgn="auto" hangingPunct="1">
              <a:spcAft>
                <a:spcPts val="0"/>
              </a:spcAft>
              <a:buFont typeface="Verdana" panose="020B0604030504040204" pitchFamily="34" charset="0"/>
              <a:buChar char="‒"/>
              <a:defRPr/>
            </a:pPr>
            <a:r>
              <a:rPr lang="en-US" sz="2400" b="1" dirty="0">
                <a:latin typeface="+mj-lt"/>
              </a:rPr>
              <a:t>If any part of your PPE is damaged, see your supervisor for a replacement</a:t>
            </a:r>
          </a:p>
          <a:p>
            <a:pPr lvl="4" eaLnBrk="1" fontAlgn="auto" hangingPunct="1">
              <a:spcAft>
                <a:spcPts val="0"/>
              </a:spcAft>
              <a:defRPr/>
            </a:pPr>
            <a:endParaRPr lang="en-US" sz="2400" b="1" dirty="0">
              <a:latin typeface="+mj-lt"/>
            </a:endParaRPr>
          </a:p>
          <a:p>
            <a:pPr marL="339725" indent="-339725" eaLnBrk="1" fontAlgn="auto" hangingPunct="1">
              <a:spcAft>
                <a:spcPts val="0"/>
              </a:spcAft>
              <a:defRPr/>
            </a:pPr>
            <a:r>
              <a:rPr lang="en-US" sz="2400" b="1" dirty="0">
                <a:latin typeface="+mj-lt"/>
              </a:rPr>
              <a:t>Store all PPE in a clean, dry and secure place</a:t>
            </a:r>
          </a:p>
          <a:p>
            <a:pPr marL="339725" lvl="4" indent="-339725" eaLnBrk="1" fontAlgn="auto" hangingPunct="1">
              <a:spcBef>
                <a:spcPts val="750"/>
              </a:spcBef>
              <a:spcAft>
                <a:spcPts val="0"/>
              </a:spcAft>
              <a:defRPr/>
            </a:pPr>
            <a:endParaRPr lang="en-US" sz="2400" b="1" dirty="0">
              <a:latin typeface="+mj-lt"/>
            </a:endParaRPr>
          </a:p>
          <a:p>
            <a:pPr marL="339725" indent="-339725" eaLnBrk="1" fontAlgn="auto" hangingPunct="1">
              <a:spcAft>
                <a:spcPts val="0"/>
              </a:spcAft>
              <a:defRPr/>
            </a:pPr>
            <a:r>
              <a:rPr lang="en-US" sz="2400" b="1" dirty="0">
                <a:latin typeface="+mj-lt"/>
              </a:rPr>
              <a:t>Earplugs should be frequently cleaned or replaced to prevent ear infections</a:t>
            </a:r>
          </a:p>
          <a:p>
            <a:pPr marL="0" lvl="4" indent="0" eaLnBrk="1" fontAlgn="auto" hangingPunct="1">
              <a:spcBef>
                <a:spcPts val="750"/>
              </a:spcBef>
              <a:spcAft>
                <a:spcPts val="0"/>
              </a:spcAft>
              <a:buFont typeface="Arial" panose="020B0604020202020204" pitchFamily="34" charset="0"/>
              <a:buNone/>
              <a:defRPr/>
            </a:pPr>
            <a:endParaRPr lang="en-US" sz="2100" dirty="0"/>
          </a:p>
        </p:txBody>
      </p:sp>
      <p:pic>
        <p:nvPicPr>
          <p:cNvPr id="218116" name="Picture 1">
            <a:extLst>
              <a:ext uri="{FF2B5EF4-FFF2-40B4-BE49-F238E27FC236}">
                <a16:creationId xmlns:a16="http://schemas.microsoft.com/office/drawing/2014/main" id="{520BBFE2-D898-4EF6-80A0-C695E4E2B9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4300" y="352425"/>
            <a:ext cx="20510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79BDDE9-273D-4F05-90FF-3C4639CFC0ED}"/>
              </a:ext>
            </a:extLst>
          </p:cNvPr>
          <p:cNvSpPr>
            <a:spLocks noGrp="1"/>
          </p:cNvSpPr>
          <p:nvPr>
            <p:ph type="sldNum" sz="quarter" idx="11"/>
          </p:nvPr>
        </p:nvSpPr>
        <p:spPr/>
        <p:txBody>
          <a:bodyPr/>
          <a:lstStyle/>
          <a:p>
            <a:pPr>
              <a:defRPr/>
            </a:pPr>
            <a:fld id="{8C28C825-8B56-4D47-AD22-1565AC870D51}" type="slidenum">
              <a:rPr lang="en-GB" smtClean="0"/>
              <a:pPr>
                <a:defRPr/>
              </a:pPr>
              <a:t>185</a:t>
            </a:fld>
            <a:endParaRPr lang="en-GB" dirty="0"/>
          </a:p>
        </p:txBody>
      </p:sp>
    </p:spTree>
  </p:cSld>
  <p:clrMapOvr>
    <a:masterClrMapping/>
  </p:clrMapOvr>
  <p:transition spd="med">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a:extLst>
              <a:ext uri="{FF2B5EF4-FFF2-40B4-BE49-F238E27FC236}">
                <a16:creationId xmlns:a16="http://schemas.microsoft.com/office/drawing/2014/main" id="{B5208E56-B64E-455C-8683-56DE7742AE21}"/>
              </a:ext>
            </a:extLst>
          </p:cNvPr>
          <p:cNvSpPr>
            <a:spLocks noGrp="1" noChangeArrowheads="1"/>
          </p:cNvSpPr>
          <p:nvPr>
            <p:ph type="title"/>
          </p:nvPr>
        </p:nvSpPr>
        <p:spPr/>
        <p:txBody>
          <a:bodyPr/>
          <a:lstStyle/>
          <a:p>
            <a:pPr algn="ctr" eaLnBrk="1" hangingPunct="1"/>
            <a:r>
              <a:rPr lang="en-US" altLang="en-US" b="1" dirty="0">
                <a:solidFill>
                  <a:srgbClr val="212465"/>
                </a:solidFill>
              </a:rPr>
              <a:t>SAFETY GLASSES</a:t>
            </a:r>
          </a:p>
        </p:txBody>
      </p:sp>
      <p:pic>
        <p:nvPicPr>
          <p:cNvPr id="220163" name="Picture 1">
            <a:extLst>
              <a:ext uri="{FF2B5EF4-FFF2-40B4-BE49-F238E27FC236}">
                <a16:creationId xmlns:a16="http://schemas.microsoft.com/office/drawing/2014/main" id="{7C8519C8-0343-4659-A16B-C514DC5FA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538" y="1943100"/>
            <a:ext cx="3065462"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2">
            <a:extLst>
              <a:ext uri="{FF2B5EF4-FFF2-40B4-BE49-F238E27FC236}">
                <a16:creationId xmlns:a16="http://schemas.microsoft.com/office/drawing/2014/main" id="{60F79354-AB8E-49E3-9A30-37F454F52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850" y="4022725"/>
            <a:ext cx="45243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807BB4E-3656-420E-84D9-4BFE6ACE016C}"/>
              </a:ext>
            </a:extLst>
          </p:cNvPr>
          <p:cNvSpPr>
            <a:spLocks noGrp="1"/>
          </p:cNvSpPr>
          <p:nvPr>
            <p:ph type="sldNum" sz="quarter" idx="11"/>
          </p:nvPr>
        </p:nvSpPr>
        <p:spPr/>
        <p:txBody>
          <a:bodyPr/>
          <a:lstStyle/>
          <a:p>
            <a:pPr>
              <a:defRPr/>
            </a:pPr>
            <a:fld id="{8C28C825-8B56-4D47-AD22-1565AC870D51}" type="slidenum">
              <a:rPr lang="en-GB" smtClean="0"/>
              <a:pPr>
                <a:defRPr/>
              </a:pPr>
              <a:t>186</a:t>
            </a:fld>
            <a:endParaRPr lang="en-GB" dirty="0"/>
          </a:p>
        </p:txBody>
      </p:sp>
    </p:spTree>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a:extLst>
              <a:ext uri="{FF2B5EF4-FFF2-40B4-BE49-F238E27FC236}">
                <a16:creationId xmlns:a16="http://schemas.microsoft.com/office/drawing/2014/main" id="{A889D7F0-B20E-4EEA-9AD7-964DCFC0D0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5838" y="23813"/>
            <a:ext cx="3078162"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itle 1">
            <a:extLst>
              <a:ext uri="{FF2B5EF4-FFF2-40B4-BE49-F238E27FC236}">
                <a16:creationId xmlns:a16="http://schemas.microsoft.com/office/drawing/2014/main" id="{4679E933-3762-4E22-8E2F-50BC45418651}"/>
              </a:ext>
            </a:extLst>
          </p:cNvPr>
          <p:cNvSpPr>
            <a:spLocks noGrp="1" noChangeArrowheads="1"/>
          </p:cNvSpPr>
          <p:nvPr>
            <p:ph type="title"/>
          </p:nvPr>
        </p:nvSpPr>
        <p:spPr/>
        <p:txBody>
          <a:bodyPr/>
          <a:lstStyle/>
          <a:p>
            <a:pPr eaLnBrk="1" hangingPunct="1"/>
            <a:r>
              <a:rPr lang="en-US" altLang="en-US" b="1" dirty="0">
                <a:solidFill>
                  <a:srgbClr val="212465"/>
                </a:solidFill>
              </a:rPr>
              <a:t>SAFETY GLASSES  - Proper Fit</a:t>
            </a:r>
          </a:p>
        </p:txBody>
      </p:sp>
      <p:sp>
        <p:nvSpPr>
          <p:cNvPr id="78851" name="Content Placeholder 2">
            <a:extLst>
              <a:ext uri="{FF2B5EF4-FFF2-40B4-BE49-F238E27FC236}">
                <a16:creationId xmlns:a16="http://schemas.microsoft.com/office/drawing/2014/main" id="{7A047B33-07B2-407D-97B8-D4FFFFC033F9}"/>
              </a:ext>
            </a:extLst>
          </p:cNvPr>
          <p:cNvSpPr>
            <a:spLocks noGrp="1" noChangeArrowheads="1"/>
          </p:cNvSpPr>
          <p:nvPr>
            <p:ph idx="1"/>
          </p:nvPr>
        </p:nvSpPr>
        <p:spPr>
          <a:xfrm>
            <a:off x="592067" y="2173386"/>
            <a:ext cx="8229600" cy="4215770"/>
          </a:xfrm>
        </p:spPr>
        <p:txBody>
          <a:bodyPr/>
          <a:lstStyle/>
          <a:p>
            <a:pPr marL="339725" indent="-339725" eaLnBrk="1" hangingPunct="1">
              <a:defRPr/>
            </a:pPr>
            <a:r>
              <a:rPr lang="en-US" altLang="en-US" sz="2000" b="1" dirty="0">
                <a:latin typeface="Calibri Light" panose="020F0302020204030204" pitchFamily="34" charset="0"/>
                <a:cs typeface="Calibri Light" panose="020F0302020204030204" pitchFamily="34" charset="0"/>
              </a:rPr>
              <a:t>There should be no uncomfortable pressure points on the side of the head or behind the ears</a:t>
            </a:r>
          </a:p>
          <a:p>
            <a:pPr marL="339725" indent="-339725" eaLnBrk="1" hangingPunct="1">
              <a:defRPr/>
            </a:pPr>
            <a:r>
              <a:rPr lang="en-US" altLang="en-US" sz="2000" b="1" dirty="0">
                <a:latin typeface="Calibri Light" panose="020F0302020204030204" pitchFamily="34" charset="0"/>
                <a:cs typeface="Calibri Light" panose="020F0302020204030204" pitchFamily="34" charset="0"/>
              </a:rPr>
              <a:t>The nose piece should be comfortable and contact your nose without pinching</a:t>
            </a:r>
          </a:p>
          <a:p>
            <a:pPr marL="339725" indent="-339725" eaLnBrk="1" hangingPunct="1">
              <a:defRPr/>
            </a:pPr>
            <a:r>
              <a:rPr lang="en-US" altLang="en-US" sz="2000" b="1" dirty="0">
                <a:latin typeface="Calibri Light" panose="020F0302020204030204" pitchFamily="34" charset="0"/>
                <a:cs typeface="Calibri Light" panose="020F0302020204030204" pitchFamily="34" charset="0"/>
              </a:rPr>
              <a:t>You should be able to see in all directions without major obstruction</a:t>
            </a:r>
          </a:p>
          <a:p>
            <a:pPr marL="339725" indent="-339725" eaLnBrk="1" hangingPunct="1">
              <a:defRPr/>
            </a:pPr>
            <a:r>
              <a:rPr lang="en-US" altLang="en-US" sz="2000" b="1" dirty="0">
                <a:latin typeface="Calibri Light" panose="020F0302020204030204" pitchFamily="34" charset="0"/>
                <a:cs typeface="Calibri Light" panose="020F0302020204030204" pitchFamily="34" charset="0"/>
              </a:rPr>
              <a:t>The overall weight of your safety eyewear should be evenly distributed between your ears and your nose so that frames sit comfortably on your face without distracting from tasks</a:t>
            </a:r>
          </a:p>
          <a:p>
            <a:pPr marL="339725" indent="-339725" eaLnBrk="1" hangingPunct="1">
              <a:defRPr/>
            </a:pPr>
            <a:r>
              <a:rPr lang="en-US" altLang="en-US" sz="2000" b="1" dirty="0">
                <a:latin typeface="Calibri Light" panose="020F0302020204030204" pitchFamily="34" charset="0"/>
                <a:cs typeface="Calibri Light" panose="020F0302020204030204" pitchFamily="34" charset="0"/>
              </a:rPr>
              <a:t>Frames should fit close to the face without hitting your eyelashes. The space around the frames and your face should be less than a pencil width. Gaps of less than or equal to 6-8mm are preferred</a:t>
            </a:r>
          </a:p>
          <a:p>
            <a:pPr marL="339725" indent="-339725" eaLnBrk="1" hangingPunct="1">
              <a:defRPr/>
            </a:pPr>
            <a:r>
              <a:rPr lang="en-US" altLang="en-US" sz="2000" b="1" dirty="0">
                <a:latin typeface="Calibri Light"/>
                <a:cs typeface="Calibri Light"/>
              </a:rPr>
              <a:t>Eyewear should stay in place when you move your head front to back and side to side</a:t>
            </a:r>
          </a:p>
        </p:txBody>
      </p:sp>
      <p:sp>
        <p:nvSpPr>
          <p:cNvPr id="2" name="Slide Number Placeholder 1">
            <a:extLst>
              <a:ext uri="{FF2B5EF4-FFF2-40B4-BE49-F238E27FC236}">
                <a16:creationId xmlns:a16="http://schemas.microsoft.com/office/drawing/2014/main" id="{FCADA6E6-50C6-45AD-BCE2-C95A22D83B92}"/>
              </a:ext>
            </a:extLst>
          </p:cNvPr>
          <p:cNvSpPr>
            <a:spLocks noGrp="1"/>
          </p:cNvSpPr>
          <p:nvPr>
            <p:ph type="sldNum" sz="quarter" idx="11"/>
          </p:nvPr>
        </p:nvSpPr>
        <p:spPr/>
        <p:txBody>
          <a:bodyPr/>
          <a:lstStyle/>
          <a:p>
            <a:pPr>
              <a:defRPr/>
            </a:pPr>
            <a:fld id="{8C28C825-8B56-4D47-AD22-1565AC870D51}" type="slidenum">
              <a:rPr lang="en-GB" smtClean="0"/>
              <a:pPr>
                <a:defRPr/>
              </a:pPr>
              <a:t>187</a:t>
            </a:fld>
            <a:endParaRPr lang="en-GB" dirty="0"/>
          </a:p>
        </p:txBody>
      </p:sp>
    </p:spTree>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DE860250-FD95-490B-BFEC-425C44C0C87A}"/>
              </a:ext>
            </a:extLst>
          </p:cNvPr>
          <p:cNvSpPr>
            <a:spLocks noGrp="1" noChangeArrowheads="1"/>
          </p:cNvSpPr>
          <p:nvPr>
            <p:ph type="title"/>
          </p:nvPr>
        </p:nvSpPr>
        <p:spPr/>
        <p:txBody>
          <a:bodyPr/>
          <a:lstStyle/>
          <a:p>
            <a:pPr algn="ctr" eaLnBrk="1" hangingPunct="1"/>
            <a:r>
              <a:rPr lang="en-US" altLang="en-US" b="1" dirty="0">
                <a:solidFill>
                  <a:srgbClr val="212465"/>
                </a:solidFill>
              </a:rPr>
              <a:t>GLOVES</a:t>
            </a:r>
          </a:p>
        </p:txBody>
      </p:sp>
      <p:pic>
        <p:nvPicPr>
          <p:cNvPr id="222211" name="Picture 1">
            <a:extLst>
              <a:ext uri="{FF2B5EF4-FFF2-40B4-BE49-F238E27FC236}">
                <a16:creationId xmlns:a16="http://schemas.microsoft.com/office/drawing/2014/main" id="{4F7D6274-53B4-488E-84F5-7C68C4728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695450"/>
            <a:ext cx="4514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A987839-FE1C-491B-BC11-F0CF07B3F689}"/>
              </a:ext>
            </a:extLst>
          </p:cNvPr>
          <p:cNvSpPr>
            <a:spLocks noGrp="1"/>
          </p:cNvSpPr>
          <p:nvPr>
            <p:ph type="sldNum" sz="quarter" idx="11"/>
          </p:nvPr>
        </p:nvSpPr>
        <p:spPr/>
        <p:txBody>
          <a:bodyPr/>
          <a:lstStyle/>
          <a:p>
            <a:pPr>
              <a:defRPr/>
            </a:pPr>
            <a:fld id="{8C28C825-8B56-4D47-AD22-1565AC870D51}" type="slidenum">
              <a:rPr lang="en-GB" smtClean="0"/>
              <a:pPr>
                <a:defRPr/>
              </a:pPr>
              <a:t>188</a:t>
            </a:fld>
            <a:endParaRPr lang="en-GB" dirty="0"/>
          </a:p>
        </p:txBody>
      </p:sp>
    </p:spTree>
  </p:cSld>
  <p:clrMapOvr>
    <a:masterClrMapping/>
  </p:clrMapOvr>
  <p:transition spd="med">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a:extLst>
              <a:ext uri="{FF2B5EF4-FFF2-40B4-BE49-F238E27FC236}">
                <a16:creationId xmlns:a16="http://schemas.microsoft.com/office/drawing/2014/main" id="{B11F1011-6BA1-40B9-A4C1-DA0699620E56}"/>
              </a:ext>
            </a:extLst>
          </p:cNvPr>
          <p:cNvSpPr>
            <a:spLocks noGrp="1" noChangeArrowheads="1"/>
          </p:cNvSpPr>
          <p:nvPr>
            <p:ph type="title"/>
          </p:nvPr>
        </p:nvSpPr>
        <p:spPr/>
        <p:txBody>
          <a:bodyPr/>
          <a:lstStyle/>
          <a:p>
            <a:pPr algn="ctr"/>
            <a:r>
              <a:rPr lang="en-US" altLang="en-US" b="1" dirty="0">
                <a:solidFill>
                  <a:srgbClr val="212465"/>
                </a:solidFill>
              </a:rPr>
              <a:t>SELECTION OF GLOVES</a:t>
            </a:r>
            <a:br>
              <a:rPr lang="en-US" altLang="en-US" b="1" dirty="0">
                <a:solidFill>
                  <a:srgbClr val="212465"/>
                </a:solidFill>
              </a:rPr>
            </a:br>
            <a:r>
              <a:rPr lang="en-US" altLang="en-US" b="1" dirty="0">
                <a:solidFill>
                  <a:srgbClr val="212465"/>
                </a:solidFill>
              </a:rPr>
              <a:t> Must Be Based On The Hazard</a:t>
            </a:r>
          </a:p>
        </p:txBody>
      </p:sp>
      <p:sp>
        <p:nvSpPr>
          <p:cNvPr id="223235" name="Content Placeholder 2">
            <a:extLst>
              <a:ext uri="{FF2B5EF4-FFF2-40B4-BE49-F238E27FC236}">
                <a16:creationId xmlns:a16="http://schemas.microsoft.com/office/drawing/2014/main" id="{ADDADB42-6114-4E9A-B38E-297CAA6C9BB8}"/>
              </a:ext>
            </a:extLst>
          </p:cNvPr>
          <p:cNvSpPr>
            <a:spLocks noGrp="1" noChangeArrowheads="1"/>
          </p:cNvSpPr>
          <p:nvPr>
            <p:ph idx="1"/>
          </p:nvPr>
        </p:nvSpPr>
        <p:spPr/>
        <p:txBody>
          <a:bodyPr/>
          <a:lstStyle/>
          <a:p>
            <a:r>
              <a:rPr lang="en-US" altLang="en-US" b="1" dirty="0">
                <a:latin typeface="Calibri Light" panose="020F0302020204030204" pitchFamily="34" charset="0"/>
                <a:cs typeface="Calibri Light" panose="020F0302020204030204" pitchFamily="34" charset="0"/>
              </a:rPr>
              <a:t>Gloves selection must be based on the hazards </a:t>
            </a:r>
          </a:p>
          <a:p>
            <a:r>
              <a:rPr lang="en-US" altLang="en-US" sz="2300" b="1" dirty="0">
                <a:latin typeface="Calibri Light" panose="020F0302020204030204" pitchFamily="34" charset="0"/>
                <a:cs typeface="Calibri Light" panose="020F0302020204030204" pitchFamily="34" charset="0"/>
              </a:rPr>
              <a:t>Thermal (hot and cold)</a:t>
            </a:r>
          </a:p>
          <a:p>
            <a:r>
              <a:rPr lang="en-US" altLang="en-US" sz="2300" b="1" dirty="0">
                <a:latin typeface="Calibri Light" panose="020F0302020204030204" pitchFamily="34" charset="0"/>
                <a:cs typeface="Calibri Light" panose="020F0302020204030204" pitchFamily="34" charset="0"/>
              </a:rPr>
              <a:t>Physical (grip strength, cut resistance, puncture resistance)</a:t>
            </a:r>
          </a:p>
          <a:p>
            <a:r>
              <a:rPr lang="en-US" altLang="en-US" sz="2300" b="1" dirty="0">
                <a:latin typeface="Calibri Light" panose="020F0302020204030204" pitchFamily="34" charset="0"/>
                <a:cs typeface="Calibri Light" panose="020F0302020204030204" pitchFamily="34" charset="0"/>
              </a:rPr>
              <a:t>Chemical (permeation and degradation resistance)</a:t>
            </a:r>
          </a:p>
          <a:p>
            <a:r>
              <a:rPr lang="en-US" altLang="en-US" sz="2300" b="1" dirty="0">
                <a:latin typeface="Calibri Light" panose="020F0302020204030204" pitchFamily="34" charset="0"/>
                <a:cs typeface="Calibri Light" panose="020F0302020204030204" pitchFamily="34" charset="0"/>
              </a:rPr>
              <a:t>Biological (provides an effective barrier to disease)</a:t>
            </a:r>
          </a:p>
          <a:p>
            <a:r>
              <a:rPr lang="en-US" altLang="en-US" sz="2300" b="1" dirty="0">
                <a:latin typeface="Calibri Light" panose="020F0302020204030204" pitchFamily="34" charset="0"/>
                <a:cs typeface="Calibri Light" panose="020F0302020204030204" pitchFamily="34" charset="0"/>
              </a:rPr>
              <a:t>Radiological (provides shielding against radiation)</a:t>
            </a:r>
          </a:p>
          <a:p>
            <a:pPr marL="342900" lvl="1" indent="0">
              <a:buFont typeface="Arial" panose="020B0604020202020204" pitchFamily="34" charset="0"/>
              <a:buNone/>
            </a:pPr>
            <a:endParaRPr lang="en-US" altLang="en-US" dirty="0"/>
          </a:p>
        </p:txBody>
      </p:sp>
      <p:pic>
        <p:nvPicPr>
          <p:cNvPr id="223236" name="Picture 4" descr="A close up of a logo&#10;&#10;Description automatically generated">
            <a:extLst>
              <a:ext uri="{FF2B5EF4-FFF2-40B4-BE49-F238E27FC236}">
                <a16:creationId xmlns:a16="http://schemas.microsoft.com/office/drawing/2014/main" id="{B851A4E9-D9E9-49B2-B898-ADBB3CE0B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57" y="4299293"/>
            <a:ext cx="1836738"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7" name="Picture 5">
            <a:extLst>
              <a:ext uri="{FF2B5EF4-FFF2-40B4-BE49-F238E27FC236}">
                <a16:creationId xmlns:a16="http://schemas.microsoft.com/office/drawing/2014/main" id="{DB6CEE5E-BCE8-4527-B728-494714EC0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2" y="4448175"/>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8" name="Picture 7" descr="A person posing for the camera&#10;&#10;Description automatically generated">
            <a:extLst>
              <a:ext uri="{FF2B5EF4-FFF2-40B4-BE49-F238E27FC236}">
                <a16:creationId xmlns:a16="http://schemas.microsoft.com/office/drawing/2014/main" id="{6057E84A-AE07-4E98-B56D-77CDCBEB4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513" y="4256088"/>
            <a:ext cx="1677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9" name="Picture 9">
            <a:extLst>
              <a:ext uri="{FF2B5EF4-FFF2-40B4-BE49-F238E27FC236}">
                <a16:creationId xmlns:a16="http://schemas.microsoft.com/office/drawing/2014/main" id="{8300E74B-EB4C-4D40-8BD4-32995E4694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7525" y="4743450"/>
            <a:ext cx="167798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0" name="Picture 10">
            <a:extLst>
              <a:ext uri="{FF2B5EF4-FFF2-40B4-BE49-F238E27FC236}">
                <a16:creationId xmlns:a16="http://schemas.microsoft.com/office/drawing/2014/main" id="{21793A06-C1FD-4DAF-AFCC-1D2A21C95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7787" y="4256088"/>
            <a:ext cx="18700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76574C2-6681-4AA0-89A1-205F4AB825C5}"/>
              </a:ext>
            </a:extLst>
          </p:cNvPr>
          <p:cNvSpPr>
            <a:spLocks noGrp="1"/>
          </p:cNvSpPr>
          <p:nvPr>
            <p:ph type="sldNum" sz="quarter" idx="11"/>
          </p:nvPr>
        </p:nvSpPr>
        <p:spPr/>
        <p:txBody>
          <a:bodyPr/>
          <a:lstStyle/>
          <a:p>
            <a:pPr>
              <a:defRPr/>
            </a:pPr>
            <a:fld id="{8C28C825-8B56-4D47-AD22-1565AC870D51}" type="slidenum">
              <a:rPr lang="en-GB" smtClean="0"/>
              <a:pPr>
                <a:defRPr/>
              </a:pPr>
              <a:t>189</a:t>
            </a:fld>
            <a:endParaRPr lang="en-GB"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76069D66-EA82-4427-8D81-1B17F7F54D71}"/>
              </a:ext>
            </a:extLst>
          </p:cNvPr>
          <p:cNvSpPr>
            <a:spLocks noGrp="1" noChangeArrowheads="1"/>
          </p:cNvSpPr>
          <p:nvPr>
            <p:ph type="title"/>
          </p:nvPr>
        </p:nvSpPr>
        <p:spPr/>
        <p:txBody>
          <a:bodyPr/>
          <a:lstStyle/>
          <a:p>
            <a:pPr marL="280988" indent="-280988" algn="ctr" eaLnBrk="1" hangingPunct="1"/>
            <a:r>
              <a:rPr lang="en-US" altLang="en-US" sz="3200" b="1" dirty="0">
                <a:solidFill>
                  <a:srgbClr val="002060"/>
                </a:solidFill>
                <a:latin typeface="Calibri Light" panose="020F0302020204030204" pitchFamily="34" charset="0"/>
                <a:cs typeface="Calibri Light" panose="020F0302020204030204" pitchFamily="34" charset="0"/>
              </a:rPr>
              <a:t>EXAMPLES: CONTROLS and PROCEDURES for SPECIFIC HAZARDS</a:t>
            </a:r>
          </a:p>
        </p:txBody>
      </p:sp>
      <p:sp>
        <p:nvSpPr>
          <p:cNvPr id="32772" name="Slide Number Placeholder 2">
            <a:extLst>
              <a:ext uri="{FF2B5EF4-FFF2-40B4-BE49-F238E27FC236}">
                <a16:creationId xmlns:a16="http://schemas.microsoft.com/office/drawing/2014/main" id="{759C53B1-E954-4F42-BDD2-928D0D0E9AA9}"/>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226206AC-7D75-45F6-9603-702C895DE089}" type="slidenum">
              <a:rPr lang="en-US" altLang="en-US" sz="1273">
                <a:latin typeface="Times New Roman" panose="02020603050405020304" pitchFamily="18" charset="0"/>
              </a:rPr>
              <a:pPr fontAlgn="base">
                <a:spcBef>
                  <a:spcPct val="0"/>
                </a:spcBef>
                <a:spcAft>
                  <a:spcPct val="0"/>
                </a:spcAft>
                <a:defRPr/>
              </a:pPr>
              <a:t>19</a:t>
            </a:fld>
            <a:endParaRPr lang="en-US" altLang="en-US" sz="1273">
              <a:latin typeface="Times New Roman" panose="02020603050405020304" pitchFamily="18" charset="0"/>
            </a:endParaRPr>
          </a:p>
        </p:txBody>
      </p:sp>
      <p:sp>
        <p:nvSpPr>
          <p:cNvPr id="45061" name="Content Placeholder 3">
            <a:extLst>
              <a:ext uri="{FF2B5EF4-FFF2-40B4-BE49-F238E27FC236}">
                <a16:creationId xmlns:a16="http://schemas.microsoft.com/office/drawing/2014/main" id="{24284B88-1570-4657-B356-5C509A9C9D0D}"/>
              </a:ext>
            </a:extLst>
          </p:cNvPr>
          <p:cNvSpPr txBox="1">
            <a:spLocks noChangeArrowheads="1"/>
          </p:cNvSpPr>
          <p:nvPr/>
        </p:nvSpPr>
        <p:spPr bwMode="auto">
          <a:xfrm>
            <a:off x="833469" y="1508255"/>
            <a:ext cx="4851439" cy="4361205"/>
          </a:xfrm>
          <a:prstGeom prst="rect">
            <a:avLst/>
          </a:prstGeom>
          <a:noFill/>
          <a:ln>
            <a:noFill/>
          </a:ln>
        </p:spPr>
        <p:txBody>
          <a:bodyPr anchor="t"/>
          <a:lstStyle>
            <a:lvl1pPr marL="280988" indent="-280988"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defRPr/>
            </a:pPr>
            <a:r>
              <a:rPr lang="en-US" altLang="en-US" sz="2000" dirty="0">
                <a:latin typeface="Arial" panose="020B0604020202020204" pitchFamily="34" charset="0"/>
                <a:cs typeface="Arial" panose="020B0604020202020204" pitchFamily="34" charset="0"/>
              </a:rPr>
              <a:t> </a:t>
            </a:r>
            <a:r>
              <a:rPr lang="en-US" altLang="en-US" sz="2000" dirty="0">
                <a:cs typeface="Calibri" panose="020F0502020204030204" pitchFamily="34" charset="0"/>
              </a:rPr>
              <a:t>Occupational Health hazards</a:t>
            </a:r>
          </a:p>
          <a:p>
            <a:pPr marL="966788" lvl="2" indent="-280988" eaLnBrk="1" hangingPunct="1">
              <a:defRPr/>
            </a:pPr>
            <a:r>
              <a:rPr lang="en-US" altLang="en-US" sz="2000" dirty="0">
                <a:cs typeface="Calibri" panose="020F0502020204030204" pitchFamily="34" charset="0"/>
              </a:rPr>
              <a:t>Chemicals, hazardous materials, e.g. lead, silica</a:t>
            </a:r>
          </a:p>
          <a:p>
            <a:pPr marL="966470" lvl="2" indent="-280670" eaLnBrk="1" hangingPunct="1">
              <a:defRPr/>
            </a:pPr>
            <a:r>
              <a:rPr lang="en-US" altLang="en-US" sz="2000" dirty="0">
                <a:latin typeface="Calibri"/>
                <a:cs typeface="Calibri"/>
              </a:rPr>
              <a:t>Biological hazards, e.g. blood-borne pathogens, COVID-19</a:t>
            </a:r>
            <a:endParaRPr lang="en-US" altLang="en-US" sz="2000" dirty="0">
              <a:cs typeface="Calibri" panose="020F0502020204030204" pitchFamily="34" charset="0"/>
            </a:endParaRPr>
          </a:p>
          <a:p>
            <a:pPr marL="966788" lvl="2" indent="-280988" eaLnBrk="1" hangingPunct="1">
              <a:defRPr/>
            </a:pPr>
            <a:r>
              <a:rPr lang="en-US" altLang="en-US" sz="2000" dirty="0">
                <a:cs typeface="Calibri" panose="020F0502020204030204" pitchFamily="34" charset="0"/>
              </a:rPr>
              <a:t>Physical hazards, e.g. noise, heat</a:t>
            </a:r>
          </a:p>
          <a:p>
            <a:pPr eaLnBrk="1" hangingPunct="1">
              <a:defRPr/>
            </a:pPr>
            <a:r>
              <a:rPr lang="en-US" altLang="en-US" sz="2000" dirty="0">
                <a:cs typeface="Calibri" panose="020F0502020204030204" pitchFamily="34" charset="0"/>
              </a:rPr>
              <a:t>Ergonomic hazards</a:t>
            </a:r>
          </a:p>
          <a:p>
            <a:pPr lvl="2" eaLnBrk="1" hangingPunct="1">
              <a:defRPr/>
            </a:pPr>
            <a:r>
              <a:rPr lang="en-US" altLang="en-US" sz="2000" dirty="0">
                <a:cs typeface="Calibri" panose="020F0502020204030204" pitchFamily="34" charset="0"/>
              </a:rPr>
              <a:t>Improperly adjusted workstations and chairs</a:t>
            </a:r>
          </a:p>
          <a:p>
            <a:pPr lvl="2" eaLnBrk="1" hangingPunct="1">
              <a:defRPr/>
            </a:pPr>
            <a:r>
              <a:rPr lang="en-US" altLang="en-US" sz="2000" dirty="0">
                <a:cs typeface="Calibri" panose="020F0502020204030204" pitchFamily="34" charset="0"/>
              </a:rPr>
              <a:t>Frequent lifting</a:t>
            </a:r>
          </a:p>
          <a:p>
            <a:pPr lvl="2" eaLnBrk="1" hangingPunct="1">
              <a:defRPr/>
            </a:pPr>
            <a:r>
              <a:rPr lang="en-US" altLang="en-US" sz="2000" dirty="0">
                <a:cs typeface="Calibri" panose="020F0502020204030204" pitchFamily="34" charset="0"/>
              </a:rPr>
              <a:t>Poor posture</a:t>
            </a:r>
          </a:p>
          <a:p>
            <a:pPr lvl="2" eaLnBrk="1" hangingPunct="1">
              <a:defRPr/>
            </a:pPr>
            <a:r>
              <a:rPr lang="en-US" altLang="en-US" sz="2000" dirty="0">
                <a:cs typeface="Calibri" panose="020F0502020204030204" pitchFamily="34" charset="0"/>
              </a:rPr>
              <a:t>Awkward repetitive movements</a:t>
            </a:r>
          </a:p>
          <a:p>
            <a:pPr lvl="2" eaLnBrk="1" hangingPunct="1">
              <a:defRPr/>
            </a:pPr>
            <a:r>
              <a:rPr lang="en-US" altLang="en-US" sz="2000" dirty="0">
                <a:cs typeface="Calibri" panose="020F0502020204030204" pitchFamily="34" charset="0"/>
              </a:rPr>
              <a:t>Having to use too much force</a:t>
            </a:r>
          </a:p>
          <a:p>
            <a:pPr lvl="2" eaLnBrk="1" hangingPunct="1">
              <a:defRPr/>
            </a:pPr>
            <a:r>
              <a:rPr lang="en-US" altLang="en-US" sz="2000" dirty="0">
                <a:cs typeface="Calibri" panose="020F0502020204030204" pitchFamily="34" charset="0"/>
              </a:rPr>
              <a:t>Vibration</a:t>
            </a:r>
          </a:p>
          <a:p>
            <a:pPr eaLnBrk="1" hangingPunct="1">
              <a:defRPr/>
            </a:pPr>
            <a:endParaRPr lang="en-US" altLang="en-US" sz="2000" dirty="0">
              <a:latin typeface="Arial" panose="020B0604020202020204" pitchFamily="34" charset="0"/>
              <a:cs typeface="Arial" panose="020B0604020202020204" pitchFamily="34" charset="0"/>
            </a:endParaRPr>
          </a:p>
          <a:p>
            <a:pPr eaLnBrk="1" hangingPunct="1">
              <a:defRPr/>
            </a:pPr>
            <a:endParaRPr lang="en-US" altLang="en-US" sz="16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a:extLst>
              <a:ext uri="{FF2B5EF4-FFF2-40B4-BE49-F238E27FC236}">
                <a16:creationId xmlns:a16="http://schemas.microsoft.com/office/drawing/2014/main" id="{62985963-B493-4818-BC74-12692835C19F}"/>
              </a:ext>
            </a:extLst>
          </p:cNvPr>
          <p:cNvSpPr>
            <a:spLocks noGrp="1" noChangeArrowheads="1"/>
          </p:cNvSpPr>
          <p:nvPr>
            <p:ph type="title"/>
          </p:nvPr>
        </p:nvSpPr>
        <p:spPr>
          <a:xfrm>
            <a:off x="722313" y="2857507"/>
            <a:ext cx="7772400" cy="702439"/>
          </a:xfrm>
        </p:spPr>
        <p:txBody>
          <a:bodyPr/>
          <a:lstStyle/>
          <a:p>
            <a:pPr algn="ctr" eaLnBrk="1" hangingPunct="1"/>
            <a:r>
              <a:rPr lang="en-US" altLang="en-US" sz="3200" b="1" dirty="0">
                <a:solidFill>
                  <a:srgbClr val="212465"/>
                </a:solidFill>
                <a:latin typeface="Calibri Light" panose="020F0302020204030204" pitchFamily="34" charset="0"/>
                <a:cs typeface="Calibri Light" panose="020F0302020204030204" pitchFamily="34" charset="0"/>
              </a:rPr>
              <a:t>RESPIRATORY PROTECTION</a:t>
            </a:r>
          </a:p>
        </p:txBody>
      </p:sp>
      <p:sp>
        <p:nvSpPr>
          <p:cNvPr id="48131" name="Slide Number Placeholder 3">
            <a:extLst>
              <a:ext uri="{FF2B5EF4-FFF2-40B4-BE49-F238E27FC236}">
                <a16:creationId xmlns:a16="http://schemas.microsoft.com/office/drawing/2014/main" id="{B6B15AEF-566E-40A3-BFD8-B4DA6F9431C3}"/>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96BFDD35-81FE-45AD-BF55-506364A92AA8}" type="slidenum">
              <a:rPr lang="en-US" altLang="en-US" sz="900">
                <a:cs typeface="Calibri" panose="020F0502020204030204" pitchFamily="34" charset="0"/>
              </a:rPr>
              <a:pPr fontAlgn="base">
                <a:spcBef>
                  <a:spcPct val="0"/>
                </a:spcBef>
                <a:spcAft>
                  <a:spcPct val="0"/>
                </a:spcAft>
                <a:defRPr/>
              </a:pPr>
              <a:t>190</a:t>
            </a:fld>
            <a:endParaRPr lang="en-US" altLang="en-US" sz="900" dirty="0">
              <a:cs typeface="Calibri" panose="020F0502020204030204" pitchFamily="34" charset="0"/>
            </a:endParaRPr>
          </a:p>
        </p:txBody>
      </p:sp>
    </p:spTree>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a:extLst>
              <a:ext uri="{FF2B5EF4-FFF2-40B4-BE49-F238E27FC236}">
                <a16:creationId xmlns:a16="http://schemas.microsoft.com/office/drawing/2014/main" id="{197BBC5E-BE6C-4A5D-8AE9-89CDA5189A1F}"/>
              </a:ext>
            </a:extLst>
          </p:cNvPr>
          <p:cNvSpPr>
            <a:spLocks noGrp="1" noChangeArrowheads="1"/>
          </p:cNvSpPr>
          <p:nvPr>
            <p:ph type="title"/>
          </p:nvPr>
        </p:nvSpPr>
        <p:spPr/>
        <p:txBody>
          <a:bodyPr/>
          <a:lstStyle/>
          <a:p>
            <a:pPr eaLnBrk="1" hangingPunct="1"/>
            <a:r>
              <a:rPr lang="en-US" altLang="en-US" b="1" dirty="0">
                <a:solidFill>
                  <a:srgbClr val="212465"/>
                </a:solidFill>
                <a:ea typeface="Verdana" panose="020B0604030504040204" pitchFamily="34" charset="0"/>
              </a:rPr>
              <a:t>PROGRAM REQUIREMENTS</a:t>
            </a:r>
          </a:p>
        </p:txBody>
      </p:sp>
      <p:sp>
        <p:nvSpPr>
          <p:cNvPr id="3" name="Content Placeholder 2">
            <a:extLst>
              <a:ext uri="{FF2B5EF4-FFF2-40B4-BE49-F238E27FC236}">
                <a16:creationId xmlns:a16="http://schemas.microsoft.com/office/drawing/2014/main" id="{77DE5A0B-9C69-4840-A294-6E0524F506D6}"/>
              </a:ext>
            </a:extLst>
          </p:cNvPr>
          <p:cNvSpPr>
            <a:spLocks noGrp="1"/>
          </p:cNvSpPr>
          <p:nvPr>
            <p:ph idx="1"/>
          </p:nvPr>
        </p:nvSpPr>
        <p:spPr/>
        <p:txBody>
          <a:bodyPr rtlCol="0">
            <a:normAutofit/>
          </a:bodyPr>
          <a:lstStyle/>
          <a:p>
            <a:pPr marL="0" indent="0" defTabSz="685807" eaLnBrk="1" fontAlgn="auto" hangingPunct="1">
              <a:spcAft>
                <a:spcPts val="0"/>
              </a:spcAft>
              <a:buFont typeface="Arial" panose="020B0604020202020204" pitchFamily="34" charset="0"/>
              <a:buNone/>
              <a:defRPr/>
            </a:pPr>
            <a:endParaRPr lang="en-US" u="sng" dirty="0"/>
          </a:p>
          <a:p>
            <a:pPr marL="339725" indent="-339725" defTabSz="685807"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Where respirators are required:</a:t>
            </a:r>
          </a:p>
          <a:p>
            <a:pPr marL="738188" lvl="1" indent="-395288" defTabSz="685807" eaLnBrk="1" fontAlgn="auto" hangingPunct="1">
              <a:spcAft>
                <a:spcPts val="0"/>
              </a:spcAft>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Procedures for selecting respirators</a:t>
            </a:r>
          </a:p>
          <a:p>
            <a:pPr marL="738188" lvl="1" indent="-395288" defTabSz="685807" eaLnBrk="1" fontAlgn="auto" hangingPunct="1">
              <a:spcAft>
                <a:spcPts val="0"/>
              </a:spcAft>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Medical evaluations</a:t>
            </a:r>
          </a:p>
          <a:p>
            <a:pPr marL="738188" lvl="1" indent="-395288" defTabSz="685807" eaLnBrk="1" fontAlgn="auto" hangingPunct="1">
              <a:spcAft>
                <a:spcPts val="0"/>
              </a:spcAft>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Fit testing procedures</a:t>
            </a:r>
          </a:p>
          <a:p>
            <a:pPr marL="738188" lvl="1" indent="-395288" defTabSz="685807" eaLnBrk="1" fontAlgn="auto" hangingPunct="1">
              <a:spcAft>
                <a:spcPts val="0"/>
              </a:spcAft>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Procedures for ensuring air quality and quantity for air supplied respirators</a:t>
            </a:r>
          </a:p>
          <a:p>
            <a:pPr marL="738188" lvl="1" indent="-395288" defTabSz="685807" eaLnBrk="1" fontAlgn="auto" hangingPunct="1">
              <a:spcAft>
                <a:spcPts val="0"/>
              </a:spcAft>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Procedures and schedules for cleaning, disinfecting, storing, inspecting, repairing and discarding respirators</a:t>
            </a:r>
          </a:p>
          <a:p>
            <a:pPr marL="738188" lvl="1" indent="-395288" defTabSz="685807" eaLnBrk="1" fontAlgn="auto" hangingPunct="1">
              <a:spcAft>
                <a:spcPts val="0"/>
              </a:spcAft>
              <a:buFont typeface="Verdana" panose="020B0604030504040204" pitchFamily="34" charset="0"/>
              <a:buChar char="‒"/>
              <a:defRPr/>
            </a:pPr>
            <a:r>
              <a:rPr lang="en-US" altLang="en-US" sz="2400" b="1" dirty="0">
                <a:latin typeface="Calibri Light" panose="020F0302020204030204" pitchFamily="34" charset="0"/>
                <a:cs typeface="Calibri Light" panose="020F0302020204030204" pitchFamily="34" charset="0"/>
              </a:rPr>
              <a:t>Employee training in respirator use (routine use and emergencies) to include donning and doffing (put on and take off)</a:t>
            </a:r>
          </a:p>
          <a:p>
            <a:pPr marL="738188" lvl="1" indent="-395288" defTabSz="685807" eaLnBrk="1" fontAlgn="auto" hangingPunct="1">
              <a:spcAft>
                <a:spcPts val="0"/>
              </a:spcAft>
              <a:buFont typeface="Verdana" panose="020B0604030504040204" pitchFamily="34" charset="0"/>
              <a:buChar char="‒"/>
              <a:defRPr/>
            </a:pPr>
            <a:endParaRPr lang="en-US" altLang="en-US" sz="2400" b="1" dirty="0">
              <a:latin typeface="Calibri Light" panose="020F0302020204030204" pitchFamily="34" charset="0"/>
              <a:cs typeface="Calibri Light" panose="020F0302020204030204" pitchFamily="34" charset="0"/>
            </a:endParaRPr>
          </a:p>
          <a:p>
            <a:pPr marL="415641" lvl="1" indent="0" defTabSz="685807" eaLnBrk="1" fontAlgn="auto" hangingPunct="1">
              <a:spcAft>
                <a:spcPts val="0"/>
              </a:spcAft>
              <a:buFont typeface="Arial" panose="020B0604020202020204" pitchFamily="34" charset="0"/>
              <a:buNone/>
              <a:defRPr/>
            </a:pPr>
            <a:endParaRPr lang="en-US" sz="2400" b="1" dirty="0">
              <a:latin typeface="Calibri Light" panose="020F0302020204030204" pitchFamily="34" charset="0"/>
              <a:cs typeface="Calibri Light" panose="020F0302020204030204" pitchFamily="34" charset="0"/>
            </a:endParaRPr>
          </a:p>
          <a:p>
            <a:pPr marL="171452" indent="-171452" defTabSz="685807" eaLnBrk="1" fontAlgn="auto" hangingPunct="1">
              <a:spcAft>
                <a:spcPts val="0"/>
              </a:spcAft>
              <a:defRPr/>
            </a:pPr>
            <a:endParaRPr lang="en-US" sz="2400" b="1" dirty="0">
              <a:latin typeface="Calibri Light" panose="020F0302020204030204" pitchFamily="34" charset="0"/>
              <a:cs typeface="Calibri Light" panose="020F0302020204030204" pitchFamily="34" charset="0"/>
            </a:endParaRPr>
          </a:p>
        </p:txBody>
      </p:sp>
      <p:sp>
        <p:nvSpPr>
          <p:cNvPr id="44036" name="Slide Number Placeholder 3">
            <a:extLst>
              <a:ext uri="{FF2B5EF4-FFF2-40B4-BE49-F238E27FC236}">
                <a16:creationId xmlns:a16="http://schemas.microsoft.com/office/drawing/2014/main" id="{712F2A23-CCFD-4E50-A8DB-561DB619EABB}"/>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3FE15A21-2095-42BF-8F08-1247477E3FD5}" type="slidenum">
              <a:rPr lang="en-US" altLang="en-US">
                <a:cs typeface="Calibri" panose="020F0502020204030204" pitchFamily="34" charset="0"/>
              </a:rPr>
              <a:pPr fontAlgn="base">
                <a:spcBef>
                  <a:spcPct val="0"/>
                </a:spcBef>
                <a:spcAft>
                  <a:spcPct val="0"/>
                </a:spcAft>
                <a:defRPr/>
              </a:pPr>
              <a:t>191</a:t>
            </a:fld>
            <a:endParaRPr lang="en-US" altLang="en-US" dirty="0">
              <a:cs typeface="Calibri" panose="020F0502020204030204" pitchFamily="34" charset="0"/>
            </a:endParaRPr>
          </a:p>
        </p:txBody>
      </p:sp>
      <p:pic>
        <p:nvPicPr>
          <p:cNvPr id="225285" name="Picture 3">
            <a:extLst>
              <a:ext uri="{FF2B5EF4-FFF2-40B4-BE49-F238E27FC236}">
                <a16:creationId xmlns:a16="http://schemas.microsoft.com/office/drawing/2014/main" id="{BC7AE253-875C-4F01-82C5-9B0226A990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4615" y="378082"/>
            <a:ext cx="24384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47B4166F-4F5C-4315-B9E8-80D4BC62B51D}"/>
              </a:ext>
            </a:extLst>
          </p:cNvPr>
          <p:cNvSpPr>
            <a:spLocks noGrp="1" noChangeArrowheads="1"/>
          </p:cNvSpPr>
          <p:nvPr>
            <p:ph type="title"/>
          </p:nvPr>
        </p:nvSpPr>
        <p:spPr/>
        <p:txBody>
          <a:bodyPr/>
          <a:lstStyle/>
          <a:p>
            <a:pPr algn="ctr" eaLnBrk="1" hangingPunct="1"/>
            <a:r>
              <a:rPr lang="en-US" altLang="en-US" b="1" dirty="0">
                <a:solidFill>
                  <a:srgbClr val="212465"/>
                </a:solidFill>
              </a:rPr>
              <a:t>AIR-PURIFYING RESPIRATORS</a:t>
            </a:r>
            <a:br>
              <a:rPr lang="en-US" altLang="en-US" b="1" dirty="0">
                <a:solidFill>
                  <a:srgbClr val="212465"/>
                </a:solidFill>
              </a:rPr>
            </a:br>
            <a:r>
              <a:rPr lang="en-US" altLang="en-US" b="1" dirty="0">
                <a:solidFill>
                  <a:srgbClr val="212465"/>
                </a:solidFill>
              </a:rPr>
              <a:t>Types of Filtration and Absorbents</a:t>
            </a:r>
          </a:p>
        </p:txBody>
      </p:sp>
      <p:sp>
        <p:nvSpPr>
          <p:cNvPr id="227331" name="Rectangle 3">
            <a:extLst>
              <a:ext uri="{FF2B5EF4-FFF2-40B4-BE49-F238E27FC236}">
                <a16:creationId xmlns:a16="http://schemas.microsoft.com/office/drawing/2014/main" id="{357280EF-5CEE-449D-BDB1-81C7F403E7B8}"/>
              </a:ext>
            </a:extLst>
          </p:cNvPr>
          <p:cNvSpPr>
            <a:spLocks noGrp="1" noChangeArrowheads="1"/>
          </p:cNvSpPr>
          <p:nvPr>
            <p:ph idx="1"/>
          </p:nvPr>
        </p:nvSpPr>
        <p:spPr/>
        <p:txBody>
          <a:bodyPr/>
          <a:lstStyle/>
          <a:p>
            <a:pPr marL="339725" indent="-339725" eaLnBrk="1" hangingPunct="1"/>
            <a:r>
              <a:rPr lang="en-US" altLang="en-US" sz="2800" b="1" dirty="0">
                <a:latin typeface="Calibri Light" panose="020F0302020204030204" pitchFamily="34" charset="0"/>
                <a:cs typeface="Calibri Light" panose="020F0302020204030204" pitchFamily="34" charset="0"/>
              </a:rPr>
              <a:t>Mechanical</a:t>
            </a:r>
          </a:p>
          <a:p>
            <a:pPr marL="339725" indent="-339725" eaLnBrk="1" hangingPunct="1"/>
            <a:r>
              <a:rPr lang="en-US" altLang="en-US" sz="2800" b="1" dirty="0">
                <a:latin typeface="Calibri Light" panose="020F0302020204030204" pitchFamily="34" charset="0"/>
                <a:cs typeface="Calibri Light" panose="020F0302020204030204" pitchFamily="34" charset="0"/>
              </a:rPr>
              <a:t>Chemical</a:t>
            </a:r>
          </a:p>
          <a:p>
            <a:pPr marL="339725" indent="-339725" eaLnBrk="1" hangingPunct="1"/>
            <a:r>
              <a:rPr lang="en-US" altLang="en-US" sz="2800" b="1" dirty="0">
                <a:latin typeface="Calibri Light" panose="020F0302020204030204" pitchFamily="34" charset="0"/>
                <a:cs typeface="Calibri Light" panose="020F0302020204030204" pitchFamily="34" charset="0"/>
              </a:rPr>
              <a:t>Combination</a:t>
            </a:r>
          </a:p>
          <a:p>
            <a:pPr marL="339725" indent="-339725" eaLnBrk="1" hangingPunct="1"/>
            <a:r>
              <a:rPr lang="en-US" altLang="en-US" sz="2800" b="1" dirty="0">
                <a:latin typeface="Calibri Light" panose="020F0302020204030204" pitchFamily="34" charset="0"/>
                <a:cs typeface="Calibri Light" panose="020F0302020204030204" pitchFamily="34" charset="0"/>
              </a:rPr>
              <a:t>Gas Mask</a:t>
            </a:r>
          </a:p>
        </p:txBody>
      </p:sp>
      <p:sp>
        <p:nvSpPr>
          <p:cNvPr id="47108" name="Slide Number Placeholder 5">
            <a:extLst>
              <a:ext uri="{FF2B5EF4-FFF2-40B4-BE49-F238E27FC236}">
                <a16:creationId xmlns:a16="http://schemas.microsoft.com/office/drawing/2014/main" id="{7F01FBE7-4C60-40B2-BD1F-C510145B3481}"/>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2513DF49-B016-4CEC-ACA1-92A8B025A72A}" type="slidenum">
              <a:rPr lang="en-US" altLang="en-US">
                <a:latin typeface="+mn-lt"/>
              </a:rPr>
              <a:pPr fontAlgn="base">
                <a:spcBef>
                  <a:spcPct val="0"/>
                </a:spcBef>
                <a:spcAft>
                  <a:spcPct val="0"/>
                </a:spcAft>
                <a:defRPr/>
              </a:pPr>
              <a:t>192</a:t>
            </a:fld>
            <a:endParaRPr lang="en-US" altLang="en-US" dirty="0">
              <a:latin typeface="+mn-lt"/>
            </a:endParaRPr>
          </a:p>
        </p:txBody>
      </p:sp>
      <p:pic>
        <p:nvPicPr>
          <p:cNvPr id="227333" name="Picture 2">
            <a:extLst>
              <a:ext uri="{FF2B5EF4-FFF2-40B4-BE49-F238E27FC236}">
                <a16:creationId xmlns:a16="http://schemas.microsoft.com/office/drawing/2014/main" id="{53C82B09-B1DE-49B3-BB4D-6600ACE551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5663" y="1600200"/>
            <a:ext cx="3894137"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271E4328-31A8-4F30-AF7B-8C2BD40D86DA}"/>
              </a:ext>
            </a:extLst>
          </p:cNvPr>
          <p:cNvSpPr>
            <a:spLocks noGrp="1" noChangeArrowheads="1"/>
          </p:cNvSpPr>
          <p:nvPr>
            <p:ph type="title"/>
          </p:nvPr>
        </p:nvSpPr>
        <p:spPr/>
        <p:txBody>
          <a:bodyPr/>
          <a:lstStyle/>
          <a:p>
            <a:pPr algn="ctr" eaLnBrk="1" hangingPunct="1"/>
            <a:r>
              <a:rPr lang="en-US" altLang="en-US" b="1" dirty="0">
                <a:solidFill>
                  <a:srgbClr val="212465"/>
                </a:solidFill>
              </a:rPr>
              <a:t>AIR-PURIFYING RESPIRATORS</a:t>
            </a:r>
            <a:br>
              <a:rPr lang="en-US" altLang="en-US" b="1" dirty="0">
                <a:solidFill>
                  <a:srgbClr val="212465"/>
                </a:solidFill>
              </a:rPr>
            </a:br>
            <a:endParaRPr lang="en-US" altLang="en-US" b="1" dirty="0">
              <a:solidFill>
                <a:srgbClr val="212465"/>
              </a:solidFill>
            </a:endParaRPr>
          </a:p>
        </p:txBody>
      </p:sp>
      <p:sp>
        <p:nvSpPr>
          <p:cNvPr id="228355" name="Rectangle 3">
            <a:extLst>
              <a:ext uri="{FF2B5EF4-FFF2-40B4-BE49-F238E27FC236}">
                <a16:creationId xmlns:a16="http://schemas.microsoft.com/office/drawing/2014/main" id="{5D389EC7-F75E-418F-AFF7-9DA441E70FD3}"/>
              </a:ext>
            </a:extLst>
          </p:cNvPr>
          <p:cNvSpPr>
            <a:spLocks noGrp="1" noChangeArrowheads="1"/>
          </p:cNvSpPr>
          <p:nvPr>
            <p:ph idx="1"/>
          </p:nvPr>
        </p:nvSpPr>
        <p:spPr/>
        <p:txBody>
          <a:bodyPr/>
          <a:lstStyle/>
          <a:p>
            <a:pPr eaLnBrk="1" hangingPunct="1"/>
            <a:r>
              <a:rPr lang="en-US" altLang="en-US" sz="2800" b="1" dirty="0">
                <a:latin typeface="Calibri Light" panose="020F0302020204030204" pitchFamily="34" charset="0"/>
                <a:cs typeface="Calibri Light" panose="020F0302020204030204" pitchFamily="34" charset="0"/>
              </a:rPr>
              <a:t>Disposable (single use normally)</a:t>
            </a:r>
          </a:p>
        </p:txBody>
      </p:sp>
      <p:sp>
        <p:nvSpPr>
          <p:cNvPr id="48132" name="Slide Number Placeholder 5">
            <a:extLst>
              <a:ext uri="{FF2B5EF4-FFF2-40B4-BE49-F238E27FC236}">
                <a16:creationId xmlns:a16="http://schemas.microsoft.com/office/drawing/2014/main" id="{2A85A591-59A3-4790-8D13-D52002C18BDF}"/>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9E1ADB20-B30D-43E1-B999-025901B76288}" type="slidenum">
              <a:rPr lang="en-US" altLang="en-US">
                <a:latin typeface="+mn-lt"/>
              </a:rPr>
              <a:pPr fontAlgn="base">
                <a:spcBef>
                  <a:spcPct val="0"/>
                </a:spcBef>
                <a:spcAft>
                  <a:spcPct val="0"/>
                </a:spcAft>
                <a:defRPr/>
              </a:pPr>
              <a:t>193</a:t>
            </a:fld>
            <a:endParaRPr lang="en-US" altLang="en-US" dirty="0">
              <a:latin typeface="+mn-lt"/>
            </a:endParaRPr>
          </a:p>
        </p:txBody>
      </p:sp>
      <p:pic>
        <p:nvPicPr>
          <p:cNvPr id="55300" name="Picture 4" descr="paper">
            <a:extLst>
              <a:ext uri="{FF2B5EF4-FFF2-40B4-BE49-F238E27FC236}">
                <a16:creationId xmlns:a16="http://schemas.microsoft.com/office/drawing/2014/main" id="{2899589B-5313-4F40-89F7-B78D44AA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1638" y="2528888"/>
            <a:ext cx="2684462" cy="32702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p:cTn id="7" dur="500" fill="hold"/>
                                        <p:tgtEl>
                                          <p:spTgt spid="55300"/>
                                        </p:tgtEl>
                                        <p:attrNameLst>
                                          <p:attrName>ppt_w</p:attrName>
                                        </p:attrNameLst>
                                      </p:cBhvr>
                                      <p:tavLst>
                                        <p:tav tm="0">
                                          <p:val>
                                            <p:fltVal val="0"/>
                                          </p:val>
                                        </p:tav>
                                        <p:tav tm="100000">
                                          <p:val>
                                            <p:strVal val="#ppt_w"/>
                                          </p:val>
                                        </p:tav>
                                      </p:tavLst>
                                    </p:anim>
                                    <p:anim calcmode="lin" valueType="num">
                                      <p:cBhvr>
                                        <p:cTn id="8" dur="500" fill="hold"/>
                                        <p:tgtEl>
                                          <p:spTgt spid="553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5A2881C9-E15D-43C4-9175-23030A46E5D0}"/>
              </a:ext>
            </a:extLst>
          </p:cNvPr>
          <p:cNvSpPr>
            <a:spLocks noGrp="1" noChangeArrowheads="1"/>
          </p:cNvSpPr>
          <p:nvPr>
            <p:ph type="title"/>
          </p:nvPr>
        </p:nvSpPr>
        <p:spPr/>
        <p:txBody>
          <a:bodyPr/>
          <a:lstStyle/>
          <a:p>
            <a:pPr algn="ctr" eaLnBrk="1" hangingPunct="1"/>
            <a:r>
              <a:rPr lang="en-US" altLang="en-US" b="1" dirty="0">
                <a:solidFill>
                  <a:srgbClr val="212465"/>
                </a:solidFill>
              </a:rPr>
              <a:t>AIR-PURIFYING RESPIRATORS</a:t>
            </a:r>
            <a:br>
              <a:rPr lang="en-US" altLang="en-US" dirty="0">
                <a:solidFill>
                  <a:srgbClr val="212465"/>
                </a:solidFill>
              </a:rPr>
            </a:br>
            <a:endParaRPr lang="en-US" altLang="en-US" dirty="0">
              <a:solidFill>
                <a:srgbClr val="212465"/>
              </a:solidFill>
            </a:endParaRPr>
          </a:p>
        </p:txBody>
      </p:sp>
      <p:sp>
        <p:nvSpPr>
          <p:cNvPr id="229379" name="Rectangle 3">
            <a:extLst>
              <a:ext uri="{FF2B5EF4-FFF2-40B4-BE49-F238E27FC236}">
                <a16:creationId xmlns:a16="http://schemas.microsoft.com/office/drawing/2014/main" id="{BF5E407E-7911-4C9C-8C87-4A498E26DF33}"/>
              </a:ext>
            </a:extLst>
          </p:cNvPr>
          <p:cNvSpPr>
            <a:spLocks noGrp="1" noChangeArrowheads="1"/>
          </p:cNvSpPr>
          <p:nvPr>
            <p:ph idx="1"/>
          </p:nvPr>
        </p:nvSpPr>
        <p:spPr/>
        <p:txBody>
          <a:bodyPr/>
          <a:lstStyle/>
          <a:p>
            <a:pPr marL="339725" indent="-339725" eaLnBrk="1" hangingPunct="1"/>
            <a:r>
              <a:rPr lang="en-US" altLang="en-US" sz="2800" b="1" dirty="0">
                <a:latin typeface="Calibri Light" panose="020F0302020204030204" pitchFamily="34" charset="0"/>
                <a:cs typeface="Calibri Light" panose="020F0302020204030204" pitchFamily="34" charset="0"/>
              </a:rPr>
              <a:t>1/2 Mask (with chemical cartridges)</a:t>
            </a:r>
          </a:p>
        </p:txBody>
      </p:sp>
      <p:sp>
        <p:nvSpPr>
          <p:cNvPr id="49156" name="Slide Number Placeholder 5">
            <a:extLst>
              <a:ext uri="{FF2B5EF4-FFF2-40B4-BE49-F238E27FC236}">
                <a16:creationId xmlns:a16="http://schemas.microsoft.com/office/drawing/2014/main" id="{589BDA9E-324B-4FEE-9896-608CBC690133}"/>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7E3D1AD6-EFE2-468D-92A2-845B2753190C}" type="slidenum">
              <a:rPr lang="en-US" altLang="en-US" sz="1273">
                <a:latin typeface="Times New Roman" panose="02020603050405020304" pitchFamily="18" charset="0"/>
              </a:rPr>
              <a:pPr fontAlgn="base">
                <a:spcBef>
                  <a:spcPct val="0"/>
                </a:spcBef>
                <a:spcAft>
                  <a:spcPct val="0"/>
                </a:spcAft>
                <a:defRPr/>
              </a:pPr>
              <a:t>194</a:t>
            </a:fld>
            <a:endParaRPr lang="en-US" altLang="en-US" sz="1273">
              <a:latin typeface="Times New Roman" panose="02020603050405020304" pitchFamily="18" charset="0"/>
            </a:endParaRPr>
          </a:p>
        </p:txBody>
      </p:sp>
      <p:pic>
        <p:nvPicPr>
          <p:cNvPr id="56324" name="Picture 4" descr="adv200a">
            <a:extLst>
              <a:ext uri="{FF2B5EF4-FFF2-40B4-BE49-F238E27FC236}">
                <a16:creationId xmlns:a16="http://schemas.microsoft.com/office/drawing/2014/main" id="{9B02D7C3-9442-48A9-9EA2-4C445B00A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5738" y="2144713"/>
            <a:ext cx="3192462" cy="369093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7" name="Rectangle 2">
            <a:extLst>
              <a:ext uri="{FF2B5EF4-FFF2-40B4-BE49-F238E27FC236}">
                <a16:creationId xmlns:a16="http://schemas.microsoft.com/office/drawing/2014/main" id="{0C1046B2-6EE1-41B6-8D67-484B3069007E}"/>
              </a:ext>
            </a:extLst>
          </p:cNvPr>
          <p:cNvSpPr>
            <a:spLocks noGrp="1" noChangeArrowheads="1"/>
          </p:cNvSpPr>
          <p:nvPr>
            <p:ph type="title"/>
          </p:nvPr>
        </p:nvSpPr>
        <p:spPr/>
        <p:txBody>
          <a:bodyPr/>
          <a:lstStyle/>
          <a:p>
            <a:pPr algn="ctr" eaLnBrk="1" hangingPunct="1"/>
            <a:r>
              <a:rPr lang="en-US" altLang="en-US" b="1" dirty="0">
                <a:solidFill>
                  <a:srgbClr val="212465"/>
                </a:solidFill>
              </a:rPr>
              <a:t>AIR-PURIFYING RESPIRATORS</a:t>
            </a:r>
            <a:br>
              <a:rPr lang="en-US" altLang="en-US" dirty="0">
                <a:solidFill>
                  <a:srgbClr val="212465"/>
                </a:solidFill>
              </a:rPr>
            </a:br>
            <a:endParaRPr lang="en-US" altLang="en-US" dirty="0">
              <a:solidFill>
                <a:srgbClr val="212465"/>
              </a:solidFill>
            </a:endParaRPr>
          </a:p>
        </p:txBody>
      </p:sp>
      <p:sp>
        <p:nvSpPr>
          <p:cNvPr id="230402" name="Rectangle 6">
            <a:extLst>
              <a:ext uri="{FF2B5EF4-FFF2-40B4-BE49-F238E27FC236}">
                <a16:creationId xmlns:a16="http://schemas.microsoft.com/office/drawing/2014/main" id="{CFEF0F49-E3F7-425B-B3B3-A8FBB54A1DF6}"/>
              </a:ext>
            </a:extLst>
          </p:cNvPr>
          <p:cNvSpPr>
            <a:spLocks noGrp="1" noChangeArrowheads="1"/>
          </p:cNvSpPr>
          <p:nvPr>
            <p:ph idx="1"/>
          </p:nvPr>
        </p:nvSpPr>
        <p:spPr/>
        <p:txBody>
          <a:bodyPr/>
          <a:lstStyle/>
          <a:p>
            <a:pPr marL="176213" indent="-176213" eaLnBrk="1" hangingPunct="1"/>
            <a:r>
              <a:rPr lang="en-US" altLang="en-US" sz="2800" b="1" dirty="0">
                <a:latin typeface="+mj-lt"/>
              </a:rPr>
              <a:t>Full-Face (FF) with chemical cartridges</a:t>
            </a:r>
          </a:p>
        </p:txBody>
      </p:sp>
      <p:sp>
        <p:nvSpPr>
          <p:cNvPr id="50180" name="Slide Number Placeholder 5">
            <a:extLst>
              <a:ext uri="{FF2B5EF4-FFF2-40B4-BE49-F238E27FC236}">
                <a16:creationId xmlns:a16="http://schemas.microsoft.com/office/drawing/2014/main" id="{28AAC90C-7295-4C2D-8F7B-33A8A56D8B7D}"/>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8F474ABC-F06A-42DA-990D-36ED3C217616}" type="slidenum">
              <a:rPr lang="en-US" altLang="en-US" sz="1273">
                <a:latin typeface="Times New Roman" panose="02020603050405020304" pitchFamily="18" charset="0"/>
              </a:rPr>
              <a:pPr fontAlgn="base">
                <a:spcBef>
                  <a:spcPct val="0"/>
                </a:spcBef>
                <a:spcAft>
                  <a:spcPct val="0"/>
                </a:spcAft>
                <a:defRPr/>
              </a:pPr>
              <a:t>195</a:t>
            </a:fld>
            <a:endParaRPr lang="en-US" altLang="en-US" sz="1273">
              <a:latin typeface="Times New Roman" panose="02020603050405020304" pitchFamily="18" charset="0"/>
            </a:endParaRPr>
          </a:p>
        </p:txBody>
      </p:sp>
      <p:grpSp>
        <p:nvGrpSpPr>
          <p:cNvPr id="230404" name="Group 10">
            <a:extLst>
              <a:ext uri="{FF2B5EF4-FFF2-40B4-BE49-F238E27FC236}">
                <a16:creationId xmlns:a16="http://schemas.microsoft.com/office/drawing/2014/main" id="{B1AB7C05-1A9D-4786-9E1A-D601EA17947B}"/>
              </a:ext>
            </a:extLst>
          </p:cNvPr>
          <p:cNvGrpSpPr>
            <a:grpSpLocks/>
          </p:cNvGrpSpPr>
          <p:nvPr/>
        </p:nvGrpSpPr>
        <p:grpSpPr bwMode="auto">
          <a:xfrm>
            <a:off x="1185863" y="2997200"/>
            <a:ext cx="3725862" cy="2506663"/>
            <a:chOff x="480" y="1582"/>
            <a:chExt cx="2640" cy="1776"/>
          </a:xfrm>
        </p:grpSpPr>
        <p:pic>
          <p:nvPicPr>
            <p:cNvPr id="230408" name="Picture 3" descr="adv1000a">
              <a:extLst>
                <a:ext uri="{FF2B5EF4-FFF2-40B4-BE49-F238E27FC236}">
                  <a16:creationId xmlns:a16="http://schemas.microsoft.com/office/drawing/2014/main" id="{F4507DB9-201E-46E9-8F5D-467C1BBE5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 y="1582"/>
              <a:ext cx="2301" cy="1776"/>
            </a:xfrm>
            <a:prstGeom prst="rect">
              <a:avLst/>
            </a:prstGeom>
            <a:noFill/>
            <a:ln w="76200" cmpd="tri">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30409" name="WordArt 4">
              <a:extLst>
                <a:ext uri="{FF2B5EF4-FFF2-40B4-BE49-F238E27FC236}">
                  <a16:creationId xmlns:a16="http://schemas.microsoft.com/office/drawing/2014/main" id="{CB755BD0-7957-4F10-8B82-DAF47524CB5F}"/>
                </a:ext>
              </a:extLst>
            </p:cNvPr>
            <p:cNvSpPr>
              <a:spLocks noChangeArrowheads="1" noChangeShapeType="1" noTextEdit="1"/>
            </p:cNvSpPr>
            <p:nvPr/>
          </p:nvSpPr>
          <p:spPr bwMode="auto">
            <a:xfrm>
              <a:off x="480" y="1680"/>
              <a:ext cx="1051" cy="245"/>
            </a:xfrm>
            <a:prstGeom prst="rect">
              <a:avLst/>
            </a:prstGeom>
          </p:spPr>
          <p:txBody>
            <a:bodyPr wrap="none" fromWordArt="1">
              <a:prstTxWarp prst="textPlain">
                <a:avLst>
                  <a:gd name="adj" fmla="val 50000"/>
                </a:avLst>
              </a:prstTxWarp>
            </a:bodyPr>
            <a:lstStyle/>
            <a:p>
              <a:pPr algn="ctr"/>
              <a:r>
                <a:rPr lang="en-US" sz="3198" kern="10" dirty="0">
                  <a:ln w="9525">
                    <a:solidFill>
                      <a:schemeClr val="accent2"/>
                    </a:solidFill>
                    <a:round/>
                    <a:headEnd type="none" w="sm" len="sm"/>
                    <a:tailEnd type="none" w="sm" len="sm"/>
                  </a:ln>
                  <a:effectLst>
                    <a:outerShdw dist="35921" dir="2700000" algn="ctr" rotWithShape="0">
                      <a:schemeClr val="bg2"/>
                    </a:outerShdw>
                  </a:effectLst>
                  <a:latin typeface="Impact" panose="020B0806030902050204" pitchFamily="34" charset="0"/>
                </a:rPr>
                <a:t>Disposable</a:t>
              </a:r>
            </a:p>
          </p:txBody>
        </p:sp>
      </p:grpSp>
      <p:pic>
        <p:nvPicPr>
          <p:cNvPr id="57352" name="Picture 8" descr="ultelt1">
            <a:extLst>
              <a:ext uri="{FF2B5EF4-FFF2-40B4-BE49-F238E27FC236}">
                <a16:creationId xmlns:a16="http://schemas.microsoft.com/office/drawing/2014/main" id="{793E317D-6398-419B-91A4-5EDCA9154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3000375"/>
            <a:ext cx="2640013" cy="2560638"/>
          </a:xfrm>
          <a:prstGeom prst="rect">
            <a:avLst/>
          </a:prstGeom>
          <a:noFill/>
          <a:ln w="76200" cmpd="tri">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30406" name="WordArt 9">
            <a:extLst>
              <a:ext uri="{FF2B5EF4-FFF2-40B4-BE49-F238E27FC236}">
                <a16:creationId xmlns:a16="http://schemas.microsoft.com/office/drawing/2014/main" id="{5926CEC6-882B-4538-9C03-3DA903765AD3}"/>
              </a:ext>
            </a:extLst>
          </p:cNvPr>
          <p:cNvSpPr>
            <a:spLocks noChangeArrowheads="1" noChangeShapeType="1" noTextEdit="1"/>
          </p:cNvSpPr>
          <p:nvPr/>
        </p:nvSpPr>
        <p:spPr bwMode="auto">
          <a:xfrm>
            <a:off x="7145338" y="3136900"/>
            <a:ext cx="1285875" cy="349250"/>
          </a:xfrm>
          <a:prstGeom prst="rect">
            <a:avLst/>
          </a:prstGeom>
        </p:spPr>
        <p:txBody>
          <a:bodyPr wrap="none" fromWordArt="1">
            <a:prstTxWarp prst="textPlain">
              <a:avLst>
                <a:gd name="adj" fmla="val 50000"/>
              </a:avLst>
            </a:prstTxWarp>
          </a:bodyPr>
          <a:lstStyle/>
          <a:p>
            <a:pPr algn="ctr"/>
            <a:r>
              <a:rPr lang="en-US" sz="3198" kern="10" dirty="0">
                <a:ln w="9525">
                  <a:solidFill>
                    <a:schemeClr val="bg2"/>
                  </a:solidFill>
                  <a:round/>
                  <a:headEnd type="none" w="sm" len="sm"/>
                  <a:tailEnd type="none" w="sm" len="sm"/>
                </a:ln>
                <a:effectLst>
                  <a:outerShdw dist="35921" dir="2700000" algn="ctr" rotWithShape="0">
                    <a:schemeClr val="bg2"/>
                  </a:outerShdw>
                </a:effectLst>
                <a:latin typeface="Impact" panose="020B0806030902050204" pitchFamily="34" charset="0"/>
              </a:rPr>
              <a:t>Reusable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57352"/>
                                        </p:tgtEl>
                                        <p:attrNameLst>
                                          <p:attrName>style.visibility</p:attrName>
                                        </p:attrNameLst>
                                      </p:cBhvr>
                                      <p:to>
                                        <p:strVal val="visible"/>
                                      </p:to>
                                    </p:set>
                                    <p:anim calcmode="lin" valueType="num">
                                      <p:cBhvr>
                                        <p:cTn id="7" dur="500" fill="hold"/>
                                        <p:tgtEl>
                                          <p:spTgt spid="57352"/>
                                        </p:tgtEl>
                                        <p:attrNameLst>
                                          <p:attrName>ppt_w</p:attrName>
                                        </p:attrNameLst>
                                      </p:cBhvr>
                                      <p:tavLst>
                                        <p:tav tm="0">
                                          <p:val>
                                            <p:fltVal val="0"/>
                                          </p:val>
                                        </p:tav>
                                        <p:tav tm="100000">
                                          <p:val>
                                            <p:strVal val="#ppt_w"/>
                                          </p:val>
                                        </p:tav>
                                      </p:tavLst>
                                    </p:anim>
                                    <p:anim calcmode="lin" valueType="num">
                                      <p:cBhvr>
                                        <p:cTn id="8" dur="500" fill="hold"/>
                                        <p:tgtEl>
                                          <p:spTgt spid="57352"/>
                                        </p:tgtEl>
                                        <p:attrNameLst>
                                          <p:attrName>ppt_h</p:attrName>
                                        </p:attrNameLst>
                                      </p:cBhvr>
                                      <p:tavLst>
                                        <p:tav tm="0">
                                          <p:val>
                                            <p:fltVal val="0"/>
                                          </p:val>
                                        </p:tav>
                                        <p:tav tm="100000">
                                          <p:val>
                                            <p:strVal val="#ppt_h"/>
                                          </p:val>
                                        </p:tav>
                                      </p:tavLst>
                                    </p:anim>
                                    <p:anim calcmode="lin" valueType="num">
                                      <p:cBhvr>
                                        <p:cTn id="9" dur="500" fill="hold"/>
                                        <p:tgtEl>
                                          <p:spTgt spid="57352"/>
                                        </p:tgtEl>
                                        <p:attrNameLst>
                                          <p:attrName>ppt_x</p:attrName>
                                        </p:attrNameLst>
                                      </p:cBhvr>
                                      <p:tavLst>
                                        <p:tav tm="0">
                                          <p:val>
                                            <p:fltVal val="0.5"/>
                                          </p:val>
                                        </p:tav>
                                        <p:tav tm="100000">
                                          <p:val>
                                            <p:strVal val="#ppt_x"/>
                                          </p:val>
                                        </p:tav>
                                      </p:tavLst>
                                    </p:anim>
                                    <p:anim calcmode="lin" valueType="num">
                                      <p:cBhvr>
                                        <p:cTn id="10" dur="500" fill="hold"/>
                                        <p:tgtEl>
                                          <p:spTgt spid="573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C6FEA56D-E5D4-422B-88CA-D719C3964069}"/>
              </a:ext>
            </a:extLst>
          </p:cNvPr>
          <p:cNvSpPr>
            <a:spLocks noGrp="1" noChangeArrowheads="1"/>
          </p:cNvSpPr>
          <p:nvPr>
            <p:ph type="title"/>
          </p:nvPr>
        </p:nvSpPr>
        <p:spPr/>
        <p:txBody>
          <a:bodyPr/>
          <a:lstStyle/>
          <a:p>
            <a:pPr algn="ctr" eaLnBrk="1" hangingPunct="1"/>
            <a:r>
              <a:rPr lang="en-US" altLang="en-US" b="1" dirty="0">
                <a:solidFill>
                  <a:srgbClr val="212465"/>
                </a:solidFill>
              </a:rPr>
              <a:t>AIR-PURIFYING RESPIRATORS</a:t>
            </a:r>
            <a:br>
              <a:rPr lang="en-US" altLang="en-US" b="1" dirty="0">
                <a:solidFill>
                  <a:srgbClr val="212465"/>
                </a:solidFill>
              </a:rPr>
            </a:br>
            <a:endParaRPr lang="en-US" altLang="en-US" b="1" dirty="0">
              <a:solidFill>
                <a:srgbClr val="212465"/>
              </a:solidFill>
            </a:endParaRPr>
          </a:p>
        </p:txBody>
      </p:sp>
      <p:sp>
        <p:nvSpPr>
          <p:cNvPr id="231427" name="Rectangle 3">
            <a:extLst>
              <a:ext uri="{FF2B5EF4-FFF2-40B4-BE49-F238E27FC236}">
                <a16:creationId xmlns:a16="http://schemas.microsoft.com/office/drawing/2014/main" id="{AEF89467-A598-4457-A1B1-AA8A88F6457F}"/>
              </a:ext>
            </a:extLst>
          </p:cNvPr>
          <p:cNvSpPr>
            <a:spLocks noGrp="1" noChangeArrowheads="1"/>
          </p:cNvSpPr>
          <p:nvPr>
            <p:ph idx="1"/>
          </p:nvPr>
        </p:nvSpPr>
        <p:spPr/>
        <p:txBody>
          <a:bodyPr/>
          <a:lstStyle/>
          <a:p>
            <a:pPr marL="280988" indent="-280988" eaLnBrk="1" hangingPunct="1"/>
            <a:r>
              <a:rPr lang="en-US" altLang="en-US" sz="2800" b="1" dirty="0">
                <a:latin typeface="Calibri Light" panose="020F0302020204030204" pitchFamily="34" charset="0"/>
                <a:cs typeface="Calibri Light" panose="020F0302020204030204" pitchFamily="34" charset="0"/>
              </a:rPr>
              <a:t>Powered Air Purifying Respirator (PAPR)</a:t>
            </a:r>
          </a:p>
        </p:txBody>
      </p:sp>
      <p:sp>
        <p:nvSpPr>
          <p:cNvPr id="51204" name="Slide Number Placeholder 5">
            <a:extLst>
              <a:ext uri="{FF2B5EF4-FFF2-40B4-BE49-F238E27FC236}">
                <a16:creationId xmlns:a16="http://schemas.microsoft.com/office/drawing/2014/main" id="{1934BA64-9D09-4CA3-B308-2E701FF2FB98}"/>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17B85921-E708-429F-B8EE-9F585AD7090C}" type="slidenum">
              <a:rPr lang="en-US" altLang="en-US" sz="1273">
                <a:latin typeface="Times New Roman" panose="02020603050405020304" pitchFamily="18" charset="0"/>
              </a:rPr>
              <a:pPr fontAlgn="base">
                <a:spcBef>
                  <a:spcPct val="0"/>
                </a:spcBef>
                <a:spcAft>
                  <a:spcPct val="0"/>
                </a:spcAft>
                <a:defRPr/>
              </a:pPr>
              <a:t>196</a:t>
            </a:fld>
            <a:endParaRPr lang="en-US" altLang="en-US" sz="1273">
              <a:latin typeface="Times New Roman" panose="02020603050405020304" pitchFamily="18" charset="0"/>
            </a:endParaRPr>
          </a:p>
        </p:txBody>
      </p:sp>
      <p:pic>
        <p:nvPicPr>
          <p:cNvPr id="58372" name="Picture 4" descr="optairh1">
            <a:extLst>
              <a:ext uri="{FF2B5EF4-FFF2-40B4-BE49-F238E27FC236}">
                <a16:creationId xmlns:a16="http://schemas.microsoft.com/office/drawing/2014/main" id="{978BC081-A264-435D-B804-49A095702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163" y="2944813"/>
            <a:ext cx="5254625" cy="331787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ppt_w</p:attrName>
                                        </p:attrNameLst>
                                      </p:cBhvr>
                                      <p:tavLst>
                                        <p:tav tm="0">
                                          <p:val>
                                            <p:fltVal val="0"/>
                                          </p:val>
                                        </p:tav>
                                        <p:tav tm="100000">
                                          <p:val>
                                            <p:strVal val="#ppt_w"/>
                                          </p:val>
                                        </p:tav>
                                      </p:tavLst>
                                    </p:anim>
                                    <p:anim calcmode="lin" valueType="num">
                                      <p:cBhvr>
                                        <p:cTn id="8" dur="500" fill="hold"/>
                                        <p:tgtEl>
                                          <p:spTgt spid="58372"/>
                                        </p:tgtEl>
                                        <p:attrNameLst>
                                          <p:attrName>ppt_h</p:attrName>
                                        </p:attrNameLst>
                                      </p:cBhvr>
                                      <p:tavLst>
                                        <p:tav tm="0">
                                          <p:val>
                                            <p:fltVal val="0"/>
                                          </p:val>
                                        </p:tav>
                                        <p:tav tm="100000">
                                          <p:val>
                                            <p:strVal val="#ppt_h"/>
                                          </p:val>
                                        </p:tav>
                                      </p:tavLst>
                                    </p:anim>
                                    <p:anim calcmode="lin" valueType="num">
                                      <p:cBhvr>
                                        <p:cTn id="9" dur="500" fill="hold"/>
                                        <p:tgtEl>
                                          <p:spTgt spid="58372"/>
                                        </p:tgtEl>
                                        <p:attrNameLst>
                                          <p:attrName>ppt_x</p:attrName>
                                        </p:attrNameLst>
                                      </p:cBhvr>
                                      <p:tavLst>
                                        <p:tav tm="0">
                                          <p:val>
                                            <p:fltVal val="0.5"/>
                                          </p:val>
                                        </p:tav>
                                        <p:tav tm="100000">
                                          <p:val>
                                            <p:strVal val="#ppt_x"/>
                                          </p:val>
                                        </p:tav>
                                      </p:tavLst>
                                    </p:anim>
                                    <p:anim calcmode="lin" valueType="num">
                                      <p:cBhvr>
                                        <p:cTn id="10" dur="500" fill="hold"/>
                                        <p:tgtEl>
                                          <p:spTgt spid="583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3">
            <a:extLst>
              <a:ext uri="{FF2B5EF4-FFF2-40B4-BE49-F238E27FC236}">
                <a16:creationId xmlns:a16="http://schemas.microsoft.com/office/drawing/2014/main" id="{F4516503-45CB-46A9-BD47-CF953BA10F51}"/>
              </a:ext>
            </a:extLst>
          </p:cNvPr>
          <p:cNvSpPr>
            <a:spLocks noGrp="1" noChangeArrowheads="1"/>
          </p:cNvSpPr>
          <p:nvPr>
            <p:ph type="title"/>
          </p:nvPr>
        </p:nvSpPr>
        <p:spPr/>
        <p:txBody>
          <a:bodyPr/>
          <a:lstStyle/>
          <a:p>
            <a:pPr algn="ctr" eaLnBrk="1" hangingPunct="1"/>
            <a:r>
              <a:rPr lang="en-US" altLang="en-US" b="1" dirty="0">
                <a:solidFill>
                  <a:srgbClr val="212465"/>
                </a:solidFill>
                <a:cs typeface="Arial"/>
              </a:rPr>
              <a:t>SELECTION of RESPIRATORS</a:t>
            </a:r>
          </a:p>
        </p:txBody>
      </p:sp>
      <p:sp>
        <p:nvSpPr>
          <p:cNvPr id="47109" name="Rectangle 4">
            <a:extLst>
              <a:ext uri="{FF2B5EF4-FFF2-40B4-BE49-F238E27FC236}">
                <a16:creationId xmlns:a16="http://schemas.microsoft.com/office/drawing/2014/main" id="{18C356F2-7DDE-4B0B-BBE2-D38330406007}"/>
              </a:ext>
            </a:extLst>
          </p:cNvPr>
          <p:cNvSpPr>
            <a:spLocks noGrp="1" noChangeArrowheads="1"/>
          </p:cNvSpPr>
          <p:nvPr>
            <p:ph idx="1"/>
          </p:nvPr>
        </p:nvSpPr>
        <p:spPr/>
        <p:txBody>
          <a:bodyPr rtlCol="0">
            <a:normAutofit/>
          </a:bodyPr>
          <a:lstStyle/>
          <a:p>
            <a:pPr marL="339725" indent="-339725" defTabSz="685807" eaLnBrk="1" fontAlgn="auto" hangingPunct="1">
              <a:spcAft>
                <a:spcPts val="0"/>
              </a:spcAft>
              <a:defRPr/>
            </a:pPr>
            <a:r>
              <a:rPr lang="en-US" altLang="en-US" sz="2400" b="1" dirty="0">
                <a:latin typeface="+mj-lt"/>
                <a:cs typeface="Arial" panose="020B0604020202020204" pitchFamily="34" charset="0"/>
              </a:rPr>
              <a:t>Respirators (cartridges also) should be selected based on the contaminant and the physical state of the contaminant</a:t>
            </a:r>
          </a:p>
          <a:p>
            <a:pPr marL="685800" lvl="1" indent="-342900" defTabSz="685807" eaLnBrk="1" fontAlgn="auto" hangingPunct="1">
              <a:spcAft>
                <a:spcPts val="0"/>
              </a:spcAft>
              <a:buFont typeface="Verdana" panose="020B0604030504040204" pitchFamily="34" charset="0"/>
              <a:buChar char="‒"/>
              <a:defRPr/>
            </a:pPr>
            <a:r>
              <a:rPr lang="en-US" altLang="en-US" sz="2400" b="1" dirty="0">
                <a:latin typeface="+mj-lt"/>
                <a:cs typeface="Arial" panose="020B0604020202020204" pitchFamily="34" charset="0"/>
              </a:rPr>
              <a:t>Gases</a:t>
            </a:r>
          </a:p>
          <a:p>
            <a:pPr marL="685800" lvl="1" indent="-342900" defTabSz="685807" eaLnBrk="1" fontAlgn="auto" hangingPunct="1">
              <a:spcAft>
                <a:spcPts val="0"/>
              </a:spcAft>
              <a:buFont typeface="Verdana" panose="020B0604030504040204" pitchFamily="34" charset="0"/>
              <a:buChar char="‒"/>
              <a:defRPr/>
            </a:pPr>
            <a:r>
              <a:rPr lang="en-US" altLang="en-US" sz="2400" b="1" dirty="0">
                <a:latin typeface="+mj-lt"/>
                <a:cs typeface="Arial" panose="020B0604020202020204" pitchFamily="34" charset="0"/>
              </a:rPr>
              <a:t>Vapors</a:t>
            </a:r>
          </a:p>
          <a:p>
            <a:pPr marL="685800" lvl="1" indent="-342900" defTabSz="685807" eaLnBrk="1" fontAlgn="auto" hangingPunct="1">
              <a:spcAft>
                <a:spcPts val="0"/>
              </a:spcAft>
              <a:buFont typeface="Verdana" panose="020B0604030504040204" pitchFamily="34" charset="0"/>
              <a:buChar char="‒"/>
              <a:defRPr/>
            </a:pPr>
            <a:r>
              <a:rPr lang="en-US" altLang="en-US" sz="2400" b="1" dirty="0">
                <a:latin typeface="+mj-lt"/>
                <a:cs typeface="Arial" panose="020B0604020202020204" pitchFamily="34" charset="0"/>
              </a:rPr>
              <a:t>Particulate</a:t>
            </a:r>
          </a:p>
          <a:p>
            <a:pPr marL="685800" lvl="1" indent="-342900" defTabSz="685807" eaLnBrk="1" fontAlgn="auto" hangingPunct="1">
              <a:spcAft>
                <a:spcPts val="0"/>
              </a:spcAft>
              <a:buFont typeface="Verdana" panose="020B0604030504040204" pitchFamily="34" charset="0"/>
              <a:buChar char="‒"/>
              <a:defRPr/>
            </a:pPr>
            <a:r>
              <a:rPr lang="en-US" altLang="en-US" sz="2400" b="1" dirty="0">
                <a:latin typeface="+mj-lt"/>
                <a:cs typeface="Arial" panose="020B0604020202020204" pitchFamily="34" charset="0"/>
              </a:rPr>
              <a:t>Other</a:t>
            </a:r>
          </a:p>
          <a:p>
            <a:pPr marL="514355" lvl="1" indent="-171452" defTabSz="685807" eaLnBrk="1" fontAlgn="auto" hangingPunct="1">
              <a:spcAft>
                <a:spcPts val="0"/>
              </a:spcAft>
              <a:defRPr/>
            </a:pPr>
            <a:endParaRPr lang="en-US" altLang="en-US" sz="2400" dirty="0">
              <a:latin typeface="Arial" panose="020B0604020202020204" pitchFamily="34" charset="0"/>
              <a:cs typeface="Arial" panose="020B0604020202020204" pitchFamily="34" charset="0"/>
            </a:endParaRPr>
          </a:p>
        </p:txBody>
      </p:sp>
      <p:sp>
        <p:nvSpPr>
          <p:cNvPr id="54276" name="Slide Number Placeholder 6">
            <a:extLst>
              <a:ext uri="{FF2B5EF4-FFF2-40B4-BE49-F238E27FC236}">
                <a16:creationId xmlns:a16="http://schemas.microsoft.com/office/drawing/2014/main" id="{46EA7E03-B302-4565-B425-951BAEEABAA8}"/>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C66B72F6-226A-430A-808A-42CA462C01A3}" type="slidenum">
              <a:rPr lang="en-US" altLang="en-US" sz="1273">
                <a:latin typeface="Times New Roman" panose="02020603050405020304" pitchFamily="18" charset="0"/>
              </a:rPr>
              <a:pPr fontAlgn="base">
                <a:spcBef>
                  <a:spcPct val="0"/>
                </a:spcBef>
                <a:spcAft>
                  <a:spcPct val="0"/>
                </a:spcAft>
                <a:defRPr/>
              </a:pPr>
              <a:t>197</a:t>
            </a:fld>
            <a:endParaRPr lang="en-US" altLang="en-US" sz="1273">
              <a:latin typeface="Times New Roman" panose="02020603050405020304" pitchFamily="18" charset="0"/>
            </a:endParaRPr>
          </a:p>
        </p:txBody>
      </p:sp>
      <p:grpSp>
        <p:nvGrpSpPr>
          <p:cNvPr id="232453" name="Group 6">
            <a:extLst>
              <a:ext uri="{FF2B5EF4-FFF2-40B4-BE49-F238E27FC236}">
                <a16:creationId xmlns:a16="http://schemas.microsoft.com/office/drawing/2014/main" id="{F772C3FD-DB50-4821-B92A-4063006E2BA4}"/>
              </a:ext>
            </a:extLst>
          </p:cNvPr>
          <p:cNvGrpSpPr>
            <a:grpSpLocks/>
          </p:cNvGrpSpPr>
          <p:nvPr/>
        </p:nvGrpSpPr>
        <p:grpSpPr bwMode="auto">
          <a:xfrm>
            <a:off x="3128191" y="2398498"/>
            <a:ext cx="3240087" cy="3656013"/>
            <a:chOff x="3024" y="816"/>
            <a:chExt cx="2499" cy="2736"/>
          </a:xfrm>
        </p:grpSpPr>
        <p:graphicFrame>
          <p:nvGraphicFramePr>
            <p:cNvPr id="232454" name="Object 7">
              <a:extLst>
                <a:ext uri="{FF2B5EF4-FFF2-40B4-BE49-F238E27FC236}">
                  <a16:creationId xmlns:a16="http://schemas.microsoft.com/office/drawing/2014/main" id="{494EF540-3826-406B-B96B-923A3600D3B5}"/>
                </a:ext>
              </a:extLst>
            </p:cNvPr>
            <p:cNvGraphicFramePr>
              <a:graphicFrameLocks noChangeAspect="1"/>
            </p:cNvGraphicFramePr>
            <p:nvPr/>
          </p:nvGraphicFramePr>
          <p:xfrm>
            <a:off x="3024" y="816"/>
            <a:ext cx="2499" cy="2736"/>
          </p:xfrm>
          <a:graphic>
            <a:graphicData uri="http://schemas.openxmlformats.org/presentationml/2006/ole">
              <mc:AlternateContent xmlns:mc="http://schemas.openxmlformats.org/markup-compatibility/2006">
                <mc:Choice xmlns:v="urn:schemas-microsoft-com:vml" Requires="v">
                  <p:oleObj spid="_x0000_s233041" name="Bitmap Image" r:id="rId3" imgW="5448701" imgH="5963072" progId="Paint.Picture">
                    <p:embed/>
                  </p:oleObj>
                </mc:Choice>
                <mc:Fallback>
                  <p:oleObj name="Bitmap Image" r:id="rId3" imgW="5448701" imgH="5963072" progId="Paint.Pictur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816"/>
                          <a:ext cx="2499"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5656" name="Rectangle 8">
              <a:extLst>
                <a:ext uri="{FF2B5EF4-FFF2-40B4-BE49-F238E27FC236}">
                  <a16:creationId xmlns:a16="http://schemas.microsoft.com/office/drawing/2014/main" id="{9230EB9C-A8F0-4298-B1DE-6E6F80CD784E}"/>
                </a:ext>
              </a:extLst>
            </p:cNvPr>
            <p:cNvSpPr>
              <a:spLocks noChangeArrowheads="1"/>
            </p:cNvSpPr>
            <p:nvPr/>
          </p:nvSpPr>
          <p:spPr bwMode="auto">
            <a:xfrm>
              <a:off x="3024" y="816"/>
              <a:ext cx="2497" cy="2736"/>
            </a:xfrm>
            <a:prstGeom prst="rect">
              <a:avLst/>
            </a:prstGeom>
            <a:noFill/>
            <a:ln w="76200">
              <a:solidFill>
                <a:schemeClr val="hlink"/>
              </a:solidFill>
              <a:miter lim="800000"/>
              <a:headEnd/>
              <a:tailEnd/>
            </a:ln>
            <a:effectLst/>
          </p:spPr>
          <p:txBody>
            <a:bodyPr wrap="none" anchor="ctr"/>
            <a:lstStyle/>
            <a:p>
              <a:pPr eaLnBrk="1" fontAlgn="auto" hangingPunct="1">
                <a:spcBef>
                  <a:spcPts val="0"/>
                </a:spcBef>
                <a:spcAft>
                  <a:spcPts val="0"/>
                </a:spcAft>
                <a:defRPr/>
              </a:pPr>
              <a:endParaRPr lang="en-US" sz="2133" dirty="0">
                <a:effectLst>
                  <a:outerShdw blurRad="38100" dist="38100" dir="2700000" algn="tl">
                    <a:srgbClr val="000000">
                      <a:alpha val="43137"/>
                    </a:srgbClr>
                  </a:outerShdw>
                </a:effectLst>
                <a:latin typeface="+mn-lt"/>
              </a:endParaRPr>
            </a:p>
          </p:txBody>
        </p:sp>
      </p:grpSp>
    </p:spTree>
  </p:cSld>
  <p:clrMapOvr>
    <a:masterClrMapping/>
  </p:clrMapOvr>
  <p:transition spd="med">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EC8CA39E-6B73-41B3-AB98-FA5493E2ED03}"/>
              </a:ext>
            </a:extLst>
          </p:cNvPr>
          <p:cNvSpPr>
            <a:spLocks noGrp="1" noChangeArrowheads="1"/>
          </p:cNvSpPr>
          <p:nvPr>
            <p:ph type="title"/>
          </p:nvPr>
        </p:nvSpPr>
        <p:spPr/>
        <p:txBody>
          <a:bodyPr/>
          <a:lstStyle/>
          <a:p>
            <a:pPr algn="ctr" eaLnBrk="1" hangingPunct="1"/>
            <a:r>
              <a:rPr lang="en-US" altLang="en-US" dirty="0"/>
              <a:t> </a:t>
            </a:r>
            <a:r>
              <a:rPr lang="en-US" altLang="en-US" b="1" dirty="0">
                <a:solidFill>
                  <a:srgbClr val="212465"/>
                </a:solidFill>
              </a:rPr>
              <a:t>RESPIRATOR MAINTENANCE and CARE</a:t>
            </a:r>
          </a:p>
        </p:txBody>
      </p:sp>
      <p:sp>
        <p:nvSpPr>
          <p:cNvPr id="233475" name="Rectangle 3">
            <a:extLst>
              <a:ext uri="{FF2B5EF4-FFF2-40B4-BE49-F238E27FC236}">
                <a16:creationId xmlns:a16="http://schemas.microsoft.com/office/drawing/2014/main" id="{4FCCE255-278F-4911-BAF8-63E5667986CB}"/>
              </a:ext>
            </a:extLst>
          </p:cNvPr>
          <p:cNvSpPr>
            <a:spLocks noGrp="1" noChangeArrowheads="1"/>
          </p:cNvSpPr>
          <p:nvPr>
            <p:ph idx="1"/>
          </p:nvPr>
        </p:nvSpPr>
        <p:spPr/>
        <p:txBody>
          <a:bodyPr/>
          <a:lstStyle/>
          <a:p>
            <a:pPr marL="339725" indent="-339725" eaLnBrk="1" hangingPunct="1"/>
            <a:r>
              <a:rPr lang="en-US" altLang="en-US" sz="2800" b="1" dirty="0">
                <a:latin typeface="Calibri Light" panose="020F0302020204030204" pitchFamily="34" charset="0"/>
                <a:cs typeface="Calibri Light" panose="020F0302020204030204" pitchFamily="34" charset="0"/>
              </a:rPr>
              <a:t>Cleaning and Disinfecting Intervals:</a:t>
            </a:r>
          </a:p>
          <a:p>
            <a:pPr marL="685800" lvl="1" indent="-342900" eaLnBrk="1" hangingPunct="1">
              <a:buFont typeface="Verdana" panose="020B0604030504040204" pitchFamily="34" charset="0"/>
              <a:buChar char="‒"/>
            </a:pPr>
            <a:r>
              <a:rPr lang="en-US" altLang="en-US" sz="2800" b="1" dirty="0">
                <a:latin typeface="Calibri Light"/>
                <a:cs typeface="Calibri Light"/>
              </a:rPr>
              <a:t>One user  - As often as necessary to maintain sanitary condition</a:t>
            </a:r>
          </a:p>
          <a:p>
            <a:pPr marL="685800" lvl="1" indent="-342900" eaLnBrk="1" hangingPunct="1">
              <a:buFont typeface="Verdana" panose="020B0604030504040204" pitchFamily="34" charset="0"/>
              <a:buChar char="‒"/>
            </a:pPr>
            <a:r>
              <a:rPr lang="en-US" altLang="en-US" sz="2800" b="1" dirty="0">
                <a:latin typeface="Calibri Light"/>
                <a:cs typeface="Calibri Light"/>
              </a:rPr>
              <a:t>Two or more users  - Before being used by different user</a:t>
            </a:r>
          </a:p>
          <a:p>
            <a:pPr marL="685800" lvl="1" indent="-342900" eaLnBrk="1" hangingPunct="1">
              <a:buFont typeface="Verdana" panose="020B0604030504040204" pitchFamily="34" charset="0"/>
              <a:buChar char="‒"/>
            </a:pPr>
            <a:r>
              <a:rPr lang="en-US" altLang="en-US" sz="2800" b="1" dirty="0">
                <a:latin typeface="Calibri Light" panose="020F0302020204030204" pitchFamily="34" charset="0"/>
                <a:cs typeface="Calibri Light" panose="020F0302020204030204" pitchFamily="34" charset="0"/>
              </a:rPr>
              <a:t>Emergency use  - After each use</a:t>
            </a:r>
          </a:p>
        </p:txBody>
      </p:sp>
      <p:sp>
        <p:nvSpPr>
          <p:cNvPr id="62468" name="Slide Number Placeholder 5">
            <a:extLst>
              <a:ext uri="{FF2B5EF4-FFF2-40B4-BE49-F238E27FC236}">
                <a16:creationId xmlns:a16="http://schemas.microsoft.com/office/drawing/2014/main" id="{DA7526E1-2F96-45E7-80E8-559F7A8EBEA0}"/>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FB55CCCD-19A8-4914-8FCE-5097393D1613}" type="slidenum">
              <a:rPr lang="en-US" altLang="en-US" sz="1273">
                <a:latin typeface="Times New Roman" panose="02020603050405020304" pitchFamily="18" charset="0"/>
              </a:rPr>
              <a:pPr fontAlgn="base">
                <a:spcBef>
                  <a:spcPct val="0"/>
                </a:spcBef>
                <a:spcAft>
                  <a:spcPct val="0"/>
                </a:spcAft>
                <a:defRPr/>
              </a:pPr>
              <a:t>198</a:t>
            </a:fld>
            <a:endParaRPr lang="en-US" altLang="en-US" sz="1273">
              <a:latin typeface="Times New Roman" panose="02020603050405020304" pitchFamily="18" charset="0"/>
            </a:endParaRPr>
          </a:p>
        </p:txBody>
      </p:sp>
      <p:pic>
        <p:nvPicPr>
          <p:cNvPr id="233477" name="Picture 7">
            <a:extLst>
              <a:ext uri="{FF2B5EF4-FFF2-40B4-BE49-F238E27FC236}">
                <a16:creationId xmlns:a16="http://schemas.microsoft.com/office/drawing/2014/main" id="{B54BC578-09A7-4237-80A2-49F65C722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088" y="4111625"/>
            <a:ext cx="29114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9C1C4E12-A561-4ABB-B498-884B35700B84}"/>
              </a:ext>
            </a:extLst>
          </p:cNvPr>
          <p:cNvSpPr>
            <a:spLocks noGrp="1" noChangeArrowheads="1"/>
          </p:cNvSpPr>
          <p:nvPr>
            <p:ph type="title"/>
          </p:nvPr>
        </p:nvSpPr>
        <p:spPr/>
        <p:txBody>
          <a:bodyPr/>
          <a:lstStyle/>
          <a:p>
            <a:pPr algn="ctr" eaLnBrk="1" hangingPunct="1"/>
            <a:r>
              <a:rPr lang="en-US" altLang="en-US" b="1" dirty="0"/>
              <a:t> </a:t>
            </a:r>
            <a:r>
              <a:rPr lang="en-US" altLang="en-US" b="1" dirty="0">
                <a:solidFill>
                  <a:srgbClr val="212465"/>
                </a:solidFill>
              </a:rPr>
              <a:t>RESPIRATOR TRAINING</a:t>
            </a:r>
          </a:p>
        </p:txBody>
      </p:sp>
      <p:sp>
        <p:nvSpPr>
          <p:cNvPr id="234499" name="Rectangle 3">
            <a:extLst>
              <a:ext uri="{FF2B5EF4-FFF2-40B4-BE49-F238E27FC236}">
                <a16:creationId xmlns:a16="http://schemas.microsoft.com/office/drawing/2014/main" id="{CA6C0F4D-8F68-47FF-AC0B-7ECF7039B4DA}"/>
              </a:ext>
            </a:extLst>
          </p:cNvPr>
          <p:cNvSpPr>
            <a:spLocks noGrp="1" noChangeArrowheads="1"/>
          </p:cNvSpPr>
          <p:nvPr>
            <p:ph idx="1"/>
          </p:nvPr>
        </p:nvSpPr>
        <p:spPr/>
        <p:txBody>
          <a:bodyPr/>
          <a:lstStyle/>
          <a:p>
            <a:pPr marL="339725" indent="-339725" eaLnBrk="1" hangingPunct="1"/>
            <a:r>
              <a:rPr lang="en-US" altLang="en-US" sz="2800" b="1" dirty="0">
                <a:latin typeface="+mj-lt"/>
              </a:rPr>
              <a:t>Employers should assure that each employee can demonstrate knowledge of at least the following:</a:t>
            </a:r>
          </a:p>
          <a:p>
            <a:pPr marL="693738" lvl="1" indent="-350838" eaLnBrk="1" hangingPunct="1">
              <a:buFont typeface="Verdana" panose="020B0604030504040204" pitchFamily="34" charset="0"/>
              <a:buChar char="‒"/>
            </a:pPr>
            <a:r>
              <a:rPr lang="en-US" altLang="en-US" sz="2800" b="1" dirty="0">
                <a:latin typeface="+mj-lt"/>
              </a:rPr>
              <a:t>Why respirators are necessary</a:t>
            </a:r>
          </a:p>
          <a:p>
            <a:pPr marL="693738" lvl="1" indent="-350838" eaLnBrk="1" hangingPunct="1">
              <a:buFont typeface="Verdana" panose="020B0604030504040204" pitchFamily="34" charset="0"/>
              <a:buChar char="‒"/>
            </a:pPr>
            <a:r>
              <a:rPr lang="en-US" altLang="en-US" sz="2800" b="1" dirty="0">
                <a:latin typeface="+mj-lt"/>
              </a:rPr>
              <a:t>How improper fit, usage, or maintenance can affect protection</a:t>
            </a:r>
          </a:p>
          <a:p>
            <a:pPr marL="693738" lvl="1" indent="-350838" eaLnBrk="1" hangingPunct="1">
              <a:buFont typeface="Verdana" panose="020B0604030504040204" pitchFamily="34" charset="0"/>
              <a:buChar char="‒"/>
            </a:pPr>
            <a:r>
              <a:rPr lang="en-US" altLang="en-US" sz="2800" b="1" dirty="0">
                <a:latin typeface="+mj-lt"/>
              </a:rPr>
              <a:t>Limitations and capabilities</a:t>
            </a:r>
          </a:p>
          <a:p>
            <a:pPr marL="693738" lvl="1" indent="-350838" eaLnBrk="1" hangingPunct="1">
              <a:buFont typeface="Verdana" panose="020B0604030504040204" pitchFamily="34" charset="0"/>
              <a:buChar char="‒"/>
            </a:pPr>
            <a:r>
              <a:rPr lang="en-US" altLang="en-US" sz="2800" b="1" dirty="0">
                <a:latin typeface="+mj-lt"/>
              </a:rPr>
              <a:t>Proper inspection procedures</a:t>
            </a:r>
          </a:p>
        </p:txBody>
      </p:sp>
      <p:sp>
        <p:nvSpPr>
          <p:cNvPr id="65540" name="Slide Number Placeholder 5">
            <a:extLst>
              <a:ext uri="{FF2B5EF4-FFF2-40B4-BE49-F238E27FC236}">
                <a16:creationId xmlns:a16="http://schemas.microsoft.com/office/drawing/2014/main" id="{01F5A8A5-7B6D-4910-B079-6FEC2F2BE099}"/>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BD710A49-D430-467E-B76D-8C61DB14A4A3}" type="slidenum">
              <a:rPr lang="en-US" altLang="en-US" sz="1273">
                <a:latin typeface="Times New Roman" panose="02020603050405020304" pitchFamily="18" charset="0"/>
              </a:rPr>
              <a:pPr fontAlgn="base">
                <a:spcBef>
                  <a:spcPct val="0"/>
                </a:spcBef>
                <a:spcAft>
                  <a:spcPct val="0"/>
                </a:spcAft>
                <a:defRPr/>
              </a:pPr>
              <a:t>199</a:t>
            </a:fld>
            <a:endParaRPr lang="en-US" altLang="en-US" sz="1273">
              <a:latin typeface="Times New Roman" panose="02020603050405020304" pitchFamily="18" charset="0"/>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49F791-0625-4002-838D-E2D7B1B9BBA7}"/>
              </a:ext>
            </a:extLst>
          </p:cNvPr>
          <p:cNvSpPr>
            <a:spLocks noGrp="1"/>
          </p:cNvSpPr>
          <p:nvPr>
            <p:ph idx="1"/>
          </p:nvPr>
        </p:nvSpPr>
        <p:spPr>
          <a:xfrm>
            <a:off x="457200" y="1290638"/>
            <a:ext cx="8229600" cy="4364037"/>
          </a:xfrm>
        </p:spPr>
        <p:txBody>
          <a:bodyPr/>
          <a:lstStyle/>
          <a:p>
            <a:pPr>
              <a:defRPr/>
            </a:pPr>
            <a:endParaRPr lang="en-GB" dirty="0"/>
          </a:p>
          <a:p>
            <a:pPr marL="0" indent="0">
              <a:buNone/>
              <a:defRPr/>
            </a:pPr>
            <a:r>
              <a:rPr lang="en-GB" sz="1800" dirty="0">
                <a:cs typeface="Arial"/>
              </a:rPr>
              <a:t>The Occupational Hygiene Training Association (OHTA) is a UK based registered charity affiliated with a US based OHTA chapter that also has not-for-profit status.</a:t>
            </a:r>
          </a:p>
          <a:p>
            <a:pPr marL="0" indent="0">
              <a:buFont typeface="Arial" panose="020B0604020202020204" pitchFamily="34" charset="0"/>
              <a:buNone/>
              <a:defRPr/>
            </a:pPr>
            <a:r>
              <a:rPr lang="en-GB" sz="1800" dirty="0">
                <a:cs typeface="Arial" panose="020B0604020202020204" pitchFamily="34" charset="0"/>
              </a:rPr>
              <a:t>The organization is made up of experienced Health &amp; Safety volunteers with the goal of </a:t>
            </a:r>
            <a:r>
              <a:rPr lang="en-US" sz="1800" dirty="0">
                <a:cs typeface="Arial" panose="020B0604020202020204" pitchFamily="34" charset="0"/>
              </a:rPr>
              <a:t>promoting better standards of occupational hygiene practice throughout the world. </a:t>
            </a:r>
          </a:p>
          <a:p>
            <a:pPr marL="0" indent="0">
              <a:buFont typeface="Arial" panose="020B0604020202020204" pitchFamily="34" charset="0"/>
              <a:buNone/>
              <a:defRPr/>
            </a:pPr>
            <a:r>
              <a:rPr lang="en-US" sz="1800" dirty="0">
                <a:cs typeface="Arial" panose="020B0604020202020204" pitchFamily="34" charset="0"/>
              </a:rPr>
              <a:t>We do this on a volunteer basis by:</a:t>
            </a:r>
          </a:p>
          <a:p>
            <a:pPr>
              <a:defRPr/>
            </a:pPr>
            <a:r>
              <a:rPr lang="en-US" sz="1800" dirty="0">
                <a:cs typeface="Arial" panose="020B0604020202020204" pitchFamily="34" charset="0"/>
              </a:rPr>
              <a:t>Developing training materials and making them freely available for use by students and training providers.</a:t>
            </a:r>
          </a:p>
          <a:p>
            <a:pPr>
              <a:defRPr/>
            </a:pPr>
            <a:r>
              <a:rPr lang="en-US" sz="1800" dirty="0">
                <a:cs typeface="Arial" panose="020B0604020202020204" pitchFamily="34" charset="0"/>
              </a:rPr>
              <a:t>Promoting an international qualifications framework so that all hygienists are trained to a consistent, high standard, recognized in all participating countries.</a:t>
            </a:r>
          </a:p>
          <a:p>
            <a:pPr>
              <a:defRPr/>
            </a:pPr>
            <a:r>
              <a:rPr lang="en-US" sz="1800" dirty="0">
                <a:cs typeface="Arial" panose="020B0604020202020204" pitchFamily="34" charset="0"/>
              </a:rPr>
              <a:t>Working with other not-for-profit national and international organizations with goals similar to ours.</a:t>
            </a:r>
          </a:p>
          <a:p>
            <a:pPr marL="0" indent="0">
              <a:buFont typeface="Arial" panose="020B0604020202020204" pitchFamily="34" charset="0"/>
              <a:buNone/>
              <a:defRPr/>
            </a:pPr>
            <a:r>
              <a:rPr lang="en-US" sz="1800" dirty="0">
                <a:cs typeface="Arial" panose="020B0604020202020204" pitchFamily="34" charset="0"/>
              </a:rPr>
              <a:t>For more information, see our website at </a:t>
            </a:r>
            <a:r>
              <a:rPr lang="en-GB" sz="1800" dirty="0">
                <a:cs typeface="Arial" panose="020B0604020202020204" pitchFamily="34" charset="0"/>
                <a:hlinkClick r:id="rId3"/>
              </a:rPr>
              <a:t>OHlearning.com</a:t>
            </a:r>
            <a:r>
              <a:rPr lang="en-GB" sz="1800" dirty="0">
                <a:cs typeface="Arial" panose="020B0604020202020204" pitchFamily="34" charset="0"/>
              </a:rPr>
              <a:t>. </a:t>
            </a:r>
            <a:endParaRPr lang="en-US" sz="1800" dirty="0"/>
          </a:p>
        </p:txBody>
      </p:sp>
      <p:sp>
        <p:nvSpPr>
          <p:cNvPr id="29699" name="Title 1">
            <a:extLst>
              <a:ext uri="{FF2B5EF4-FFF2-40B4-BE49-F238E27FC236}">
                <a16:creationId xmlns:a16="http://schemas.microsoft.com/office/drawing/2014/main" id="{A4E67259-4477-400F-8DE5-81087A989C5D}"/>
              </a:ext>
            </a:extLst>
          </p:cNvPr>
          <p:cNvSpPr>
            <a:spLocks noGrp="1" noChangeArrowheads="1"/>
          </p:cNvSpPr>
          <p:nvPr>
            <p:ph type="title"/>
          </p:nvPr>
        </p:nvSpPr>
        <p:spPr/>
        <p:txBody>
          <a:bodyPr/>
          <a:lstStyle/>
          <a:p>
            <a:pPr algn="ctr"/>
            <a:r>
              <a:rPr lang="en-US" altLang="en-US" sz="3200" b="1" dirty="0">
                <a:solidFill>
                  <a:srgbClr val="000066"/>
                </a:solidFill>
              </a:rPr>
              <a:t>OCCUPATIONAL HYGIENE TRAINING ASSOCIATION</a:t>
            </a:r>
          </a:p>
        </p:txBody>
      </p:sp>
      <p:sp>
        <p:nvSpPr>
          <p:cNvPr id="4" name="Slide Number Placeholder 3">
            <a:extLst>
              <a:ext uri="{FF2B5EF4-FFF2-40B4-BE49-F238E27FC236}">
                <a16:creationId xmlns:a16="http://schemas.microsoft.com/office/drawing/2014/main" id="{74DF2BB2-DB32-4C61-9650-BBB5F1CE8815}"/>
              </a:ext>
            </a:extLst>
          </p:cNvPr>
          <p:cNvSpPr>
            <a:spLocks noGrp="1"/>
          </p:cNvSpPr>
          <p:nvPr>
            <p:ph type="sldNum" sz="quarter" idx="11"/>
          </p:nvPr>
        </p:nvSpPr>
        <p:spPr/>
        <p:txBody>
          <a:bodyPr/>
          <a:lstStyle/>
          <a:p>
            <a:pPr>
              <a:defRPr/>
            </a:pPr>
            <a:fld id="{8A12C6C2-02E9-4C1B-BFCE-8ECA802B7EB2}" type="slidenum">
              <a:rPr lang="en-GB" smtClean="0"/>
              <a:pPr>
                <a:defRPr/>
              </a:pPr>
              <a:t>2</a:t>
            </a:fld>
            <a:endParaRPr lang="en-GB"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76069D66-EA82-4427-8D81-1B17F7F54D71}"/>
              </a:ext>
            </a:extLst>
          </p:cNvPr>
          <p:cNvSpPr>
            <a:spLocks noGrp="1" noChangeArrowheads="1"/>
          </p:cNvSpPr>
          <p:nvPr>
            <p:ph type="title"/>
          </p:nvPr>
        </p:nvSpPr>
        <p:spPr/>
        <p:txBody>
          <a:bodyPr/>
          <a:lstStyle/>
          <a:p>
            <a:pPr marL="280988" indent="-280988" algn="ctr" eaLnBrk="1" hangingPunct="1"/>
            <a:r>
              <a:rPr lang="en-US" altLang="en-US" sz="3200" dirty="0">
                <a:solidFill>
                  <a:srgbClr val="002060"/>
                </a:solidFill>
                <a:latin typeface="Calibri Light" panose="020F0302020204030204" pitchFamily="34" charset="0"/>
                <a:cs typeface="Calibri Light" panose="020F0302020204030204" pitchFamily="34" charset="0"/>
              </a:rPr>
              <a:t>EXAMPLES: CONTROLS and PROCEDURES for SPECIFIC HAZARDS</a:t>
            </a:r>
            <a:endParaRPr lang="en-US" altLang="en-US" sz="3200" b="1" dirty="0">
              <a:solidFill>
                <a:srgbClr val="002060"/>
              </a:solidFill>
            </a:endParaRPr>
          </a:p>
        </p:txBody>
      </p:sp>
      <p:sp>
        <p:nvSpPr>
          <p:cNvPr id="32772" name="Slide Number Placeholder 2">
            <a:extLst>
              <a:ext uri="{FF2B5EF4-FFF2-40B4-BE49-F238E27FC236}">
                <a16:creationId xmlns:a16="http://schemas.microsoft.com/office/drawing/2014/main" id="{759C53B1-E954-4F42-BDD2-928D0D0E9AA9}"/>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226206AC-7D75-45F6-9603-702C895DE089}" type="slidenum">
              <a:rPr lang="en-US" altLang="en-US" sz="1273">
                <a:latin typeface="Times New Roman" panose="02020603050405020304" pitchFamily="18" charset="0"/>
              </a:rPr>
              <a:pPr fontAlgn="base">
                <a:spcBef>
                  <a:spcPct val="0"/>
                </a:spcBef>
                <a:spcAft>
                  <a:spcPct val="0"/>
                </a:spcAft>
                <a:defRPr/>
              </a:pPr>
              <a:t>20</a:t>
            </a:fld>
            <a:endParaRPr lang="en-US" altLang="en-US" sz="1273">
              <a:latin typeface="Times New Roman" panose="02020603050405020304" pitchFamily="18" charset="0"/>
            </a:endParaRPr>
          </a:p>
        </p:txBody>
      </p:sp>
      <p:sp>
        <p:nvSpPr>
          <p:cNvPr id="45061" name="Content Placeholder 3">
            <a:extLst>
              <a:ext uri="{FF2B5EF4-FFF2-40B4-BE49-F238E27FC236}">
                <a16:creationId xmlns:a16="http://schemas.microsoft.com/office/drawing/2014/main" id="{24284B88-1570-4657-B356-5C509A9C9D0D}"/>
              </a:ext>
            </a:extLst>
          </p:cNvPr>
          <p:cNvSpPr txBox="1">
            <a:spLocks noChangeArrowheads="1"/>
          </p:cNvSpPr>
          <p:nvPr/>
        </p:nvSpPr>
        <p:spPr bwMode="auto">
          <a:xfrm>
            <a:off x="1171220" y="1862482"/>
            <a:ext cx="5321609" cy="3706813"/>
          </a:xfrm>
          <a:prstGeom prst="rect">
            <a:avLst/>
          </a:prstGeom>
          <a:noFill/>
          <a:ln>
            <a:noFill/>
          </a:ln>
        </p:spPr>
        <p:txBody>
          <a:bodyPr anchor="t"/>
          <a:lstStyle>
            <a:lvl1pPr marL="280988" indent="-280988"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lvl="1" eaLnBrk="1" hangingPunct="1">
              <a:defRPr/>
            </a:pPr>
            <a:r>
              <a:rPr lang="en-US" altLang="en-US" sz="2000" dirty="0">
                <a:cs typeface="Calibri" panose="020F0502020204030204" pitchFamily="34" charset="0"/>
              </a:rPr>
              <a:t>Safety hazards </a:t>
            </a:r>
          </a:p>
          <a:p>
            <a:pPr lvl="2" eaLnBrk="1" hangingPunct="1">
              <a:defRPr/>
            </a:pPr>
            <a:r>
              <a:rPr lang="en-US" altLang="en-US" sz="2000" dirty="0">
                <a:cs typeface="Calibri" panose="020F0502020204030204" pitchFamily="34" charset="0"/>
              </a:rPr>
              <a:t>Forklift Safety</a:t>
            </a:r>
          </a:p>
          <a:p>
            <a:pPr lvl="2" eaLnBrk="1" hangingPunct="1">
              <a:defRPr/>
            </a:pPr>
            <a:r>
              <a:rPr lang="en-US" altLang="en-US" sz="2000" dirty="0">
                <a:cs typeface="Calibri" panose="020F0502020204030204" pitchFamily="34" charset="0"/>
              </a:rPr>
              <a:t>Working and Walking Surfaces</a:t>
            </a:r>
          </a:p>
          <a:p>
            <a:pPr lvl="2" eaLnBrk="1" hangingPunct="1">
              <a:defRPr/>
            </a:pPr>
            <a:r>
              <a:rPr lang="en-US" altLang="en-US" sz="2000" dirty="0">
                <a:cs typeface="Calibri" panose="020F0502020204030204" pitchFamily="34" charset="0"/>
              </a:rPr>
              <a:t>Machine Guarding </a:t>
            </a:r>
          </a:p>
          <a:p>
            <a:pPr lvl="2" eaLnBrk="1" hangingPunct="1">
              <a:defRPr/>
            </a:pPr>
            <a:r>
              <a:rPr lang="en-US" altLang="en-US" sz="2000" dirty="0">
                <a:cs typeface="Calibri" panose="020F0502020204030204" pitchFamily="34" charset="0"/>
              </a:rPr>
              <a:t>Confined Spaces</a:t>
            </a:r>
          </a:p>
          <a:p>
            <a:pPr lvl="2" eaLnBrk="1" hangingPunct="1">
              <a:defRPr/>
            </a:pPr>
            <a:r>
              <a:rPr lang="en-US" altLang="en-US" sz="2000" dirty="0">
                <a:cs typeface="Calibri" panose="020F0502020204030204" pitchFamily="34" charset="0"/>
              </a:rPr>
              <a:t>Compressed Gas Cylinders</a:t>
            </a:r>
          </a:p>
          <a:p>
            <a:pPr lvl="2" eaLnBrk="1" hangingPunct="1">
              <a:defRPr/>
            </a:pPr>
            <a:r>
              <a:rPr lang="en-US" altLang="en-US" sz="2000" dirty="0">
                <a:cs typeface="Calibri" panose="020F0502020204030204" pitchFamily="34" charset="0"/>
              </a:rPr>
              <a:t>Electrical Safety</a:t>
            </a:r>
          </a:p>
          <a:p>
            <a:pPr lvl="2" eaLnBrk="1" hangingPunct="1">
              <a:defRPr/>
            </a:pPr>
            <a:r>
              <a:rPr lang="en-US" altLang="en-US" sz="2000" dirty="0">
                <a:cs typeface="Calibri" panose="020F0502020204030204" pitchFamily="34" charset="0"/>
              </a:rPr>
              <a:t>Control of Hazardous Energy (Lockout/Tagout)</a:t>
            </a:r>
          </a:p>
          <a:p>
            <a:pPr lvl="2" eaLnBrk="1" hangingPunct="1">
              <a:defRPr/>
            </a:pPr>
            <a:r>
              <a:rPr lang="en-US" altLang="en-US" sz="2000" dirty="0">
                <a:cs typeface="Calibri" panose="020F0502020204030204" pitchFamily="34" charset="0"/>
              </a:rPr>
              <a:t>Crane and Hoist Safety</a:t>
            </a:r>
          </a:p>
          <a:p>
            <a:pPr lvl="2" eaLnBrk="1" hangingPunct="1">
              <a:defRPr/>
            </a:pPr>
            <a:r>
              <a:rPr lang="en-US" altLang="en-US" sz="2000" dirty="0">
                <a:latin typeface="Calibri"/>
                <a:cs typeface="Calibri"/>
              </a:rPr>
              <a:t>Elevated Work and other Fall Hazards</a:t>
            </a:r>
            <a:endParaRPr lang="en-US" altLang="en-US" sz="2000" dirty="0">
              <a:cs typeface="Calibri" panose="020F0502020204030204" pitchFamily="34" charset="0"/>
            </a:endParaRPr>
          </a:p>
          <a:p>
            <a:pPr lvl="2" eaLnBrk="1" hangingPunct="1">
              <a:defRPr/>
            </a:pPr>
            <a:r>
              <a:rPr lang="en-US" altLang="en-US" sz="2000" dirty="0">
                <a:cs typeface="Calibri" panose="020F0502020204030204" pitchFamily="34" charset="0"/>
              </a:rPr>
              <a:t>Fire Prevention</a:t>
            </a:r>
          </a:p>
          <a:p>
            <a:pPr eaLnBrk="1" hangingPunct="1">
              <a:defRPr/>
            </a:pPr>
            <a:endParaRPr lang="en-US" altLang="en-US" sz="2400" dirty="0">
              <a:latin typeface="Calibri Light" panose="020F0302020204030204" pitchFamily="34" charset="0"/>
              <a:cs typeface="Calibri Light" panose="020F0302020204030204" pitchFamily="34" charset="0"/>
            </a:endParaRPr>
          </a:p>
          <a:p>
            <a:pPr eaLnBrk="1" hangingPunct="1">
              <a:defRPr/>
            </a:pPr>
            <a:endParaRPr lang="en-US"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0772231"/>
      </p:ext>
    </p:extLst>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4F64249-62CE-4186-8E1E-41B35D74E12D}"/>
              </a:ext>
            </a:extLst>
          </p:cNvPr>
          <p:cNvSpPr>
            <a:spLocks noGrp="1" noChangeArrowheads="1"/>
          </p:cNvSpPr>
          <p:nvPr>
            <p:ph type="title"/>
          </p:nvPr>
        </p:nvSpPr>
        <p:spPr/>
        <p:txBody>
          <a:bodyPr/>
          <a:lstStyle/>
          <a:p>
            <a:pPr algn="ctr" eaLnBrk="1" hangingPunct="1"/>
            <a:r>
              <a:rPr lang="en-US" altLang="en-US" b="1" dirty="0"/>
              <a:t> </a:t>
            </a:r>
            <a:r>
              <a:rPr lang="en-US" altLang="en-US" b="1" dirty="0">
                <a:solidFill>
                  <a:srgbClr val="212465"/>
                </a:solidFill>
              </a:rPr>
              <a:t>RESPIRATOR TRAINING</a:t>
            </a:r>
          </a:p>
        </p:txBody>
      </p:sp>
      <p:sp>
        <p:nvSpPr>
          <p:cNvPr id="235523" name="Rectangle 3">
            <a:extLst>
              <a:ext uri="{FF2B5EF4-FFF2-40B4-BE49-F238E27FC236}">
                <a16:creationId xmlns:a16="http://schemas.microsoft.com/office/drawing/2014/main" id="{25E2B565-E75E-41C1-A603-2F859EAC768E}"/>
              </a:ext>
            </a:extLst>
          </p:cNvPr>
          <p:cNvSpPr>
            <a:spLocks noGrp="1" noChangeArrowheads="1"/>
          </p:cNvSpPr>
          <p:nvPr>
            <p:ph idx="1"/>
          </p:nvPr>
        </p:nvSpPr>
        <p:spPr/>
        <p:txBody>
          <a:bodyPr/>
          <a:lstStyle/>
          <a:p>
            <a:pPr marL="339725" indent="-339725" eaLnBrk="1" hangingPunct="1"/>
            <a:r>
              <a:rPr lang="en-US" altLang="en-US" sz="2800" b="1" dirty="0">
                <a:latin typeface="+mj-lt"/>
              </a:rPr>
              <a:t>Employers should ensure that each employee can demonstrate knowledge of at least the following:</a:t>
            </a:r>
          </a:p>
          <a:p>
            <a:pPr marL="738188" lvl="1" indent="-395288" eaLnBrk="1" hangingPunct="1">
              <a:buFont typeface="Verdana" panose="020B0604030504040204" pitchFamily="34" charset="0"/>
              <a:buChar char="‒"/>
            </a:pPr>
            <a:r>
              <a:rPr lang="en-US" altLang="en-US" sz="2800" b="1" dirty="0">
                <a:latin typeface="+mj-lt"/>
              </a:rPr>
              <a:t>Proper donning and doffing procedures</a:t>
            </a:r>
          </a:p>
          <a:p>
            <a:pPr marL="738188" lvl="1" indent="-395288" eaLnBrk="1" hangingPunct="1">
              <a:buFont typeface="Verdana" panose="020B0604030504040204" pitchFamily="34" charset="0"/>
              <a:buChar char="‒"/>
            </a:pPr>
            <a:r>
              <a:rPr lang="en-US" altLang="en-US" sz="2800" b="1" dirty="0">
                <a:latin typeface="+mj-lt"/>
              </a:rPr>
              <a:t>Proper seal check procedure</a:t>
            </a:r>
          </a:p>
          <a:p>
            <a:pPr marL="738188" lvl="1" indent="-395288" eaLnBrk="1" hangingPunct="1">
              <a:buFont typeface="Verdana" panose="020B0604030504040204" pitchFamily="34" charset="0"/>
              <a:buChar char="‒"/>
            </a:pPr>
            <a:r>
              <a:rPr lang="en-US" altLang="en-US" sz="2800" b="1" dirty="0">
                <a:latin typeface="+mj-lt"/>
              </a:rPr>
              <a:t>Maintenance and storage</a:t>
            </a:r>
          </a:p>
          <a:p>
            <a:pPr marL="738188" lvl="1" indent="-395288" eaLnBrk="1" hangingPunct="1">
              <a:buFont typeface="Verdana" panose="020B0604030504040204" pitchFamily="34" charset="0"/>
              <a:buChar char="‒"/>
            </a:pPr>
            <a:r>
              <a:rPr lang="en-US" altLang="en-US" sz="2800" b="1" dirty="0">
                <a:latin typeface="+mj-lt"/>
              </a:rPr>
              <a:t>Medical signs and symptoms of overexposure</a:t>
            </a:r>
          </a:p>
        </p:txBody>
      </p:sp>
      <p:sp>
        <p:nvSpPr>
          <p:cNvPr id="66564" name="Slide Number Placeholder 5">
            <a:extLst>
              <a:ext uri="{FF2B5EF4-FFF2-40B4-BE49-F238E27FC236}">
                <a16:creationId xmlns:a16="http://schemas.microsoft.com/office/drawing/2014/main" id="{100647CF-A38A-4B40-A39D-CDE423CA161F}"/>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6D1B367A-476A-48F9-A8C6-1C89B734FB93}" type="slidenum">
              <a:rPr lang="en-US" altLang="en-US" sz="1273">
                <a:latin typeface="Times New Roman" panose="02020603050405020304" pitchFamily="18" charset="0"/>
              </a:rPr>
              <a:pPr fontAlgn="base">
                <a:spcBef>
                  <a:spcPct val="0"/>
                </a:spcBef>
                <a:spcAft>
                  <a:spcPct val="0"/>
                </a:spcAft>
                <a:defRPr/>
              </a:pPr>
              <a:t>200</a:t>
            </a:fld>
            <a:endParaRPr lang="en-US" altLang="en-US" sz="1273">
              <a:latin typeface="Times New Roman" panose="02020603050405020304" pitchFamily="18" charset="0"/>
            </a:endParaRPr>
          </a:p>
        </p:txBody>
      </p:sp>
    </p:spTree>
  </p:cSld>
  <p:clrMapOvr>
    <a:masterClrMapping/>
  </p:clrMapOvr>
  <p:transition spd="med">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FEBF8800-20F5-4D80-ACBE-34BB7510B1B5}"/>
              </a:ext>
            </a:extLst>
          </p:cNvPr>
          <p:cNvSpPr>
            <a:spLocks noGrp="1" noChangeArrowheads="1"/>
          </p:cNvSpPr>
          <p:nvPr>
            <p:ph type="title"/>
          </p:nvPr>
        </p:nvSpPr>
        <p:spPr/>
        <p:txBody>
          <a:bodyPr/>
          <a:lstStyle/>
          <a:p>
            <a:pPr algn="ctr" eaLnBrk="1" hangingPunct="1"/>
            <a:r>
              <a:rPr lang="en-US" altLang="en-US" b="1" dirty="0"/>
              <a:t> </a:t>
            </a:r>
            <a:r>
              <a:rPr lang="en-US" altLang="en-US" b="1" dirty="0">
                <a:solidFill>
                  <a:srgbClr val="212465"/>
                </a:solidFill>
              </a:rPr>
              <a:t>RESPIRATOR TRAINING</a:t>
            </a:r>
          </a:p>
        </p:txBody>
      </p:sp>
      <p:sp>
        <p:nvSpPr>
          <p:cNvPr id="84997" name="Rectangle 3">
            <a:extLst>
              <a:ext uri="{FF2B5EF4-FFF2-40B4-BE49-F238E27FC236}">
                <a16:creationId xmlns:a16="http://schemas.microsoft.com/office/drawing/2014/main" id="{E673C1A1-9AFE-4B04-8F90-F438C75BFA95}"/>
              </a:ext>
            </a:extLst>
          </p:cNvPr>
          <p:cNvSpPr>
            <a:spLocks noGrp="1" noChangeArrowheads="1"/>
          </p:cNvSpPr>
          <p:nvPr>
            <p:ph idx="1"/>
          </p:nvPr>
        </p:nvSpPr>
        <p:spPr/>
        <p:txBody>
          <a:bodyPr rtlCol="0">
            <a:noAutofit/>
          </a:bodyPr>
          <a:lstStyle/>
          <a:p>
            <a:pPr marL="339725" indent="-339725"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Retraining should be done at least annually or when</a:t>
            </a:r>
          </a:p>
          <a:p>
            <a:pPr marL="685803" lvl="1" indent="-342900" defTabSz="685807" eaLnBrk="1" fontAlgn="auto" hangingPunct="1">
              <a:spcAft>
                <a:spcPts val="0"/>
              </a:spcAft>
              <a:buFont typeface="Verdana" panose="020B0604030504040204" pitchFamily="34" charset="0"/>
              <a:buChar char="‒"/>
              <a:defRPr/>
            </a:pPr>
            <a:r>
              <a:rPr lang="en-US" altLang="en-US" sz="2800" b="1" dirty="0">
                <a:latin typeface="Calibri Light" panose="020F0302020204030204" pitchFamily="34" charset="0"/>
                <a:cs typeface="Calibri Light" panose="020F0302020204030204" pitchFamily="34" charset="0"/>
              </a:rPr>
              <a:t>Changes in workplace or respirator use render the previous training obsolete</a:t>
            </a:r>
          </a:p>
          <a:p>
            <a:pPr marL="685803" lvl="1" indent="-342900" defTabSz="685807" eaLnBrk="1" fontAlgn="auto" hangingPunct="1">
              <a:spcAft>
                <a:spcPts val="0"/>
              </a:spcAft>
              <a:buFont typeface="Verdana" panose="020B0604030504040204" pitchFamily="34" charset="0"/>
              <a:buChar char="‒"/>
              <a:defRPr/>
            </a:pPr>
            <a:r>
              <a:rPr lang="en-US" altLang="en-US" sz="2800" b="1" dirty="0">
                <a:latin typeface="Calibri Light" panose="020F0302020204030204" pitchFamily="34" charset="0"/>
                <a:cs typeface="Calibri Light" panose="020F0302020204030204" pitchFamily="34" charset="0"/>
              </a:rPr>
              <a:t>Employees cannot demonstrate the proper use of respirators</a:t>
            </a:r>
          </a:p>
          <a:p>
            <a:pPr marL="685803" lvl="1" indent="-342900" defTabSz="685807" eaLnBrk="1" fontAlgn="auto" hangingPunct="1">
              <a:spcAft>
                <a:spcPts val="0"/>
              </a:spcAft>
              <a:buFont typeface="Verdana" panose="020B0604030504040204" pitchFamily="34" charset="0"/>
              <a:buChar char="‒"/>
              <a:defRPr/>
            </a:pPr>
            <a:r>
              <a:rPr lang="en-US" altLang="en-US" sz="2800" b="1" dirty="0">
                <a:latin typeface="Calibri Light" panose="020F0302020204030204" pitchFamily="34" charset="0"/>
                <a:cs typeface="Calibri Light" panose="020F0302020204030204" pitchFamily="34" charset="0"/>
              </a:rPr>
              <a:t>Training requirements can vary based on local regulations</a:t>
            </a:r>
          </a:p>
          <a:p>
            <a:pPr marL="415641" lvl="1" indent="0" defTabSz="685807" eaLnBrk="1" fontAlgn="auto" hangingPunct="1">
              <a:spcAft>
                <a:spcPts val="0"/>
              </a:spcAft>
              <a:buFont typeface="Arial" panose="020B0604020202020204" pitchFamily="34" charset="0"/>
              <a:buNone/>
              <a:defRPr/>
            </a:pPr>
            <a:endParaRPr lang="en-US" altLang="en-US" sz="2800" b="1" dirty="0">
              <a:latin typeface="Calibri Light" panose="020F0302020204030204" pitchFamily="34" charset="0"/>
              <a:cs typeface="Calibri Light" panose="020F0302020204030204" pitchFamily="34" charset="0"/>
            </a:endParaRPr>
          </a:p>
        </p:txBody>
      </p:sp>
      <p:sp>
        <p:nvSpPr>
          <p:cNvPr id="67588" name="Slide Number Placeholder 5">
            <a:extLst>
              <a:ext uri="{FF2B5EF4-FFF2-40B4-BE49-F238E27FC236}">
                <a16:creationId xmlns:a16="http://schemas.microsoft.com/office/drawing/2014/main" id="{3C2763AF-FFBF-4D37-AA42-F553DAD66C57}"/>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40580385-8222-443E-90C6-61D8B17A71DE}" type="slidenum">
              <a:rPr lang="en-US" altLang="en-US" sz="1273">
                <a:latin typeface="Times New Roman" panose="02020603050405020304" pitchFamily="18" charset="0"/>
              </a:rPr>
              <a:pPr fontAlgn="base">
                <a:spcBef>
                  <a:spcPct val="0"/>
                </a:spcBef>
                <a:spcAft>
                  <a:spcPct val="0"/>
                </a:spcAft>
                <a:defRPr/>
              </a:pPr>
              <a:t>201</a:t>
            </a:fld>
            <a:endParaRPr lang="en-US" altLang="en-US" sz="1273">
              <a:latin typeface="Times New Roman" panose="02020603050405020304" pitchFamily="18" charset="0"/>
            </a:endParaRPr>
          </a:p>
        </p:txBody>
      </p:sp>
    </p:spTree>
  </p:cSld>
  <p:clrMapOvr>
    <a:masterClrMapping/>
  </p:clrMapOvr>
  <p:transition spd="med">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A1B914A5-1725-4ED7-85F0-C15EDEADC8A7}"/>
              </a:ext>
            </a:extLst>
          </p:cNvPr>
          <p:cNvSpPr>
            <a:spLocks noGrp="1" noChangeArrowheads="1"/>
          </p:cNvSpPr>
          <p:nvPr>
            <p:ph type="title"/>
          </p:nvPr>
        </p:nvSpPr>
        <p:spPr/>
        <p:txBody>
          <a:bodyPr/>
          <a:lstStyle/>
          <a:p>
            <a:pPr algn="ctr" eaLnBrk="1" hangingPunct="1"/>
            <a:r>
              <a:rPr lang="en-US" altLang="en-US" b="1" dirty="0">
                <a:solidFill>
                  <a:srgbClr val="212465"/>
                </a:solidFill>
              </a:rPr>
              <a:t>Limitations of PPE</a:t>
            </a:r>
          </a:p>
        </p:txBody>
      </p:sp>
      <p:sp>
        <p:nvSpPr>
          <p:cNvPr id="685059" name="Rectangle 3">
            <a:extLst>
              <a:ext uri="{FF2B5EF4-FFF2-40B4-BE49-F238E27FC236}">
                <a16:creationId xmlns:a16="http://schemas.microsoft.com/office/drawing/2014/main" id="{030AB98B-F9AE-4D88-9E6D-D8BC7083169F}"/>
              </a:ext>
            </a:extLst>
          </p:cNvPr>
          <p:cNvSpPr>
            <a:spLocks noGrp="1" noChangeArrowheads="1"/>
          </p:cNvSpPr>
          <p:nvPr>
            <p:ph idx="1"/>
          </p:nvPr>
        </p:nvSpPr>
        <p:spPr/>
        <p:txBody>
          <a:bodyPr rtlCol="0">
            <a:normAutofit lnSpcReduction="10000"/>
          </a:bodyPr>
          <a:lstStyle/>
          <a:p>
            <a:pPr marL="114300" lvl="1" indent="0" algn="ctr" eaLnBrk="1" fontAlgn="auto" hangingPunct="1">
              <a:spcAft>
                <a:spcPts val="0"/>
              </a:spcAft>
              <a:buFont typeface="Wingdings" panose="05000000000000000000" pitchFamily="2" charset="2"/>
              <a:buNone/>
              <a:defRPr/>
            </a:pPr>
            <a:r>
              <a:rPr lang="en-US" sz="6800" b="1" dirty="0">
                <a:solidFill>
                  <a:srgbClr val="FF0000"/>
                </a:solidFill>
                <a:effectLst>
                  <a:outerShdw blurRad="38100" dist="38100" dir="2700000" algn="tl">
                    <a:srgbClr val="C0C0C0"/>
                  </a:outerShdw>
                </a:effectLst>
              </a:rPr>
              <a:t>PPE ALONE CANNOT PROTECT YOU AGAINST ALL WORKPLACE HAZARDS</a:t>
            </a:r>
          </a:p>
        </p:txBody>
      </p:sp>
      <p:sp>
        <p:nvSpPr>
          <p:cNvPr id="2" name="Slide Number Placeholder 1">
            <a:extLst>
              <a:ext uri="{FF2B5EF4-FFF2-40B4-BE49-F238E27FC236}">
                <a16:creationId xmlns:a16="http://schemas.microsoft.com/office/drawing/2014/main" id="{F889AF60-82F6-4FBD-9049-B9A59334CFEB}"/>
              </a:ext>
            </a:extLst>
          </p:cNvPr>
          <p:cNvSpPr>
            <a:spLocks noGrp="1"/>
          </p:cNvSpPr>
          <p:nvPr>
            <p:ph type="sldNum" sz="quarter" idx="11"/>
          </p:nvPr>
        </p:nvSpPr>
        <p:spPr/>
        <p:txBody>
          <a:bodyPr/>
          <a:lstStyle/>
          <a:p>
            <a:pPr>
              <a:defRPr/>
            </a:pPr>
            <a:fld id="{8C28C825-8B56-4D47-AD22-1565AC870D51}" type="slidenum">
              <a:rPr lang="en-GB" smtClean="0"/>
              <a:pPr>
                <a:defRPr/>
              </a:pPr>
              <a:t>202</a:t>
            </a:fld>
            <a:endParaRPr lang="en-GB" dirty="0"/>
          </a:p>
        </p:txBody>
      </p:sp>
    </p:spTree>
  </p:cSld>
  <p:clrMapOvr>
    <a:masterClrMapping/>
  </p:clrMapOvr>
  <p:transition spd="med">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D453-4112-460C-8A87-DD9A56073C3E}"/>
              </a:ext>
            </a:extLst>
          </p:cNvPr>
          <p:cNvSpPr>
            <a:spLocks noGrp="1"/>
          </p:cNvSpPr>
          <p:nvPr>
            <p:ph type="title"/>
          </p:nvPr>
        </p:nvSpPr>
        <p:spPr/>
        <p:txBody>
          <a:bodyPr/>
          <a:lstStyle/>
          <a:p>
            <a:pPr algn="ctr"/>
            <a:r>
              <a:rPr lang="en-US" b="1" dirty="0">
                <a:solidFill>
                  <a:srgbClr val="212465"/>
                </a:solidFill>
              </a:rPr>
              <a:t>KNOWLEDGE SELF-CHECK </a:t>
            </a:r>
          </a:p>
        </p:txBody>
      </p:sp>
      <p:sp>
        <p:nvSpPr>
          <p:cNvPr id="3" name="Content Placeholder 2">
            <a:extLst>
              <a:ext uri="{FF2B5EF4-FFF2-40B4-BE49-F238E27FC236}">
                <a16:creationId xmlns:a16="http://schemas.microsoft.com/office/drawing/2014/main" id="{1FB9EE13-DFDE-4119-80CF-A191620117C9}"/>
              </a:ext>
            </a:extLst>
          </p:cNvPr>
          <p:cNvSpPr>
            <a:spLocks noGrp="1"/>
          </p:cNvSpPr>
          <p:nvPr>
            <p:ph idx="1"/>
          </p:nvPr>
        </p:nvSpPr>
        <p:spPr/>
        <p:txBody>
          <a:bodyPr/>
          <a:lstStyle/>
          <a:p>
            <a:pPr marL="0" indent="0">
              <a:buNone/>
            </a:pPr>
            <a:r>
              <a:rPr lang="en-US" sz="2800" b="1" dirty="0">
                <a:latin typeface="+mj-lt"/>
              </a:rPr>
              <a:t>People who wear respirators should be trained in recognizing the symptoms of overexposure in case the respirator fails</a:t>
            </a:r>
          </a:p>
          <a:p>
            <a:pPr>
              <a:buFont typeface="Wingdings" panose="05000000000000000000" pitchFamily="2" charset="2"/>
              <a:buChar char="q"/>
            </a:pPr>
            <a:r>
              <a:rPr lang="en-US" sz="2800" b="1" dirty="0">
                <a:latin typeface="+mj-lt"/>
              </a:rPr>
              <a:t>  True</a:t>
            </a:r>
          </a:p>
          <a:p>
            <a:pPr>
              <a:buFont typeface="Wingdings" panose="05000000000000000000" pitchFamily="2" charset="2"/>
              <a:buChar char="q"/>
            </a:pPr>
            <a:r>
              <a:rPr lang="en-US" sz="2800" b="1" dirty="0">
                <a:latin typeface="+mj-lt"/>
              </a:rPr>
              <a:t>  False</a:t>
            </a:r>
          </a:p>
          <a:p>
            <a:pPr>
              <a:buFont typeface="Wingdings" panose="05000000000000000000" pitchFamily="2" charset="2"/>
              <a:buChar char="q"/>
            </a:pPr>
            <a:endParaRPr lang="en-US" sz="2800" b="1" dirty="0">
              <a:latin typeface="+mj-lt"/>
            </a:endParaRPr>
          </a:p>
          <a:p>
            <a:pPr marL="0" indent="0">
              <a:buNone/>
            </a:pPr>
            <a:endParaRPr lang="en-US" dirty="0"/>
          </a:p>
        </p:txBody>
      </p:sp>
      <p:sp>
        <p:nvSpPr>
          <p:cNvPr id="4" name="Slide Number Placeholder 3">
            <a:extLst>
              <a:ext uri="{FF2B5EF4-FFF2-40B4-BE49-F238E27FC236}">
                <a16:creationId xmlns:a16="http://schemas.microsoft.com/office/drawing/2014/main" id="{59BF063E-D457-49E9-9634-641DC8A80624}"/>
              </a:ext>
            </a:extLst>
          </p:cNvPr>
          <p:cNvSpPr>
            <a:spLocks noGrp="1"/>
          </p:cNvSpPr>
          <p:nvPr>
            <p:ph type="sldNum" sz="quarter" idx="11"/>
          </p:nvPr>
        </p:nvSpPr>
        <p:spPr/>
        <p:txBody>
          <a:bodyPr/>
          <a:lstStyle/>
          <a:p>
            <a:pPr>
              <a:defRPr/>
            </a:pPr>
            <a:fld id="{8C28C825-8B56-4D47-AD22-1565AC870D51}" type="slidenum">
              <a:rPr lang="en-GB" smtClean="0"/>
              <a:pPr>
                <a:defRPr/>
              </a:pPr>
              <a:t>203</a:t>
            </a:fld>
            <a:endParaRPr lang="en-GB" dirty="0"/>
          </a:p>
        </p:txBody>
      </p:sp>
    </p:spTree>
    <p:extLst>
      <p:ext uri="{BB962C8B-B14F-4D97-AF65-F5344CB8AC3E}">
        <p14:creationId xmlns:p14="http://schemas.microsoft.com/office/powerpoint/2010/main" val="4242690947"/>
      </p:ext>
    </p:extLst>
  </p:cSld>
  <p:clrMapOvr>
    <a:masterClrMapping/>
  </p:clrMapOvr>
  <p:transition spd="med">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D453-4112-460C-8A87-DD9A56073C3E}"/>
              </a:ext>
            </a:extLst>
          </p:cNvPr>
          <p:cNvSpPr>
            <a:spLocks noGrp="1"/>
          </p:cNvSpPr>
          <p:nvPr>
            <p:ph type="title"/>
          </p:nvPr>
        </p:nvSpPr>
        <p:spPr/>
        <p:txBody>
          <a:bodyPr/>
          <a:lstStyle/>
          <a:p>
            <a:pPr algn="ctr"/>
            <a:r>
              <a:rPr lang="en-US" b="1" dirty="0">
                <a:solidFill>
                  <a:srgbClr val="212465"/>
                </a:solidFill>
              </a:rPr>
              <a:t>KNOWLEDGE SELF-CHECK </a:t>
            </a:r>
          </a:p>
        </p:txBody>
      </p:sp>
      <p:sp>
        <p:nvSpPr>
          <p:cNvPr id="3" name="Content Placeholder 2">
            <a:extLst>
              <a:ext uri="{FF2B5EF4-FFF2-40B4-BE49-F238E27FC236}">
                <a16:creationId xmlns:a16="http://schemas.microsoft.com/office/drawing/2014/main" id="{1FB9EE13-DFDE-4119-80CF-A191620117C9}"/>
              </a:ext>
            </a:extLst>
          </p:cNvPr>
          <p:cNvSpPr>
            <a:spLocks noGrp="1"/>
          </p:cNvSpPr>
          <p:nvPr>
            <p:ph idx="1"/>
          </p:nvPr>
        </p:nvSpPr>
        <p:spPr/>
        <p:txBody>
          <a:bodyPr/>
          <a:lstStyle/>
          <a:p>
            <a:pPr marL="0" indent="0">
              <a:buNone/>
            </a:pPr>
            <a:r>
              <a:rPr lang="en-US" sz="2800" b="1" dirty="0">
                <a:latin typeface="+mj-lt"/>
              </a:rPr>
              <a:t>People who wear respirators should be trained in recognizing the symptoms of overexposure in case the respirator fails</a:t>
            </a:r>
          </a:p>
          <a:p>
            <a:pPr marL="0" indent="0">
              <a:buNone/>
            </a:pPr>
            <a:r>
              <a:rPr lang="en-US" sz="2800" b="1" dirty="0">
                <a:highlight>
                  <a:srgbClr val="FFFF00"/>
                </a:highlight>
                <a:latin typeface="+mj-lt"/>
              </a:rPr>
              <a:t>X    True</a:t>
            </a:r>
          </a:p>
          <a:p>
            <a:pPr>
              <a:buFont typeface="Wingdings" panose="05000000000000000000" pitchFamily="2" charset="2"/>
              <a:buChar char="q"/>
            </a:pPr>
            <a:r>
              <a:rPr lang="en-US" sz="2800" b="1" dirty="0">
                <a:latin typeface="+mj-lt"/>
              </a:rPr>
              <a:t>  False</a:t>
            </a:r>
          </a:p>
          <a:p>
            <a:pPr>
              <a:buFont typeface="Wingdings" panose="05000000000000000000" pitchFamily="2" charset="2"/>
              <a:buChar char="q"/>
            </a:pPr>
            <a:endParaRPr lang="en-US" sz="2800" b="1" dirty="0">
              <a:latin typeface="+mj-lt"/>
            </a:endParaRPr>
          </a:p>
          <a:p>
            <a:pPr marL="0" indent="0">
              <a:buNone/>
            </a:pPr>
            <a:endParaRPr lang="en-US" dirty="0"/>
          </a:p>
        </p:txBody>
      </p:sp>
      <p:sp>
        <p:nvSpPr>
          <p:cNvPr id="4" name="Slide Number Placeholder 3">
            <a:extLst>
              <a:ext uri="{FF2B5EF4-FFF2-40B4-BE49-F238E27FC236}">
                <a16:creationId xmlns:a16="http://schemas.microsoft.com/office/drawing/2014/main" id="{59BF063E-D457-49E9-9634-641DC8A80624}"/>
              </a:ext>
            </a:extLst>
          </p:cNvPr>
          <p:cNvSpPr>
            <a:spLocks noGrp="1"/>
          </p:cNvSpPr>
          <p:nvPr>
            <p:ph type="sldNum" sz="quarter" idx="11"/>
          </p:nvPr>
        </p:nvSpPr>
        <p:spPr/>
        <p:txBody>
          <a:bodyPr/>
          <a:lstStyle/>
          <a:p>
            <a:pPr>
              <a:defRPr/>
            </a:pPr>
            <a:fld id="{8C28C825-8B56-4D47-AD22-1565AC870D51}" type="slidenum">
              <a:rPr lang="en-GB" smtClean="0"/>
              <a:pPr>
                <a:defRPr/>
              </a:pPr>
              <a:t>204</a:t>
            </a:fld>
            <a:endParaRPr lang="en-GB" dirty="0"/>
          </a:p>
        </p:txBody>
      </p:sp>
    </p:spTree>
    <p:extLst>
      <p:ext uri="{BB962C8B-B14F-4D97-AF65-F5344CB8AC3E}">
        <p14:creationId xmlns:p14="http://schemas.microsoft.com/office/powerpoint/2010/main" val="1712085799"/>
      </p:ext>
    </p:extLst>
  </p:cSld>
  <p:clrMapOvr>
    <a:masterClrMapping/>
  </p:clrMapOvr>
  <p:transition spd="med">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a:extLst>
              <a:ext uri="{FF2B5EF4-FFF2-40B4-BE49-F238E27FC236}">
                <a16:creationId xmlns:a16="http://schemas.microsoft.com/office/drawing/2014/main" id="{EA08EE3C-F097-4046-A6C9-CF2FEB0FD539}"/>
              </a:ext>
            </a:extLst>
          </p:cNvPr>
          <p:cNvSpPr>
            <a:spLocks noGrp="1" noChangeArrowheads="1"/>
          </p:cNvSpPr>
          <p:nvPr>
            <p:ph type="title"/>
          </p:nvPr>
        </p:nvSpPr>
        <p:spPr>
          <a:xfrm>
            <a:off x="722313" y="2857507"/>
            <a:ext cx="7772400" cy="640295"/>
          </a:xfrm>
        </p:spPr>
        <p:txBody>
          <a:bodyPr/>
          <a:lstStyle/>
          <a:p>
            <a:pPr algn="ctr" eaLnBrk="1" hangingPunct="1"/>
            <a:r>
              <a:rPr lang="en-US" altLang="en-US" sz="3200" dirty="0">
                <a:latin typeface="Calibri Light" panose="020F0302020204030204" pitchFamily="34" charset="0"/>
                <a:cs typeface="Calibri Light" panose="020F0302020204030204" pitchFamily="34" charset="0"/>
              </a:rPr>
              <a:t>SITUATIONAL AWARENESS</a:t>
            </a:r>
          </a:p>
        </p:txBody>
      </p:sp>
      <p:sp>
        <p:nvSpPr>
          <p:cNvPr id="3" name="Slide Number Placeholder 2">
            <a:extLst>
              <a:ext uri="{FF2B5EF4-FFF2-40B4-BE49-F238E27FC236}">
                <a16:creationId xmlns:a16="http://schemas.microsoft.com/office/drawing/2014/main" id="{ED6FF5D2-4F6C-422C-A7A0-B1C4E4C7DBB0}"/>
              </a:ext>
            </a:extLst>
          </p:cNvPr>
          <p:cNvSpPr>
            <a:spLocks noGrp="1"/>
          </p:cNvSpPr>
          <p:nvPr>
            <p:ph type="sldNum" sz="quarter" idx="11"/>
          </p:nvPr>
        </p:nvSpPr>
        <p:spPr/>
        <p:txBody>
          <a:bodyPr/>
          <a:lstStyle/>
          <a:p>
            <a:pPr>
              <a:defRPr/>
            </a:pPr>
            <a:fld id="{8C28C825-8B56-4D47-AD22-1565AC870D51}" type="slidenum">
              <a:rPr lang="en-GB" smtClean="0"/>
              <a:pPr>
                <a:defRPr/>
              </a:pPr>
              <a:t>205</a:t>
            </a:fld>
            <a:endParaRPr lang="en-GB" dirty="0"/>
          </a:p>
        </p:txBody>
      </p:sp>
    </p:spTree>
  </p:cSld>
  <p:clrMapOvr>
    <a:masterClrMapping/>
  </p:clrMapOvr>
  <p:transition spd="med">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5121CAB3-A271-4264-9918-C0AEAA29875A}"/>
              </a:ext>
            </a:extLst>
          </p:cNvPr>
          <p:cNvSpPr>
            <a:spLocks noGrp="1" noChangeArrowheads="1"/>
          </p:cNvSpPr>
          <p:nvPr>
            <p:ph type="title"/>
          </p:nvPr>
        </p:nvSpPr>
        <p:spPr/>
        <p:txBody>
          <a:bodyPr/>
          <a:lstStyle/>
          <a:p>
            <a:pPr algn="ctr"/>
            <a:r>
              <a:rPr lang="en-US" altLang="en-US" b="1" dirty="0">
                <a:solidFill>
                  <a:srgbClr val="212465"/>
                </a:solidFill>
              </a:rPr>
              <a:t>WHAT is SITUATIONAL AWARENESS?</a:t>
            </a:r>
          </a:p>
        </p:txBody>
      </p:sp>
      <p:sp>
        <p:nvSpPr>
          <p:cNvPr id="239619" name="Rectangle 3">
            <a:extLst>
              <a:ext uri="{FF2B5EF4-FFF2-40B4-BE49-F238E27FC236}">
                <a16:creationId xmlns:a16="http://schemas.microsoft.com/office/drawing/2014/main" id="{94B567AA-E870-4C8A-9B89-AA48AD63D219}"/>
              </a:ext>
            </a:extLst>
          </p:cNvPr>
          <p:cNvSpPr>
            <a:spLocks noGrp="1" noChangeArrowheads="1"/>
          </p:cNvSpPr>
          <p:nvPr>
            <p:ph idx="1"/>
          </p:nvPr>
        </p:nvSpPr>
        <p:spPr/>
        <p:txBody>
          <a:bodyPr/>
          <a:lstStyle/>
          <a:p>
            <a:pPr marL="336550" indent="-336550"/>
            <a:r>
              <a:rPr lang="en-US" altLang="en-US" sz="2800" b="1" i="1" dirty="0">
                <a:latin typeface="+mj-lt"/>
              </a:rPr>
              <a:t>Situational awareness</a:t>
            </a:r>
            <a:r>
              <a:rPr lang="en-US" altLang="en-US" sz="2800" b="1" dirty="0">
                <a:latin typeface="+mj-lt"/>
              </a:rPr>
              <a:t> is taking responsibility for your own safety as well as others</a:t>
            </a:r>
          </a:p>
          <a:p>
            <a:pPr marL="336550" indent="-336550"/>
            <a:r>
              <a:rPr lang="en-US" altLang="en-US" sz="2800" b="1" i="1" dirty="0">
                <a:latin typeface="+mj-lt"/>
              </a:rPr>
              <a:t>Situational awareness</a:t>
            </a:r>
            <a:r>
              <a:rPr lang="en-US" altLang="en-US" sz="2800" b="1" dirty="0">
                <a:latin typeface="+mj-lt"/>
              </a:rPr>
              <a:t> involves:</a:t>
            </a:r>
          </a:p>
          <a:p>
            <a:pPr marL="690563" lvl="1" indent="-347663">
              <a:buFont typeface="Verdana" panose="020B0604030504040204" pitchFamily="34" charset="0"/>
              <a:buChar char="‒"/>
            </a:pPr>
            <a:r>
              <a:rPr lang="en-US" altLang="en-US" sz="2800" b="1" dirty="0">
                <a:latin typeface="+mj-lt"/>
              </a:rPr>
              <a:t>Being aware of your immediate surroundings</a:t>
            </a:r>
          </a:p>
          <a:p>
            <a:pPr marL="690563" lvl="1" indent="-347663">
              <a:buFont typeface="Verdana" panose="020B0604030504040204" pitchFamily="34" charset="0"/>
              <a:buChar char="‒"/>
            </a:pPr>
            <a:r>
              <a:rPr lang="en-US" altLang="en-US" sz="2800" b="1" dirty="0">
                <a:latin typeface="+mj-lt"/>
              </a:rPr>
              <a:t>The impact of your or other’s actions as it relates to the well-being of yourself and those around you</a:t>
            </a:r>
          </a:p>
          <a:p>
            <a:pPr marL="690563" lvl="1" indent="-347663">
              <a:buFont typeface="Verdana" panose="020B0604030504040204" pitchFamily="34" charset="0"/>
              <a:buChar char="‒"/>
            </a:pPr>
            <a:r>
              <a:rPr lang="en-US" altLang="en-US" sz="2800" b="1" dirty="0">
                <a:latin typeface="+mj-lt"/>
              </a:rPr>
              <a:t>Requires the use of knowledge from your experiences </a:t>
            </a:r>
          </a:p>
          <a:p>
            <a:pPr marL="690563" lvl="1" indent="-347663">
              <a:buFont typeface="Verdana" panose="020B0604030504040204" pitchFamily="34" charset="0"/>
              <a:buChar char="‒"/>
            </a:pPr>
            <a:r>
              <a:rPr lang="en-US" altLang="en-US" sz="2800" b="1" dirty="0">
                <a:latin typeface="+mj-lt"/>
              </a:rPr>
              <a:t>Proper training/education to accurately assess and determine your level of safety and risk</a:t>
            </a:r>
          </a:p>
        </p:txBody>
      </p:sp>
      <p:sp>
        <p:nvSpPr>
          <p:cNvPr id="2" name="Slide Number Placeholder 1">
            <a:extLst>
              <a:ext uri="{FF2B5EF4-FFF2-40B4-BE49-F238E27FC236}">
                <a16:creationId xmlns:a16="http://schemas.microsoft.com/office/drawing/2014/main" id="{A48C6EBE-B912-4AA7-BDFE-DA0E370317D9}"/>
              </a:ext>
            </a:extLst>
          </p:cNvPr>
          <p:cNvSpPr>
            <a:spLocks noGrp="1"/>
          </p:cNvSpPr>
          <p:nvPr>
            <p:ph type="sldNum" sz="quarter" idx="11"/>
          </p:nvPr>
        </p:nvSpPr>
        <p:spPr/>
        <p:txBody>
          <a:bodyPr/>
          <a:lstStyle/>
          <a:p>
            <a:pPr>
              <a:defRPr/>
            </a:pPr>
            <a:fld id="{8C28C825-8B56-4D47-AD22-1565AC870D51}" type="slidenum">
              <a:rPr lang="en-GB" smtClean="0"/>
              <a:pPr>
                <a:defRPr/>
              </a:pPr>
              <a:t>206</a:t>
            </a:fld>
            <a:endParaRPr lang="en-GB" dirty="0"/>
          </a:p>
        </p:txBody>
      </p:sp>
    </p:spTree>
  </p:cSld>
  <p:clrMapOvr>
    <a:masterClrMapping/>
  </p:clrMapOvr>
  <p:transition spd="med">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03AD507-8170-4D76-AE6F-954B6277F90D}"/>
              </a:ext>
            </a:extLst>
          </p:cNvPr>
          <p:cNvSpPr>
            <a:spLocks noGrp="1" noChangeArrowheads="1"/>
          </p:cNvSpPr>
          <p:nvPr>
            <p:ph type="title"/>
          </p:nvPr>
        </p:nvSpPr>
        <p:spPr/>
        <p:txBody>
          <a:bodyPr rtlCol="0">
            <a:normAutofit/>
          </a:bodyPr>
          <a:lstStyle/>
          <a:p>
            <a:pPr algn="ctr" fontAlgn="auto">
              <a:spcAft>
                <a:spcPts val="0"/>
              </a:spcAft>
              <a:defRPr/>
            </a:pPr>
            <a:r>
              <a:rPr lang="en-US" altLang="en-US" b="1" dirty="0">
                <a:solidFill>
                  <a:srgbClr val="212465"/>
                </a:solidFill>
              </a:rPr>
              <a:t>10 WAYS </a:t>
            </a:r>
            <a:br>
              <a:rPr lang="en-US" altLang="en-US" b="1" dirty="0">
                <a:solidFill>
                  <a:srgbClr val="212465"/>
                </a:solidFill>
              </a:rPr>
            </a:br>
            <a:r>
              <a:rPr lang="en-US" altLang="en-US" b="1" dirty="0">
                <a:solidFill>
                  <a:srgbClr val="212465"/>
                </a:solidFill>
              </a:rPr>
              <a:t>TO IMPROVE SITUATIONAL AWARENESS</a:t>
            </a:r>
          </a:p>
        </p:txBody>
      </p:sp>
      <p:sp>
        <p:nvSpPr>
          <p:cNvPr id="240643" name="Rectangle 3">
            <a:extLst>
              <a:ext uri="{FF2B5EF4-FFF2-40B4-BE49-F238E27FC236}">
                <a16:creationId xmlns:a16="http://schemas.microsoft.com/office/drawing/2014/main" id="{41704E3E-DA48-4089-A4C9-D5ED152D3B11}"/>
              </a:ext>
            </a:extLst>
          </p:cNvPr>
          <p:cNvSpPr>
            <a:spLocks noGrp="1" noChangeArrowheads="1"/>
          </p:cNvSpPr>
          <p:nvPr>
            <p:ph idx="1"/>
          </p:nvPr>
        </p:nvSpPr>
        <p:spPr/>
        <p:txBody>
          <a:bodyPr/>
          <a:lstStyle/>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Learn to Predict Events</a:t>
            </a:r>
          </a:p>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Identify Elements Around You</a:t>
            </a:r>
          </a:p>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Trust Your Instincts</a:t>
            </a:r>
          </a:p>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Limit Situational Overload</a:t>
            </a:r>
          </a:p>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Avoid Complacency</a:t>
            </a:r>
          </a:p>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Be Aware of Time</a:t>
            </a:r>
          </a:p>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Begin to Evaluate and Understand Situations</a:t>
            </a:r>
          </a:p>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Actively Prevent Fatigue</a:t>
            </a:r>
          </a:p>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Continually Assess the Situation</a:t>
            </a:r>
          </a:p>
          <a:p>
            <a:pPr marL="457200" indent="-457200">
              <a:buFont typeface="Franklin Gothic Medium" panose="020B0603020102020204" pitchFamily="34" charset="0"/>
              <a:buAutoNum type="arabicPeriod"/>
            </a:pPr>
            <a:r>
              <a:rPr lang="en-US" altLang="en-US" sz="2400" b="1" dirty="0">
                <a:latin typeface="Calibri Light" panose="020F0302020204030204" pitchFamily="34" charset="0"/>
                <a:cs typeface="Calibri Light" panose="020F0302020204030204" pitchFamily="34" charset="0"/>
              </a:rPr>
              <a:t>Monitor Performance of Others</a:t>
            </a:r>
          </a:p>
        </p:txBody>
      </p:sp>
      <p:sp>
        <p:nvSpPr>
          <p:cNvPr id="2" name="Slide Number Placeholder 1">
            <a:extLst>
              <a:ext uri="{FF2B5EF4-FFF2-40B4-BE49-F238E27FC236}">
                <a16:creationId xmlns:a16="http://schemas.microsoft.com/office/drawing/2014/main" id="{20C209A5-ED12-4439-81BF-9D233AD3DB2D}"/>
              </a:ext>
            </a:extLst>
          </p:cNvPr>
          <p:cNvSpPr>
            <a:spLocks noGrp="1"/>
          </p:cNvSpPr>
          <p:nvPr>
            <p:ph type="sldNum" sz="quarter" idx="11"/>
          </p:nvPr>
        </p:nvSpPr>
        <p:spPr/>
        <p:txBody>
          <a:bodyPr/>
          <a:lstStyle/>
          <a:p>
            <a:pPr>
              <a:defRPr/>
            </a:pPr>
            <a:fld id="{8C28C825-8B56-4D47-AD22-1565AC870D51}" type="slidenum">
              <a:rPr lang="en-GB" smtClean="0"/>
              <a:pPr>
                <a:defRPr/>
              </a:pPr>
              <a:t>207</a:t>
            </a:fld>
            <a:endParaRPr lang="en-GB" dirty="0"/>
          </a:p>
        </p:txBody>
      </p:sp>
      <p:pic>
        <p:nvPicPr>
          <p:cNvPr id="5" name="Picture 3">
            <a:extLst>
              <a:ext uri="{FF2B5EF4-FFF2-40B4-BE49-F238E27FC236}">
                <a16:creationId xmlns:a16="http://schemas.microsoft.com/office/drawing/2014/main" id="{C4E967BB-4193-4D52-B274-7F5D2FEB8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027" y="1370013"/>
            <a:ext cx="24257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BF86-41D2-415C-92DC-527C5AD7275A}"/>
              </a:ext>
            </a:extLst>
          </p:cNvPr>
          <p:cNvSpPr>
            <a:spLocks noGrp="1"/>
          </p:cNvSpPr>
          <p:nvPr>
            <p:ph type="title"/>
          </p:nvPr>
        </p:nvSpPr>
        <p:spPr/>
        <p:txBody>
          <a:bodyPr/>
          <a:lstStyle/>
          <a:p>
            <a:pPr algn="ctr"/>
            <a:r>
              <a:rPr lang="en-US" sz="3200" b="1" dirty="0">
                <a:solidFill>
                  <a:srgbClr val="212465"/>
                </a:solidFill>
              </a:rPr>
              <a:t>SUGGESTIONS and COMMENTS on this COURSE </a:t>
            </a:r>
          </a:p>
        </p:txBody>
      </p:sp>
      <p:sp>
        <p:nvSpPr>
          <p:cNvPr id="3" name="Content Placeholder 2">
            <a:extLst>
              <a:ext uri="{FF2B5EF4-FFF2-40B4-BE49-F238E27FC236}">
                <a16:creationId xmlns:a16="http://schemas.microsoft.com/office/drawing/2014/main" id="{C73E9236-4B73-4E79-8EBB-647BB51C878B}"/>
              </a:ext>
            </a:extLst>
          </p:cNvPr>
          <p:cNvSpPr>
            <a:spLocks noGrp="1"/>
          </p:cNvSpPr>
          <p:nvPr>
            <p:ph idx="1"/>
          </p:nvPr>
        </p:nvSpPr>
        <p:spPr>
          <a:xfrm>
            <a:off x="506626" y="2506362"/>
            <a:ext cx="8229600" cy="1645508"/>
          </a:xfrm>
        </p:spPr>
        <p:txBody>
          <a:bodyPr/>
          <a:lstStyle/>
          <a:p>
            <a:r>
              <a:rPr lang="en-US" sz="2400" b="1" dirty="0">
                <a:latin typeface="+mj-lt"/>
              </a:rPr>
              <a:t>Please send your suggestions or comments to OHTA </a:t>
            </a:r>
          </a:p>
          <a:p>
            <a:pPr marL="0" indent="0">
              <a:buNone/>
            </a:pPr>
            <a:endParaRPr lang="en-US" sz="2400" b="1" dirty="0">
              <a:latin typeface="+mj-lt"/>
            </a:endParaRPr>
          </a:p>
          <a:p>
            <a:r>
              <a:rPr lang="en-US" sz="2400" b="1" dirty="0">
                <a:latin typeface="+mj-lt"/>
              </a:rPr>
              <a:t>Our general website with lots of information is: </a:t>
            </a:r>
            <a:r>
              <a:rPr lang="en-US" sz="2400" b="1" dirty="0">
                <a:latin typeface="+mj-lt"/>
                <a:hlinkClick r:id="rId2"/>
              </a:rPr>
              <a:t>http://ohlearning.com/default.aspx</a:t>
            </a:r>
            <a:endParaRPr lang="en-US" sz="2400" b="1" dirty="0">
              <a:latin typeface="+mj-lt"/>
            </a:endParaRPr>
          </a:p>
          <a:p>
            <a:pPr marL="0" indent="0">
              <a:buNone/>
            </a:pPr>
            <a:endParaRPr lang="en-US" sz="2400" b="1" dirty="0">
              <a:latin typeface="+mj-lt"/>
            </a:endParaRPr>
          </a:p>
          <a:p>
            <a:r>
              <a:rPr lang="en-US" sz="2400" b="1" dirty="0">
                <a:latin typeface="+mj-lt"/>
              </a:rPr>
              <a:t>To contact us, please email </a:t>
            </a:r>
            <a:r>
              <a:rPr lang="en-US" sz="2400" b="1" dirty="0">
                <a:latin typeface="+mj-lt"/>
                <a:hlinkClick r:id="rId3"/>
              </a:rPr>
              <a:t>team@ohlearning.com</a:t>
            </a:r>
            <a:endParaRPr lang="en-US" sz="2400" b="1" dirty="0">
              <a:latin typeface="+mj-lt"/>
            </a:endParaRPr>
          </a:p>
          <a:p>
            <a:endParaRPr lang="en-US" dirty="0"/>
          </a:p>
        </p:txBody>
      </p:sp>
      <p:sp>
        <p:nvSpPr>
          <p:cNvPr id="4" name="Slide Number Placeholder 3">
            <a:extLst>
              <a:ext uri="{FF2B5EF4-FFF2-40B4-BE49-F238E27FC236}">
                <a16:creationId xmlns:a16="http://schemas.microsoft.com/office/drawing/2014/main" id="{EE25CA34-660F-44DC-8D67-4C28310ED329}"/>
              </a:ext>
            </a:extLst>
          </p:cNvPr>
          <p:cNvSpPr>
            <a:spLocks noGrp="1"/>
          </p:cNvSpPr>
          <p:nvPr>
            <p:ph type="sldNum" sz="quarter" idx="11"/>
          </p:nvPr>
        </p:nvSpPr>
        <p:spPr/>
        <p:txBody>
          <a:bodyPr/>
          <a:lstStyle/>
          <a:p>
            <a:pPr>
              <a:defRPr/>
            </a:pPr>
            <a:fld id="{8C28C825-8B56-4D47-AD22-1565AC870D51}" type="slidenum">
              <a:rPr lang="en-GB" smtClean="0"/>
              <a:pPr>
                <a:defRPr/>
              </a:pPr>
              <a:t>208</a:t>
            </a:fld>
            <a:endParaRPr lang="en-GB" dirty="0"/>
          </a:p>
        </p:txBody>
      </p:sp>
    </p:spTree>
    <p:extLst>
      <p:ext uri="{BB962C8B-B14F-4D97-AF65-F5344CB8AC3E}">
        <p14:creationId xmlns:p14="http://schemas.microsoft.com/office/powerpoint/2010/main" val="2847696926"/>
      </p:ext>
    </p:extLst>
  </p:cSld>
  <p:clrMapOvr>
    <a:masterClrMapping/>
  </p:clrMapOvr>
  <p:transition spd="med">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058D-2F99-4455-90B9-95CE1F43F679}"/>
              </a:ext>
            </a:extLst>
          </p:cNvPr>
          <p:cNvSpPr>
            <a:spLocks noGrp="1"/>
          </p:cNvSpPr>
          <p:nvPr>
            <p:ph type="title"/>
          </p:nvPr>
        </p:nvSpPr>
        <p:spPr/>
        <p:txBody>
          <a:bodyPr/>
          <a:lstStyle/>
          <a:p>
            <a:pPr algn="ctr"/>
            <a:r>
              <a:rPr lang="en-US" b="1" dirty="0">
                <a:solidFill>
                  <a:srgbClr val="212465"/>
                </a:solidFill>
              </a:rPr>
              <a:t>Congratulations on Completing the Course</a:t>
            </a:r>
          </a:p>
        </p:txBody>
      </p:sp>
      <p:sp>
        <p:nvSpPr>
          <p:cNvPr id="3" name="Slide Number Placeholder 2">
            <a:extLst>
              <a:ext uri="{FF2B5EF4-FFF2-40B4-BE49-F238E27FC236}">
                <a16:creationId xmlns:a16="http://schemas.microsoft.com/office/drawing/2014/main" id="{897644A7-2153-4994-9F66-738299599F10}"/>
              </a:ext>
            </a:extLst>
          </p:cNvPr>
          <p:cNvSpPr>
            <a:spLocks noGrp="1"/>
          </p:cNvSpPr>
          <p:nvPr>
            <p:ph type="sldNum" sz="quarter" idx="11"/>
          </p:nvPr>
        </p:nvSpPr>
        <p:spPr/>
        <p:txBody>
          <a:bodyPr/>
          <a:lstStyle/>
          <a:p>
            <a:pPr>
              <a:defRPr/>
            </a:pPr>
            <a:fld id="{8C28C825-8B56-4D47-AD22-1565AC870D51}" type="slidenum">
              <a:rPr lang="en-GB" smtClean="0"/>
              <a:pPr>
                <a:defRPr/>
              </a:pPr>
              <a:t>209</a:t>
            </a:fld>
            <a:endParaRPr lang="en-GB" dirty="0"/>
          </a:p>
        </p:txBody>
      </p:sp>
      <p:pic>
        <p:nvPicPr>
          <p:cNvPr id="5" name="Content Placeholder 4">
            <a:extLst>
              <a:ext uri="{FF2B5EF4-FFF2-40B4-BE49-F238E27FC236}">
                <a16:creationId xmlns:a16="http://schemas.microsoft.com/office/drawing/2014/main" id="{93F79466-ED65-416D-950D-0492787FDC00}"/>
              </a:ext>
            </a:extLst>
          </p:cNvPr>
          <p:cNvPicPr>
            <a:picLocks noGrp="1" noChangeAspect="1"/>
          </p:cNvPicPr>
          <p:nvPr>
            <p:ph idx="1"/>
          </p:nvPr>
        </p:nvPicPr>
        <p:blipFill>
          <a:blip r:embed="rId2"/>
          <a:stretch>
            <a:fillRect/>
          </a:stretch>
        </p:blipFill>
        <p:spPr>
          <a:xfrm>
            <a:off x="358346" y="2315675"/>
            <a:ext cx="8229600" cy="2226650"/>
          </a:xfrm>
          <a:prstGeom prst="rect">
            <a:avLst/>
          </a:pr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99BC-CA5A-4D4E-92D6-B6D3CE08F7B0}"/>
              </a:ext>
            </a:extLst>
          </p:cNvPr>
          <p:cNvSpPr>
            <a:spLocks noGrp="1"/>
          </p:cNvSpPr>
          <p:nvPr>
            <p:ph type="title"/>
          </p:nvPr>
        </p:nvSpPr>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WORKPLACE HAZARDS</a:t>
            </a:r>
          </a:p>
        </p:txBody>
      </p:sp>
      <p:sp>
        <p:nvSpPr>
          <p:cNvPr id="3" name="Content Placeholder 2">
            <a:extLst>
              <a:ext uri="{FF2B5EF4-FFF2-40B4-BE49-F238E27FC236}">
                <a16:creationId xmlns:a16="http://schemas.microsoft.com/office/drawing/2014/main" id="{4C94BC92-2E44-4D75-95BD-7C813DFB52A0}"/>
              </a:ext>
            </a:extLst>
          </p:cNvPr>
          <p:cNvSpPr>
            <a:spLocks noGrp="1"/>
          </p:cNvSpPr>
          <p:nvPr>
            <p:ph idx="1"/>
          </p:nvPr>
        </p:nvSpPr>
        <p:spPr/>
        <p:txBody>
          <a:bodyPr/>
          <a:lstStyle/>
          <a:p>
            <a:r>
              <a:rPr lang="en-US" sz="2800" dirty="0"/>
              <a:t>We will discuss the majority of the items we have listed as hazards in more detail later in the course </a:t>
            </a:r>
          </a:p>
        </p:txBody>
      </p:sp>
      <p:sp>
        <p:nvSpPr>
          <p:cNvPr id="4" name="Slide Number Placeholder 3">
            <a:extLst>
              <a:ext uri="{FF2B5EF4-FFF2-40B4-BE49-F238E27FC236}">
                <a16:creationId xmlns:a16="http://schemas.microsoft.com/office/drawing/2014/main" id="{E4D7AE2B-E7EE-406B-B7AA-ED1062070BE6}"/>
              </a:ext>
            </a:extLst>
          </p:cNvPr>
          <p:cNvSpPr>
            <a:spLocks noGrp="1"/>
          </p:cNvSpPr>
          <p:nvPr>
            <p:ph type="sldNum" sz="quarter" idx="11"/>
          </p:nvPr>
        </p:nvSpPr>
        <p:spPr/>
        <p:txBody>
          <a:bodyPr/>
          <a:lstStyle/>
          <a:p>
            <a:pPr>
              <a:defRPr/>
            </a:pPr>
            <a:fld id="{3F4818DF-A78A-4999-9725-BA0C6DE7E9D9}" type="slidenum">
              <a:rPr lang="en-GB" smtClean="0"/>
              <a:pPr>
                <a:defRPr/>
              </a:pPr>
              <a:t>21</a:t>
            </a:fld>
            <a:endParaRPr lang="en-GB" dirty="0"/>
          </a:p>
        </p:txBody>
      </p:sp>
      <p:pic>
        <p:nvPicPr>
          <p:cNvPr id="5" name="Picture 4">
            <a:extLst>
              <a:ext uri="{FF2B5EF4-FFF2-40B4-BE49-F238E27FC236}">
                <a16:creationId xmlns:a16="http://schemas.microsoft.com/office/drawing/2014/main" id="{1643275E-2CF4-4C8C-9347-5CF07AC7040A}"/>
              </a:ext>
            </a:extLst>
          </p:cNvPr>
          <p:cNvPicPr>
            <a:picLocks noChangeAspect="1"/>
          </p:cNvPicPr>
          <p:nvPr/>
        </p:nvPicPr>
        <p:blipFill>
          <a:blip r:embed="rId2"/>
          <a:stretch>
            <a:fillRect/>
          </a:stretch>
        </p:blipFill>
        <p:spPr>
          <a:xfrm>
            <a:off x="2218553" y="2739339"/>
            <a:ext cx="4229100" cy="2647950"/>
          </a:xfrm>
          <a:prstGeom prst="rect">
            <a:avLst/>
          </a:prstGeom>
        </p:spPr>
      </p:pic>
    </p:spTree>
    <p:extLst>
      <p:ext uri="{BB962C8B-B14F-4D97-AF65-F5344CB8AC3E}">
        <p14:creationId xmlns:p14="http://schemas.microsoft.com/office/powerpoint/2010/main" val="341425670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2BA565C2-2D0A-4379-AF35-10570CB75A53}"/>
              </a:ext>
            </a:extLst>
          </p:cNvPr>
          <p:cNvSpPr>
            <a:spLocks noGrp="1" noChangeArrowheads="1"/>
          </p:cNvSpPr>
          <p:nvPr>
            <p:ph type="title"/>
          </p:nvPr>
        </p:nvSpPr>
        <p:spPr>
          <a:xfrm>
            <a:off x="647499" y="1444343"/>
            <a:ext cx="7772400" cy="819463"/>
          </a:xfrm>
        </p:spPr>
        <p:txBody>
          <a:bodyPr/>
          <a:lstStyle/>
          <a:p>
            <a:pPr algn="ctr" eaLnBrk="1" hangingPunct="1"/>
            <a:r>
              <a:rPr lang="en-US" altLang="en-US" sz="3200" b="1" dirty="0">
                <a:solidFill>
                  <a:srgbClr val="002060"/>
                </a:solidFill>
                <a:latin typeface="Calibri Light" panose="020F0302020204030204" pitchFamily="34" charset="0"/>
                <a:cs typeface="Calibri Light" panose="020F0302020204030204" pitchFamily="34" charset="0"/>
              </a:rPr>
              <a:t>WORKSITE ANALYSIS and RISK ASSESSMENT</a:t>
            </a:r>
          </a:p>
        </p:txBody>
      </p:sp>
      <p:sp>
        <p:nvSpPr>
          <p:cNvPr id="3" name="Slide Number Placeholder 2">
            <a:extLst>
              <a:ext uri="{FF2B5EF4-FFF2-40B4-BE49-F238E27FC236}">
                <a16:creationId xmlns:a16="http://schemas.microsoft.com/office/drawing/2014/main" id="{98A411E3-BF06-4029-9214-6C90AF7A05CD}"/>
              </a:ext>
            </a:extLst>
          </p:cNvPr>
          <p:cNvSpPr>
            <a:spLocks noGrp="1"/>
          </p:cNvSpPr>
          <p:nvPr>
            <p:ph type="sldNum" sz="quarter" idx="11"/>
          </p:nvPr>
        </p:nvSpPr>
        <p:spPr/>
        <p:txBody>
          <a:bodyPr/>
          <a:lstStyle/>
          <a:p>
            <a:pPr>
              <a:defRPr/>
            </a:pPr>
            <a:fld id="{8C28C825-8B56-4D47-AD22-1565AC870D51}" type="slidenum">
              <a:rPr lang="en-GB" smtClean="0"/>
              <a:pPr>
                <a:defRPr/>
              </a:pPr>
              <a:t>22</a:t>
            </a:fld>
            <a:endParaRPr lang="en-GB" dirty="0"/>
          </a:p>
        </p:txBody>
      </p:sp>
      <p:pic>
        <p:nvPicPr>
          <p:cNvPr id="66563" name="Picture 1">
            <a:extLst>
              <a:ext uri="{FF2B5EF4-FFF2-40B4-BE49-F238E27FC236}">
                <a16:creationId xmlns:a16="http://schemas.microsoft.com/office/drawing/2014/main" id="{6191A64F-2821-4C79-9C73-0E5EDB22B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346" y="2846708"/>
            <a:ext cx="5206505" cy="34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CB31797-0FF8-4986-B8EC-9C3B9779D953}"/>
              </a:ext>
            </a:extLst>
          </p:cNvPr>
          <p:cNvSpPr>
            <a:spLocks noGrp="1" noChangeArrowheads="1"/>
          </p:cNvSpPr>
          <p:nvPr>
            <p:ph type="title"/>
          </p:nvPr>
        </p:nvSpPr>
        <p:spPr>
          <a:xfrm>
            <a:off x="457200" y="326593"/>
            <a:ext cx="8229600" cy="1039091"/>
          </a:xfrm>
        </p:spPr>
        <p:txBody>
          <a:bodyPr/>
          <a:lstStyle/>
          <a:p>
            <a:pPr eaLnBrk="1" hangingPunct="1"/>
            <a:r>
              <a:rPr lang="en-US" altLang="en-US" b="1" dirty="0">
                <a:solidFill>
                  <a:srgbClr val="002060"/>
                </a:solidFill>
              </a:rPr>
              <a:t>WORKSITE ANALYSIS</a:t>
            </a:r>
          </a:p>
        </p:txBody>
      </p:sp>
      <p:sp>
        <p:nvSpPr>
          <p:cNvPr id="14339" name="Rectangle 3">
            <a:extLst>
              <a:ext uri="{FF2B5EF4-FFF2-40B4-BE49-F238E27FC236}">
                <a16:creationId xmlns:a16="http://schemas.microsoft.com/office/drawing/2014/main" id="{0B533E4B-68D4-4DEE-8759-85698D7B9286}"/>
              </a:ext>
            </a:extLst>
          </p:cNvPr>
          <p:cNvSpPr>
            <a:spLocks noGrp="1" noChangeArrowheads="1"/>
          </p:cNvSpPr>
          <p:nvPr>
            <p:ph idx="1"/>
          </p:nvPr>
        </p:nvSpPr>
        <p:spPr/>
        <p:txBody>
          <a:bodyPr/>
          <a:lstStyle/>
          <a:p>
            <a:pPr marL="339725" indent="-339725" eaLnBrk="1" hangingPunct="1">
              <a:defRPr/>
            </a:pPr>
            <a:r>
              <a:rPr lang="en-US" altLang="en-US" sz="2727" dirty="0"/>
              <a:t>Worksite analysis involves identifying existing hazards, as well as conditions, practices and operations which could create hazards</a:t>
            </a:r>
          </a:p>
          <a:p>
            <a:pPr marL="339725" indent="-339725" eaLnBrk="1" hangingPunct="1">
              <a:defRPr/>
            </a:pPr>
            <a:r>
              <a:rPr lang="en-US" altLang="en-US" sz="2700" dirty="0"/>
              <a:t>Risk assessment is the determination of the potential impact of the hazard and the likelihood of the hazard causing harm</a:t>
            </a:r>
            <a:endParaRPr lang="en-US" altLang="en-US" sz="2700" dirty="0">
              <a:cs typeface="Calibri"/>
            </a:endParaRPr>
          </a:p>
          <a:p>
            <a:pPr marL="339725" indent="-339725" eaLnBrk="1" hangingPunct="1">
              <a:defRPr/>
            </a:pPr>
            <a:r>
              <a:rPr lang="en-US" altLang="en-US" sz="2700" dirty="0"/>
              <a:t>It is a management responsibility to anticipate and eliminate or otherwise effectively control hazards</a:t>
            </a:r>
            <a:endParaRPr lang="en-US" altLang="en-US" sz="2700" dirty="0">
              <a:cs typeface="Calibri"/>
            </a:endParaRPr>
          </a:p>
        </p:txBody>
      </p:sp>
      <p:sp>
        <p:nvSpPr>
          <p:cNvPr id="14340" name="Slide Number Placeholder 5">
            <a:extLst>
              <a:ext uri="{FF2B5EF4-FFF2-40B4-BE49-F238E27FC236}">
                <a16:creationId xmlns:a16="http://schemas.microsoft.com/office/drawing/2014/main" id="{645BC5E4-3EC9-4E6F-91B1-9420F24353D7}"/>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ED9D3CC0-A4E2-4743-9974-1765A9085386}" type="slidenum">
              <a:rPr lang="en-US" altLang="en-US" sz="1273">
                <a:latin typeface="Times New Roman" panose="02020603050405020304" pitchFamily="18" charset="0"/>
              </a:rPr>
              <a:pPr fontAlgn="base">
                <a:spcBef>
                  <a:spcPct val="0"/>
                </a:spcBef>
                <a:spcAft>
                  <a:spcPct val="0"/>
                </a:spcAft>
                <a:defRPr/>
              </a:pPr>
              <a:t>23</a:t>
            </a:fld>
            <a:endParaRPr lang="en-US" altLang="en-US" sz="1273">
              <a:latin typeface="Times New Roman" panose="02020603050405020304" pitchFamily="18" charset="0"/>
            </a:endParaRPr>
          </a:p>
        </p:txBody>
      </p:sp>
      <p:pic>
        <p:nvPicPr>
          <p:cNvPr id="67590" name="Picture 1">
            <a:extLst>
              <a:ext uri="{FF2B5EF4-FFF2-40B4-BE49-F238E27FC236}">
                <a16:creationId xmlns:a16="http://schemas.microsoft.com/office/drawing/2014/main" id="{D5F97EC4-CBEA-42F7-A99D-6E1A7BC3E5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6215" y="87313"/>
            <a:ext cx="2052638"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4339">
                                            <p:txEl>
                                              <p:pRg st="0" end="0"/>
                                            </p:txEl>
                                          </p:spTgt>
                                        </p:tgtEl>
                                        <p:attrNameLst>
                                          <p:attrName>style.visibility</p:attrName>
                                        </p:attrNameLst>
                                      </p:cBhvr>
                                      <p:to>
                                        <p:strVal val="visible"/>
                                      </p:to>
                                    </p:set>
                                    <p:anim to="" calcmode="lin" valueType="num">
                                      <p:cBhvr>
                                        <p:cTn id="7" dur="1" fill="hold"/>
                                        <p:tgtEl>
                                          <p:spTgt spid="143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4339">
                                            <p:txEl>
                                              <p:pRg st="1" end="1"/>
                                            </p:txEl>
                                          </p:spTgt>
                                        </p:tgtEl>
                                        <p:attrNameLst>
                                          <p:attrName>style.visibility</p:attrName>
                                        </p:attrNameLst>
                                      </p:cBhvr>
                                      <p:to>
                                        <p:strVal val="visible"/>
                                      </p:to>
                                    </p:set>
                                    <p:anim to="" calcmode="lin" valueType="num">
                                      <p:cBhvr>
                                        <p:cTn id="12" dur="1" fill="hold"/>
                                        <p:tgtEl>
                                          <p:spTgt spid="14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4339">
                                            <p:txEl>
                                              <p:pRg st="2" end="2"/>
                                            </p:txEl>
                                          </p:spTgt>
                                        </p:tgtEl>
                                        <p:attrNameLst>
                                          <p:attrName>style.visibility</p:attrName>
                                        </p:attrNameLst>
                                      </p:cBhvr>
                                      <p:to>
                                        <p:strVal val="visible"/>
                                      </p:to>
                                    </p:set>
                                    <p:anim to="" calcmode="lin" valueType="num">
                                      <p:cBhvr>
                                        <p:cTn id="17" dur="1" fill="hold"/>
                                        <p:tgtEl>
                                          <p:spTgt spid="14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id="{FA70DE7E-1217-48CB-8BD5-B8F28702EC94}"/>
              </a:ext>
            </a:extLst>
          </p:cNvPr>
          <p:cNvSpPr>
            <a:spLocks noGrp="1" noChangeArrowheads="1"/>
          </p:cNvSpPr>
          <p:nvPr>
            <p:ph type="title"/>
          </p:nvPr>
        </p:nvSpPr>
        <p:spPr/>
        <p:txBody>
          <a:bodyPr rtlCol="0">
            <a:normAutofit/>
          </a:bodyPr>
          <a:lstStyle/>
          <a:p>
            <a:pPr defTabSz="685807" eaLnBrk="1" fontAlgn="auto" hangingPunct="1">
              <a:spcAft>
                <a:spcPts val="0"/>
              </a:spcAft>
              <a:defRPr/>
            </a:pPr>
            <a:r>
              <a:rPr lang="en-US" altLang="en-US" b="1" dirty="0">
                <a:solidFill>
                  <a:srgbClr val="002060"/>
                </a:solidFill>
              </a:rPr>
              <a:t>WORKSITE ANALYSIS</a:t>
            </a:r>
            <a:endParaRPr lang="en-US" altLang="en-US" sz="2545" b="1" dirty="0">
              <a:solidFill>
                <a:srgbClr val="002060"/>
              </a:solidFill>
            </a:endParaRPr>
          </a:p>
        </p:txBody>
      </p:sp>
      <p:sp>
        <p:nvSpPr>
          <p:cNvPr id="15363" name="Rectangle 3">
            <a:extLst>
              <a:ext uri="{FF2B5EF4-FFF2-40B4-BE49-F238E27FC236}">
                <a16:creationId xmlns:a16="http://schemas.microsoft.com/office/drawing/2014/main" id="{D730D840-DAAB-498F-B505-27DC330EDF0C}"/>
              </a:ext>
            </a:extLst>
          </p:cNvPr>
          <p:cNvSpPr>
            <a:spLocks noGrp="1" noChangeArrowheads="1"/>
          </p:cNvSpPr>
          <p:nvPr>
            <p:ph idx="1"/>
          </p:nvPr>
        </p:nvSpPr>
        <p:spPr/>
        <p:txBody>
          <a:bodyPr rtlCol="0">
            <a:normAutofit/>
          </a:bodyPr>
          <a:lstStyle/>
          <a:p>
            <a:pPr defTabSz="685807" eaLnBrk="1" fontAlgn="auto" hangingPunct="1">
              <a:spcAft>
                <a:spcPts val="1000"/>
              </a:spcAft>
              <a:defRPr/>
            </a:pPr>
            <a:r>
              <a:rPr lang="en-US" altLang="en-US" sz="2400" dirty="0">
                <a:cs typeface="Calibri" panose="020F0502020204030204" pitchFamily="34" charset="0"/>
              </a:rPr>
              <a:t>Conducting</a:t>
            </a:r>
            <a:r>
              <a:rPr lang="en-US" altLang="en-US" sz="2400" dirty="0"/>
              <a:t> comprehensive baseline and periodic hazard surveys </a:t>
            </a:r>
          </a:p>
          <a:p>
            <a:pPr defTabSz="685807" eaLnBrk="1" fontAlgn="auto" hangingPunct="1">
              <a:spcAft>
                <a:spcPts val="1000"/>
              </a:spcAft>
              <a:defRPr/>
            </a:pPr>
            <a:r>
              <a:rPr lang="en-US" altLang="en-US" sz="2400" dirty="0"/>
              <a:t>Analyzing planned and new facilities, processes, materials and equipment to eliminate potential S&amp;H hazards</a:t>
            </a:r>
          </a:p>
          <a:p>
            <a:pPr defTabSz="685807" eaLnBrk="1" fontAlgn="auto" hangingPunct="1">
              <a:spcAft>
                <a:spcPts val="1000"/>
              </a:spcAft>
              <a:defRPr/>
            </a:pPr>
            <a:r>
              <a:rPr lang="en-US" altLang="en-US" sz="2400" dirty="0"/>
              <a:t>Performing routine job hazard analyses</a:t>
            </a:r>
          </a:p>
          <a:p>
            <a:pPr defTabSz="685807" eaLnBrk="1" fontAlgn="auto" hangingPunct="1">
              <a:spcAft>
                <a:spcPts val="1000"/>
              </a:spcAft>
              <a:defRPr/>
            </a:pPr>
            <a:r>
              <a:rPr lang="en-US" altLang="en-US" sz="2400" dirty="0">
                <a:ea typeface="Verdana" panose="020B0604030504040204" pitchFamily="34" charset="0"/>
              </a:rPr>
              <a:t>Investigating accidents and “near miss” incidents, to identify their causes and prevent them in the future</a:t>
            </a:r>
          </a:p>
          <a:p>
            <a:pPr defTabSz="685807" eaLnBrk="1" fontAlgn="auto" hangingPunct="1">
              <a:spcAft>
                <a:spcPts val="1000"/>
              </a:spcAft>
              <a:defRPr/>
            </a:pPr>
            <a:r>
              <a:rPr lang="en-US" altLang="en-US" sz="2400" dirty="0">
                <a:ea typeface="Verdana" panose="020B0604030504040204" pitchFamily="34" charset="0"/>
              </a:rPr>
              <a:t>Analyzing injury and illness trends  over time for patterns with common causes that can be identified and prevented</a:t>
            </a:r>
          </a:p>
          <a:p>
            <a:pPr defTabSz="685807" eaLnBrk="1" fontAlgn="auto" hangingPunct="1">
              <a:spcAft>
                <a:spcPts val="1000"/>
              </a:spcAft>
              <a:defRPr/>
            </a:pPr>
            <a:endParaRPr lang="en-US" altLang="en-US" sz="2400" dirty="0"/>
          </a:p>
          <a:p>
            <a:pPr defTabSz="685807" eaLnBrk="1" fontAlgn="auto" hangingPunct="1">
              <a:spcAft>
                <a:spcPts val="1000"/>
              </a:spcAft>
              <a:defRPr/>
            </a:pPr>
            <a:endParaRPr lang="en-US" altLang="en-US" sz="2700" dirty="0">
              <a:latin typeface="Verdana" panose="020B0604030504040204" pitchFamily="34" charset="0"/>
            </a:endParaRPr>
          </a:p>
          <a:p>
            <a:pPr marL="339725" indent="-339725" defTabSz="685807" eaLnBrk="1" fontAlgn="auto" hangingPunct="1">
              <a:spcAft>
                <a:spcPts val="0"/>
              </a:spcAft>
              <a:defRPr/>
            </a:pPr>
            <a:endParaRPr lang="en-US" altLang="en-US" sz="2800" dirty="0"/>
          </a:p>
          <a:p>
            <a:pPr defTabSz="685807" eaLnBrk="1" fontAlgn="auto" hangingPunct="1">
              <a:spcAft>
                <a:spcPts val="1000"/>
              </a:spcAft>
              <a:defRPr/>
            </a:pPr>
            <a:endParaRPr lang="en-US" altLang="en-US" sz="2700" dirty="0">
              <a:latin typeface="Verdana" panose="020B0604030504040204" pitchFamily="34" charset="0"/>
            </a:endParaRPr>
          </a:p>
        </p:txBody>
      </p:sp>
      <p:grpSp>
        <p:nvGrpSpPr>
          <p:cNvPr id="68613" name="Group 106">
            <a:extLst>
              <a:ext uri="{FF2B5EF4-FFF2-40B4-BE49-F238E27FC236}">
                <a16:creationId xmlns:a16="http://schemas.microsoft.com/office/drawing/2014/main" id="{628CE335-C8C8-4B54-A7A6-C674ACF51048}"/>
              </a:ext>
            </a:extLst>
          </p:cNvPr>
          <p:cNvGrpSpPr>
            <a:grpSpLocks/>
          </p:cNvGrpSpPr>
          <p:nvPr/>
        </p:nvGrpSpPr>
        <p:grpSpPr bwMode="auto">
          <a:xfrm>
            <a:off x="5895025" y="508035"/>
            <a:ext cx="870018" cy="941185"/>
            <a:chOff x="4693" y="657"/>
            <a:chExt cx="1092" cy="937"/>
          </a:xfrm>
        </p:grpSpPr>
        <p:sp>
          <p:nvSpPr>
            <p:cNvPr id="68616" name="Freeform 4">
              <a:extLst>
                <a:ext uri="{FF2B5EF4-FFF2-40B4-BE49-F238E27FC236}">
                  <a16:creationId xmlns:a16="http://schemas.microsoft.com/office/drawing/2014/main" id="{EF707112-2035-46EA-807E-94E0EC08CA42}"/>
                </a:ext>
              </a:extLst>
            </p:cNvPr>
            <p:cNvSpPr>
              <a:spLocks/>
            </p:cNvSpPr>
            <p:nvPr/>
          </p:nvSpPr>
          <p:spPr bwMode="auto">
            <a:xfrm>
              <a:off x="4931" y="842"/>
              <a:ext cx="823" cy="597"/>
            </a:xfrm>
            <a:custGeom>
              <a:avLst/>
              <a:gdLst>
                <a:gd name="T0" fmla="*/ 663 w 823"/>
                <a:gd name="T1" fmla="*/ 37 h 597"/>
                <a:gd name="T2" fmla="*/ 693 w 823"/>
                <a:gd name="T3" fmla="*/ 59 h 597"/>
                <a:gd name="T4" fmla="*/ 716 w 823"/>
                <a:gd name="T5" fmla="*/ 120 h 597"/>
                <a:gd name="T6" fmla="*/ 733 w 823"/>
                <a:gd name="T7" fmla="*/ 152 h 597"/>
                <a:gd name="T8" fmla="*/ 752 w 823"/>
                <a:gd name="T9" fmla="*/ 219 h 597"/>
                <a:gd name="T10" fmla="*/ 765 w 823"/>
                <a:gd name="T11" fmla="*/ 289 h 597"/>
                <a:gd name="T12" fmla="*/ 808 w 823"/>
                <a:gd name="T13" fmla="*/ 353 h 597"/>
                <a:gd name="T14" fmla="*/ 822 w 823"/>
                <a:gd name="T15" fmla="*/ 394 h 597"/>
                <a:gd name="T16" fmla="*/ 816 w 823"/>
                <a:gd name="T17" fmla="*/ 458 h 597"/>
                <a:gd name="T18" fmla="*/ 811 w 823"/>
                <a:gd name="T19" fmla="*/ 559 h 597"/>
                <a:gd name="T20" fmla="*/ 461 w 823"/>
                <a:gd name="T21" fmla="*/ 460 h 597"/>
                <a:gd name="T22" fmla="*/ 467 w 823"/>
                <a:gd name="T23" fmla="*/ 438 h 597"/>
                <a:gd name="T24" fmla="*/ 484 w 823"/>
                <a:gd name="T25" fmla="*/ 421 h 597"/>
                <a:gd name="T26" fmla="*/ 506 w 823"/>
                <a:gd name="T27" fmla="*/ 405 h 597"/>
                <a:gd name="T28" fmla="*/ 495 w 823"/>
                <a:gd name="T29" fmla="*/ 377 h 597"/>
                <a:gd name="T30" fmla="*/ 465 w 823"/>
                <a:gd name="T31" fmla="*/ 346 h 597"/>
                <a:gd name="T32" fmla="*/ 429 w 823"/>
                <a:gd name="T33" fmla="*/ 341 h 597"/>
                <a:gd name="T34" fmla="*/ 394 w 823"/>
                <a:gd name="T35" fmla="*/ 324 h 597"/>
                <a:gd name="T36" fmla="*/ 370 w 823"/>
                <a:gd name="T37" fmla="*/ 282 h 597"/>
                <a:gd name="T38" fmla="*/ 349 w 823"/>
                <a:gd name="T39" fmla="*/ 244 h 597"/>
                <a:gd name="T40" fmla="*/ 328 w 823"/>
                <a:gd name="T41" fmla="*/ 229 h 597"/>
                <a:gd name="T42" fmla="*/ 304 w 823"/>
                <a:gd name="T43" fmla="*/ 246 h 597"/>
                <a:gd name="T44" fmla="*/ 273 w 823"/>
                <a:gd name="T45" fmla="*/ 272 h 597"/>
                <a:gd name="T46" fmla="*/ 224 w 823"/>
                <a:gd name="T47" fmla="*/ 267 h 597"/>
                <a:gd name="T48" fmla="*/ 193 w 823"/>
                <a:gd name="T49" fmla="*/ 272 h 597"/>
                <a:gd name="T50" fmla="*/ 161 w 823"/>
                <a:gd name="T51" fmla="*/ 284 h 597"/>
                <a:gd name="T52" fmla="*/ 115 w 823"/>
                <a:gd name="T53" fmla="*/ 289 h 597"/>
                <a:gd name="T54" fmla="*/ 91 w 823"/>
                <a:gd name="T55" fmla="*/ 296 h 597"/>
                <a:gd name="T56" fmla="*/ 66 w 823"/>
                <a:gd name="T57" fmla="*/ 303 h 597"/>
                <a:gd name="T58" fmla="*/ 40 w 823"/>
                <a:gd name="T59" fmla="*/ 308 h 597"/>
                <a:gd name="T60" fmla="*/ 50 w 823"/>
                <a:gd name="T61" fmla="*/ 285 h 597"/>
                <a:gd name="T62" fmla="*/ 29 w 823"/>
                <a:gd name="T63" fmla="*/ 236 h 597"/>
                <a:gd name="T64" fmla="*/ 5 w 823"/>
                <a:gd name="T65" fmla="*/ 223 h 597"/>
                <a:gd name="T66" fmla="*/ 8 w 823"/>
                <a:gd name="T67" fmla="*/ 206 h 597"/>
                <a:gd name="T68" fmla="*/ 49 w 823"/>
                <a:gd name="T69" fmla="*/ 189 h 597"/>
                <a:gd name="T70" fmla="*/ 78 w 823"/>
                <a:gd name="T71" fmla="*/ 179 h 597"/>
                <a:gd name="T72" fmla="*/ 96 w 823"/>
                <a:gd name="T73" fmla="*/ 181 h 597"/>
                <a:gd name="T74" fmla="*/ 111 w 823"/>
                <a:gd name="T75" fmla="*/ 174 h 597"/>
                <a:gd name="T76" fmla="*/ 136 w 823"/>
                <a:gd name="T77" fmla="*/ 167 h 597"/>
                <a:gd name="T78" fmla="*/ 161 w 823"/>
                <a:gd name="T79" fmla="*/ 154 h 597"/>
                <a:gd name="T80" fmla="*/ 176 w 823"/>
                <a:gd name="T81" fmla="*/ 155 h 597"/>
                <a:gd name="T82" fmla="*/ 199 w 823"/>
                <a:gd name="T83" fmla="*/ 142 h 597"/>
                <a:gd name="T84" fmla="*/ 229 w 823"/>
                <a:gd name="T85" fmla="*/ 125 h 597"/>
                <a:gd name="T86" fmla="*/ 245 w 823"/>
                <a:gd name="T87" fmla="*/ 109 h 597"/>
                <a:gd name="T88" fmla="*/ 260 w 823"/>
                <a:gd name="T89" fmla="*/ 97 h 597"/>
                <a:gd name="T90" fmla="*/ 285 w 823"/>
                <a:gd name="T91" fmla="*/ 112 h 597"/>
                <a:gd name="T92" fmla="*/ 320 w 823"/>
                <a:gd name="T93" fmla="*/ 111 h 597"/>
                <a:gd name="T94" fmla="*/ 345 w 823"/>
                <a:gd name="T95" fmla="*/ 101 h 597"/>
                <a:gd name="T96" fmla="*/ 372 w 823"/>
                <a:gd name="T97" fmla="*/ 104 h 597"/>
                <a:gd name="T98" fmla="*/ 403 w 823"/>
                <a:gd name="T99" fmla="*/ 106 h 597"/>
                <a:gd name="T100" fmla="*/ 425 w 823"/>
                <a:gd name="T101" fmla="*/ 82 h 597"/>
                <a:gd name="T102" fmla="*/ 452 w 823"/>
                <a:gd name="T103" fmla="*/ 68 h 597"/>
                <a:gd name="T104" fmla="*/ 488 w 823"/>
                <a:gd name="T105" fmla="*/ 59 h 597"/>
                <a:gd name="T106" fmla="*/ 519 w 823"/>
                <a:gd name="T107" fmla="*/ 39 h 597"/>
                <a:gd name="T108" fmla="*/ 578 w 823"/>
                <a:gd name="T109" fmla="*/ 27 h 597"/>
                <a:gd name="T110" fmla="*/ 634 w 823"/>
                <a:gd name="T111" fmla="*/ 5 h 5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3" h="597">
                  <a:moveTo>
                    <a:pt x="663" y="0"/>
                  </a:moveTo>
                  <a:lnTo>
                    <a:pt x="672" y="15"/>
                  </a:lnTo>
                  <a:lnTo>
                    <a:pt x="672" y="17"/>
                  </a:lnTo>
                  <a:lnTo>
                    <a:pt x="671" y="21"/>
                  </a:lnTo>
                  <a:lnTo>
                    <a:pt x="669" y="26"/>
                  </a:lnTo>
                  <a:lnTo>
                    <a:pt x="667" y="30"/>
                  </a:lnTo>
                  <a:lnTo>
                    <a:pt x="666" y="34"/>
                  </a:lnTo>
                  <a:lnTo>
                    <a:pt x="663" y="37"/>
                  </a:lnTo>
                  <a:lnTo>
                    <a:pt x="661" y="41"/>
                  </a:lnTo>
                  <a:lnTo>
                    <a:pt x="659" y="42"/>
                  </a:lnTo>
                  <a:lnTo>
                    <a:pt x="664" y="45"/>
                  </a:lnTo>
                  <a:lnTo>
                    <a:pt x="670" y="47"/>
                  </a:lnTo>
                  <a:lnTo>
                    <a:pt x="676" y="49"/>
                  </a:lnTo>
                  <a:lnTo>
                    <a:pt x="682" y="52"/>
                  </a:lnTo>
                  <a:lnTo>
                    <a:pt x="687" y="54"/>
                  </a:lnTo>
                  <a:lnTo>
                    <a:pt x="693" y="59"/>
                  </a:lnTo>
                  <a:lnTo>
                    <a:pt x="698" y="63"/>
                  </a:lnTo>
                  <a:lnTo>
                    <a:pt x="702" y="68"/>
                  </a:lnTo>
                  <a:lnTo>
                    <a:pt x="707" y="74"/>
                  </a:lnTo>
                  <a:lnTo>
                    <a:pt x="710" y="81"/>
                  </a:lnTo>
                  <a:lnTo>
                    <a:pt x="712" y="89"/>
                  </a:lnTo>
                  <a:lnTo>
                    <a:pt x="715" y="98"/>
                  </a:lnTo>
                  <a:lnTo>
                    <a:pt x="716" y="109"/>
                  </a:lnTo>
                  <a:lnTo>
                    <a:pt x="716" y="120"/>
                  </a:lnTo>
                  <a:lnTo>
                    <a:pt x="715" y="133"/>
                  </a:lnTo>
                  <a:lnTo>
                    <a:pt x="712" y="148"/>
                  </a:lnTo>
                  <a:lnTo>
                    <a:pt x="716" y="151"/>
                  </a:lnTo>
                  <a:lnTo>
                    <a:pt x="720" y="152"/>
                  </a:lnTo>
                  <a:lnTo>
                    <a:pt x="723" y="152"/>
                  </a:lnTo>
                  <a:lnTo>
                    <a:pt x="727" y="152"/>
                  </a:lnTo>
                  <a:lnTo>
                    <a:pt x="730" y="151"/>
                  </a:lnTo>
                  <a:lnTo>
                    <a:pt x="733" y="152"/>
                  </a:lnTo>
                  <a:lnTo>
                    <a:pt x="736" y="152"/>
                  </a:lnTo>
                  <a:lnTo>
                    <a:pt x="737" y="155"/>
                  </a:lnTo>
                  <a:lnTo>
                    <a:pt x="739" y="164"/>
                  </a:lnTo>
                  <a:lnTo>
                    <a:pt x="741" y="175"/>
                  </a:lnTo>
                  <a:lnTo>
                    <a:pt x="743" y="186"/>
                  </a:lnTo>
                  <a:lnTo>
                    <a:pt x="746" y="197"/>
                  </a:lnTo>
                  <a:lnTo>
                    <a:pt x="748" y="208"/>
                  </a:lnTo>
                  <a:lnTo>
                    <a:pt x="752" y="219"/>
                  </a:lnTo>
                  <a:lnTo>
                    <a:pt x="757" y="228"/>
                  </a:lnTo>
                  <a:lnTo>
                    <a:pt x="763" y="237"/>
                  </a:lnTo>
                  <a:lnTo>
                    <a:pt x="765" y="243"/>
                  </a:lnTo>
                  <a:lnTo>
                    <a:pt x="765" y="251"/>
                  </a:lnTo>
                  <a:lnTo>
                    <a:pt x="763" y="259"/>
                  </a:lnTo>
                  <a:lnTo>
                    <a:pt x="763" y="267"/>
                  </a:lnTo>
                  <a:lnTo>
                    <a:pt x="763" y="278"/>
                  </a:lnTo>
                  <a:lnTo>
                    <a:pt x="765" y="289"/>
                  </a:lnTo>
                  <a:lnTo>
                    <a:pt x="770" y="303"/>
                  </a:lnTo>
                  <a:lnTo>
                    <a:pt x="776" y="317"/>
                  </a:lnTo>
                  <a:lnTo>
                    <a:pt x="780" y="321"/>
                  </a:lnTo>
                  <a:lnTo>
                    <a:pt x="785" y="326"/>
                  </a:lnTo>
                  <a:lnTo>
                    <a:pt x="791" y="331"/>
                  </a:lnTo>
                  <a:lnTo>
                    <a:pt x="797" y="337"/>
                  </a:lnTo>
                  <a:lnTo>
                    <a:pt x="804" y="344"/>
                  </a:lnTo>
                  <a:lnTo>
                    <a:pt x="808" y="353"/>
                  </a:lnTo>
                  <a:lnTo>
                    <a:pt x="811" y="365"/>
                  </a:lnTo>
                  <a:lnTo>
                    <a:pt x="810" y="377"/>
                  </a:lnTo>
                  <a:lnTo>
                    <a:pt x="813" y="380"/>
                  </a:lnTo>
                  <a:lnTo>
                    <a:pt x="816" y="382"/>
                  </a:lnTo>
                  <a:lnTo>
                    <a:pt x="819" y="384"/>
                  </a:lnTo>
                  <a:lnTo>
                    <a:pt x="821" y="387"/>
                  </a:lnTo>
                  <a:lnTo>
                    <a:pt x="822" y="390"/>
                  </a:lnTo>
                  <a:lnTo>
                    <a:pt x="822" y="394"/>
                  </a:lnTo>
                  <a:lnTo>
                    <a:pt x="822" y="399"/>
                  </a:lnTo>
                  <a:lnTo>
                    <a:pt x="820" y="406"/>
                  </a:lnTo>
                  <a:lnTo>
                    <a:pt x="821" y="414"/>
                  </a:lnTo>
                  <a:lnTo>
                    <a:pt x="821" y="424"/>
                  </a:lnTo>
                  <a:lnTo>
                    <a:pt x="821" y="433"/>
                  </a:lnTo>
                  <a:lnTo>
                    <a:pt x="820" y="442"/>
                  </a:lnTo>
                  <a:lnTo>
                    <a:pt x="819" y="451"/>
                  </a:lnTo>
                  <a:lnTo>
                    <a:pt x="816" y="458"/>
                  </a:lnTo>
                  <a:lnTo>
                    <a:pt x="814" y="462"/>
                  </a:lnTo>
                  <a:lnTo>
                    <a:pt x="811" y="465"/>
                  </a:lnTo>
                  <a:lnTo>
                    <a:pt x="816" y="475"/>
                  </a:lnTo>
                  <a:lnTo>
                    <a:pt x="819" y="488"/>
                  </a:lnTo>
                  <a:lnTo>
                    <a:pt x="819" y="504"/>
                  </a:lnTo>
                  <a:lnTo>
                    <a:pt x="816" y="522"/>
                  </a:lnTo>
                  <a:lnTo>
                    <a:pt x="814" y="541"/>
                  </a:lnTo>
                  <a:lnTo>
                    <a:pt x="811" y="559"/>
                  </a:lnTo>
                  <a:lnTo>
                    <a:pt x="810" y="578"/>
                  </a:lnTo>
                  <a:lnTo>
                    <a:pt x="810" y="596"/>
                  </a:lnTo>
                  <a:lnTo>
                    <a:pt x="486" y="523"/>
                  </a:lnTo>
                  <a:lnTo>
                    <a:pt x="485" y="506"/>
                  </a:lnTo>
                  <a:lnTo>
                    <a:pt x="480" y="493"/>
                  </a:lnTo>
                  <a:lnTo>
                    <a:pt x="475" y="480"/>
                  </a:lnTo>
                  <a:lnTo>
                    <a:pt x="468" y="470"/>
                  </a:lnTo>
                  <a:lnTo>
                    <a:pt x="461" y="460"/>
                  </a:lnTo>
                  <a:lnTo>
                    <a:pt x="455" y="453"/>
                  </a:lnTo>
                  <a:lnTo>
                    <a:pt x="451" y="446"/>
                  </a:lnTo>
                  <a:lnTo>
                    <a:pt x="450" y="440"/>
                  </a:lnTo>
                  <a:lnTo>
                    <a:pt x="453" y="440"/>
                  </a:lnTo>
                  <a:lnTo>
                    <a:pt x="456" y="440"/>
                  </a:lnTo>
                  <a:lnTo>
                    <a:pt x="461" y="439"/>
                  </a:lnTo>
                  <a:lnTo>
                    <a:pt x="464" y="439"/>
                  </a:lnTo>
                  <a:lnTo>
                    <a:pt x="467" y="438"/>
                  </a:lnTo>
                  <a:lnTo>
                    <a:pt x="470" y="438"/>
                  </a:lnTo>
                  <a:lnTo>
                    <a:pt x="473" y="437"/>
                  </a:lnTo>
                  <a:lnTo>
                    <a:pt x="475" y="436"/>
                  </a:lnTo>
                  <a:lnTo>
                    <a:pt x="478" y="435"/>
                  </a:lnTo>
                  <a:lnTo>
                    <a:pt x="480" y="432"/>
                  </a:lnTo>
                  <a:lnTo>
                    <a:pt x="482" y="429"/>
                  </a:lnTo>
                  <a:lnTo>
                    <a:pt x="483" y="425"/>
                  </a:lnTo>
                  <a:lnTo>
                    <a:pt x="484" y="421"/>
                  </a:lnTo>
                  <a:lnTo>
                    <a:pt x="485" y="417"/>
                  </a:lnTo>
                  <a:lnTo>
                    <a:pt x="486" y="413"/>
                  </a:lnTo>
                  <a:lnTo>
                    <a:pt x="486" y="409"/>
                  </a:lnTo>
                  <a:lnTo>
                    <a:pt x="493" y="409"/>
                  </a:lnTo>
                  <a:lnTo>
                    <a:pt x="498" y="409"/>
                  </a:lnTo>
                  <a:lnTo>
                    <a:pt x="502" y="408"/>
                  </a:lnTo>
                  <a:lnTo>
                    <a:pt x="504" y="406"/>
                  </a:lnTo>
                  <a:lnTo>
                    <a:pt x="506" y="405"/>
                  </a:lnTo>
                  <a:lnTo>
                    <a:pt x="506" y="402"/>
                  </a:lnTo>
                  <a:lnTo>
                    <a:pt x="506" y="399"/>
                  </a:lnTo>
                  <a:lnTo>
                    <a:pt x="504" y="395"/>
                  </a:lnTo>
                  <a:lnTo>
                    <a:pt x="504" y="391"/>
                  </a:lnTo>
                  <a:lnTo>
                    <a:pt x="502" y="388"/>
                  </a:lnTo>
                  <a:lnTo>
                    <a:pt x="500" y="384"/>
                  </a:lnTo>
                  <a:lnTo>
                    <a:pt x="498" y="381"/>
                  </a:lnTo>
                  <a:lnTo>
                    <a:pt x="495" y="377"/>
                  </a:lnTo>
                  <a:lnTo>
                    <a:pt x="492" y="372"/>
                  </a:lnTo>
                  <a:lnTo>
                    <a:pt x="488" y="368"/>
                  </a:lnTo>
                  <a:lnTo>
                    <a:pt x="485" y="364"/>
                  </a:lnTo>
                  <a:lnTo>
                    <a:pt x="480" y="360"/>
                  </a:lnTo>
                  <a:lnTo>
                    <a:pt x="477" y="356"/>
                  </a:lnTo>
                  <a:lnTo>
                    <a:pt x="472" y="352"/>
                  </a:lnTo>
                  <a:lnTo>
                    <a:pt x="468" y="349"/>
                  </a:lnTo>
                  <a:lnTo>
                    <a:pt x="465" y="346"/>
                  </a:lnTo>
                  <a:lnTo>
                    <a:pt x="461" y="344"/>
                  </a:lnTo>
                  <a:lnTo>
                    <a:pt x="458" y="342"/>
                  </a:lnTo>
                  <a:lnTo>
                    <a:pt x="454" y="340"/>
                  </a:lnTo>
                  <a:lnTo>
                    <a:pt x="449" y="339"/>
                  </a:lnTo>
                  <a:lnTo>
                    <a:pt x="444" y="338"/>
                  </a:lnTo>
                  <a:lnTo>
                    <a:pt x="439" y="339"/>
                  </a:lnTo>
                  <a:lnTo>
                    <a:pt x="434" y="340"/>
                  </a:lnTo>
                  <a:lnTo>
                    <a:pt x="429" y="341"/>
                  </a:lnTo>
                  <a:lnTo>
                    <a:pt x="424" y="344"/>
                  </a:lnTo>
                  <a:lnTo>
                    <a:pt x="419" y="346"/>
                  </a:lnTo>
                  <a:lnTo>
                    <a:pt x="413" y="347"/>
                  </a:lnTo>
                  <a:lnTo>
                    <a:pt x="408" y="343"/>
                  </a:lnTo>
                  <a:lnTo>
                    <a:pt x="405" y="338"/>
                  </a:lnTo>
                  <a:lnTo>
                    <a:pt x="401" y="333"/>
                  </a:lnTo>
                  <a:lnTo>
                    <a:pt x="397" y="329"/>
                  </a:lnTo>
                  <a:lnTo>
                    <a:pt x="394" y="324"/>
                  </a:lnTo>
                  <a:lnTo>
                    <a:pt x="390" y="319"/>
                  </a:lnTo>
                  <a:lnTo>
                    <a:pt x="387" y="315"/>
                  </a:lnTo>
                  <a:lnTo>
                    <a:pt x="384" y="310"/>
                  </a:lnTo>
                  <a:lnTo>
                    <a:pt x="381" y="305"/>
                  </a:lnTo>
                  <a:lnTo>
                    <a:pt x="378" y="300"/>
                  </a:lnTo>
                  <a:lnTo>
                    <a:pt x="376" y="294"/>
                  </a:lnTo>
                  <a:lnTo>
                    <a:pt x="373" y="288"/>
                  </a:lnTo>
                  <a:lnTo>
                    <a:pt x="370" y="282"/>
                  </a:lnTo>
                  <a:lnTo>
                    <a:pt x="368" y="277"/>
                  </a:lnTo>
                  <a:lnTo>
                    <a:pt x="367" y="270"/>
                  </a:lnTo>
                  <a:lnTo>
                    <a:pt x="365" y="263"/>
                  </a:lnTo>
                  <a:lnTo>
                    <a:pt x="362" y="260"/>
                  </a:lnTo>
                  <a:lnTo>
                    <a:pt x="359" y="257"/>
                  </a:lnTo>
                  <a:lnTo>
                    <a:pt x="355" y="254"/>
                  </a:lnTo>
                  <a:lnTo>
                    <a:pt x="352" y="249"/>
                  </a:lnTo>
                  <a:lnTo>
                    <a:pt x="349" y="244"/>
                  </a:lnTo>
                  <a:lnTo>
                    <a:pt x="346" y="237"/>
                  </a:lnTo>
                  <a:lnTo>
                    <a:pt x="344" y="229"/>
                  </a:lnTo>
                  <a:lnTo>
                    <a:pt x="345" y="220"/>
                  </a:lnTo>
                  <a:lnTo>
                    <a:pt x="341" y="221"/>
                  </a:lnTo>
                  <a:lnTo>
                    <a:pt x="338" y="223"/>
                  </a:lnTo>
                  <a:lnTo>
                    <a:pt x="335" y="225"/>
                  </a:lnTo>
                  <a:lnTo>
                    <a:pt x="332" y="227"/>
                  </a:lnTo>
                  <a:lnTo>
                    <a:pt x="328" y="229"/>
                  </a:lnTo>
                  <a:lnTo>
                    <a:pt x="325" y="231"/>
                  </a:lnTo>
                  <a:lnTo>
                    <a:pt x="322" y="233"/>
                  </a:lnTo>
                  <a:lnTo>
                    <a:pt x="319" y="235"/>
                  </a:lnTo>
                  <a:lnTo>
                    <a:pt x="316" y="237"/>
                  </a:lnTo>
                  <a:lnTo>
                    <a:pt x="312" y="240"/>
                  </a:lnTo>
                  <a:lnTo>
                    <a:pt x="309" y="242"/>
                  </a:lnTo>
                  <a:lnTo>
                    <a:pt x="306" y="244"/>
                  </a:lnTo>
                  <a:lnTo>
                    <a:pt x="304" y="246"/>
                  </a:lnTo>
                  <a:lnTo>
                    <a:pt x="301" y="248"/>
                  </a:lnTo>
                  <a:lnTo>
                    <a:pt x="298" y="251"/>
                  </a:lnTo>
                  <a:lnTo>
                    <a:pt x="296" y="254"/>
                  </a:lnTo>
                  <a:lnTo>
                    <a:pt x="292" y="259"/>
                  </a:lnTo>
                  <a:lnTo>
                    <a:pt x="288" y="265"/>
                  </a:lnTo>
                  <a:lnTo>
                    <a:pt x="283" y="269"/>
                  </a:lnTo>
                  <a:lnTo>
                    <a:pt x="279" y="270"/>
                  </a:lnTo>
                  <a:lnTo>
                    <a:pt x="273" y="272"/>
                  </a:lnTo>
                  <a:lnTo>
                    <a:pt x="268" y="273"/>
                  </a:lnTo>
                  <a:lnTo>
                    <a:pt x="263" y="273"/>
                  </a:lnTo>
                  <a:lnTo>
                    <a:pt x="256" y="273"/>
                  </a:lnTo>
                  <a:lnTo>
                    <a:pt x="250" y="272"/>
                  </a:lnTo>
                  <a:lnTo>
                    <a:pt x="244" y="271"/>
                  </a:lnTo>
                  <a:lnTo>
                    <a:pt x="237" y="270"/>
                  </a:lnTo>
                  <a:lnTo>
                    <a:pt x="231" y="269"/>
                  </a:lnTo>
                  <a:lnTo>
                    <a:pt x="224" y="267"/>
                  </a:lnTo>
                  <a:lnTo>
                    <a:pt x="217" y="267"/>
                  </a:lnTo>
                  <a:lnTo>
                    <a:pt x="210" y="266"/>
                  </a:lnTo>
                  <a:lnTo>
                    <a:pt x="203" y="266"/>
                  </a:lnTo>
                  <a:lnTo>
                    <a:pt x="199" y="266"/>
                  </a:lnTo>
                  <a:lnTo>
                    <a:pt x="196" y="267"/>
                  </a:lnTo>
                  <a:lnTo>
                    <a:pt x="194" y="269"/>
                  </a:lnTo>
                  <a:lnTo>
                    <a:pt x="193" y="270"/>
                  </a:lnTo>
                  <a:lnTo>
                    <a:pt x="193" y="272"/>
                  </a:lnTo>
                  <a:lnTo>
                    <a:pt x="192" y="274"/>
                  </a:lnTo>
                  <a:lnTo>
                    <a:pt x="191" y="276"/>
                  </a:lnTo>
                  <a:lnTo>
                    <a:pt x="188" y="278"/>
                  </a:lnTo>
                  <a:lnTo>
                    <a:pt x="183" y="280"/>
                  </a:lnTo>
                  <a:lnTo>
                    <a:pt x="178" y="282"/>
                  </a:lnTo>
                  <a:lnTo>
                    <a:pt x="173" y="282"/>
                  </a:lnTo>
                  <a:lnTo>
                    <a:pt x="167" y="284"/>
                  </a:lnTo>
                  <a:lnTo>
                    <a:pt x="161" y="284"/>
                  </a:lnTo>
                  <a:lnTo>
                    <a:pt x="155" y="285"/>
                  </a:lnTo>
                  <a:lnTo>
                    <a:pt x="149" y="285"/>
                  </a:lnTo>
                  <a:lnTo>
                    <a:pt x="142" y="285"/>
                  </a:lnTo>
                  <a:lnTo>
                    <a:pt x="136" y="286"/>
                  </a:lnTo>
                  <a:lnTo>
                    <a:pt x="131" y="287"/>
                  </a:lnTo>
                  <a:lnTo>
                    <a:pt x="125" y="287"/>
                  </a:lnTo>
                  <a:lnTo>
                    <a:pt x="120" y="288"/>
                  </a:lnTo>
                  <a:lnTo>
                    <a:pt x="115" y="289"/>
                  </a:lnTo>
                  <a:lnTo>
                    <a:pt x="111" y="292"/>
                  </a:lnTo>
                  <a:lnTo>
                    <a:pt x="107" y="294"/>
                  </a:lnTo>
                  <a:lnTo>
                    <a:pt x="104" y="298"/>
                  </a:lnTo>
                  <a:lnTo>
                    <a:pt x="101" y="299"/>
                  </a:lnTo>
                  <a:lnTo>
                    <a:pt x="98" y="299"/>
                  </a:lnTo>
                  <a:lnTo>
                    <a:pt x="96" y="299"/>
                  </a:lnTo>
                  <a:lnTo>
                    <a:pt x="93" y="298"/>
                  </a:lnTo>
                  <a:lnTo>
                    <a:pt x="91" y="296"/>
                  </a:lnTo>
                  <a:lnTo>
                    <a:pt x="88" y="295"/>
                  </a:lnTo>
                  <a:lnTo>
                    <a:pt x="85" y="293"/>
                  </a:lnTo>
                  <a:lnTo>
                    <a:pt x="82" y="293"/>
                  </a:lnTo>
                  <a:lnTo>
                    <a:pt x="79" y="296"/>
                  </a:lnTo>
                  <a:lnTo>
                    <a:pt x="76" y="298"/>
                  </a:lnTo>
                  <a:lnTo>
                    <a:pt x="72" y="300"/>
                  </a:lnTo>
                  <a:lnTo>
                    <a:pt x="69" y="302"/>
                  </a:lnTo>
                  <a:lnTo>
                    <a:pt x="66" y="303"/>
                  </a:lnTo>
                  <a:lnTo>
                    <a:pt x="63" y="304"/>
                  </a:lnTo>
                  <a:lnTo>
                    <a:pt x="60" y="306"/>
                  </a:lnTo>
                  <a:lnTo>
                    <a:pt x="56" y="307"/>
                  </a:lnTo>
                  <a:lnTo>
                    <a:pt x="53" y="308"/>
                  </a:lnTo>
                  <a:lnTo>
                    <a:pt x="50" y="308"/>
                  </a:lnTo>
                  <a:lnTo>
                    <a:pt x="47" y="308"/>
                  </a:lnTo>
                  <a:lnTo>
                    <a:pt x="43" y="308"/>
                  </a:lnTo>
                  <a:lnTo>
                    <a:pt x="40" y="308"/>
                  </a:lnTo>
                  <a:lnTo>
                    <a:pt x="36" y="308"/>
                  </a:lnTo>
                  <a:lnTo>
                    <a:pt x="33" y="307"/>
                  </a:lnTo>
                  <a:lnTo>
                    <a:pt x="29" y="306"/>
                  </a:lnTo>
                  <a:lnTo>
                    <a:pt x="34" y="303"/>
                  </a:lnTo>
                  <a:lnTo>
                    <a:pt x="39" y="299"/>
                  </a:lnTo>
                  <a:lnTo>
                    <a:pt x="43" y="295"/>
                  </a:lnTo>
                  <a:lnTo>
                    <a:pt x="47" y="289"/>
                  </a:lnTo>
                  <a:lnTo>
                    <a:pt x="50" y="285"/>
                  </a:lnTo>
                  <a:lnTo>
                    <a:pt x="51" y="278"/>
                  </a:lnTo>
                  <a:lnTo>
                    <a:pt x="52" y="272"/>
                  </a:lnTo>
                  <a:lnTo>
                    <a:pt x="50" y="265"/>
                  </a:lnTo>
                  <a:lnTo>
                    <a:pt x="48" y="260"/>
                  </a:lnTo>
                  <a:lnTo>
                    <a:pt x="45" y="254"/>
                  </a:lnTo>
                  <a:lnTo>
                    <a:pt x="40" y="248"/>
                  </a:lnTo>
                  <a:lnTo>
                    <a:pt x="34" y="242"/>
                  </a:lnTo>
                  <a:lnTo>
                    <a:pt x="29" y="236"/>
                  </a:lnTo>
                  <a:lnTo>
                    <a:pt x="24" y="232"/>
                  </a:lnTo>
                  <a:lnTo>
                    <a:pt x="18" y="227"/>
                  </a:lnTo>
                  <a:lnTo>
                    <a:pt x="16" y="225"/>
                  </a:lnTo>
                  <a:lnTo>
                    <a:pt x="13" y="223"/>
                  </a:lnTo>
                  <a:lnTo>
                    <a:pt x="11" y="222"/>
                  </a:lnTo>
                  <a:lnTo>
                    <a:pt x="9" y="222"/>
                  </a:lnTo>
                  <a:lnTo>
                    <a:pt x="8" y="222"/>
                  </a:lnTo>
                  <a:lnTo>
                    <a:pt x="5" y="223"/>
                  </a:lnTo>
                  <a:lnTo>
                    <a:pt x="3" y="223"/>
                  </a:lnTo>
                  <a:lnTo>
                    <a:pt x="1" y="224"/>
                  </a:lnTo>
                  <a:lnTo>
                    <a:pt x="0" y="225"/>
                  </a:lnTo>
                  <a:lnTo>
                    <a:pt x="0" y="222"/>
                  </a:lnTo>
                  <a:lnTo>
                    <a:pt x="1" y="218"/>
                  </a:lnTo>
                  <a:lnTo>
                    <a:pt x="3" y="214"/>
                  </a:lnTo>
                  <a:lnTo>
                    <a:pt x="5" y="210"/>
                  </a:lnTo>
                  <a:lnTo>
                    <a:pt x="8" y="206"/>
                  </a:lnTo>
                  <a:lnTo>
                    <a:pt x="12" y="202"/>
                  </a:lnTo>
                  <a:lnTo>
                    <a:pt x="17" y="198"/>
                  </a:lnTo>
                  <a:lnTo>
                    <a:pt x="22" y="193"/>
                  </a:lnTo>
                  <a:lnTo>
                    <a:pt x="29" y="192"/>
                  </a:lnTo>
                  <a:lnTo>
                    <a:pt x="34" y="191"/>
                  </a:lnTo>
                  <a:lnTo>
                    <a:pt x="40" y="190"/>
                  </a:lnTo>
                  <a:lnTo>
                    <a:pt x="45" y="190"/>
                  </a:lnTo>
                  <a:lnTo>
                    <a:pt x="49" y="189"/>
                  </a:lnTo>
                  <a:lnTo>
                    <a:pt x="53" y="189"/>
                  </a:lnTo>
                  <a:lnTo>
                    <a:pt x="58" y="189"/>
                  </a:lnTo>
                  <a:lnTo>
                    <a:pt x="63" y="189"/>
                  </a:lnTo>
                  <a:lnTo>
                    <a:pt x="66" y="187"/>
                  </a:lnTo>
                  <a:lnTo>
                    <a:pt x="70" y="185"/>
                  </a:lnTo>
                  <a:lnTo>
                    <a:pt x="72" y="183"/>
                  </a:lnTo>
                  <a:lnTo>
                    <a:pt x="76" y="181"/>
                  </a:lnTo>
                  <a:lnTo>
                    <a:pt x="78" y="179"/>
                  </a:lnTo>
                  <a:lnTo>
                    <a:pt x="81" y="178"/>
                  </a:lnTo>
                  <a:lnTo>
                    <a:pt x="83" y="177"/>
                  </a:lnTo>
                  <a:lnTo>
                    <a:pt x="85" y="177"/>
                  </a:lnTo>
                  <a:lnTo>
                    <a:pt x="88" y="178"/>
                  </a:lnTo>
                  <a:lnTo>
                    <a:pt x="90" y="179"/>
                  </a:lnTo>
                  <a:lnTo>
                    <a:pt x="91" y="179"/>
                  </a:lnTo>
                  <a:lnTo>
                    <a:pt x="93" y="180"/>
                  </a:lnTo>
                  <a:lnTo>
                    <a:pt x="96" y="181"/>
                  </a:lnTo>
                  <a:lnTo>
                    <a:pt x="97" y="181"/>
                  </a:lnTo>
                  <a:lnTo>
                    <a:pt x="100" y="180"/>
                  </a:lnTo>
                  <a:lnTo>
                    <a:pt x="102" y="179"/>
                  </a:lnTo>
                  <a:lnTo>
                    <a:pt x="104" y="177"/>
                  </a:lnTo>
                  <a:lnTo>
                    <a:pt x="106" y="176"/>
                  </a:lnTo>
                  <a:lnTo>
                    <a:pt x="108" y="175"/>
                  </a:lnTo>
                  <a:lnTo>
                    <a:pt x="109" y="174"/>
                  </a:lnTo>
                  <a:lnTo>
                    <a:pt x="111" y="174"/>
                  </a:lnTo>
                  <a:lnTo>
                    <a:pt x="113" y="174"/>
                  </a:lnTo>
                  <a:lnTo>
                    <a:pt x="115" y="175"/>
                  </a:lnTo>
                  <a:lnTo>
                    <a:pt x="118" y="177"/>
                  </a:lnTo>
                  <a:lnTo>
                    <a:pt x="122" y="175"/>
                  </a:lnTo>
                  <a:lnTo>
                    <a:pt x="125" y="173"/>
                  </a:lnTo>
                  <a:lnTo>
                    <a:pt x="129" y="171"/>
                  </a:lnTo>
                  <a:lnTo>
                    <a:pt x="132" y="169"/>
                  </a:lnTo>
                  <a:lnTo>
                    <a:pt x="136" y="167"/>
                  </a:lnTo>
                  <a:lnTo>
                    <a:pt x="139" y="165"/>
                  </a:lnTo>
                  <a:lnTo>
                    <a:pt x="142" y="163"/>
                  </a:lnTo>
                  <a:lnTo>
                    <a:pt x="146" y="162"/>
                  </a:lnTo>
                  <a:lnTo>
                    <a:pt x="149" y="159"/>
                  </a:lnTo>
                  <a:lnTo>
                    <a:pt x="152" y="157"/>
                  </a:lnTo>
                  <a:lnTo>
                    <a:pt x="155" y="156"/>
                  </a:lnTo>
                  <a:lnTo>
                    <a:pt x="158" y="155"/>
                  </a:lnTo>
                  <a:lnTo>
                    <a:pt x="161" y="154"/>
                  </a:lnTo>
                  <a:lnTo>
                    <a:pt x="164" y="153"/>
                  </a:lnTo>
                  <a:lnTo>
                    <a:pt x="165" y="152"/>
                  </a:lnTo>
                  <a:lnTo>
                    <a:pt x="168" y="152"/>
                  </a:lnTo>
                  <a:lnTo>
                    <a:pt x="169" y="152"/>
                  </a:lnTo>
                  <a:lnTo>
                    <a:pt x="171" y="153"/>
                  </a:lnTo>
                  <a:lnTo>
                    <a:pt x="173" y="153"/>
                  </a:lnTo>
                  <a:lnTo>
                    <a:pt x="175" y="155"/>
                  </a:lnTo>
                  <a:lnTo>
                    <a:pt x="176" y="155"/>
                  </a:lnTo>
                  <a:lnTo>
                    <a:pt x="178" y="156"/>
                  </a:lnTo>
                  <a:lnTo>
                    <a:pt x="179" y="157"/>
                  </a:lnTo>
                  <a:lnTo>
                    <a:pt x="181" y="159"/>
                  </a:lnTo>
                  <a:lnTo>
                    <a:pt x="185" y="155"/>
                  </a:lnTo>
                  <a:lnTo>
                    <a:pt x="189" y="152"/>
                  </a:lnTo>
                  <a:lnTo>
                    <a:pt x="192" y="148"/>
                  </a:lnTo>
                  <a:lnTo>
                    <a:pt x="195" y="145"/>
                  </a:lnTo>
                  <a:lnTo>
                    <a:pt x="199" y="142"/>
                  </a:lnTo>
                  <a:lnTo>
                    <a:pt x="202" y="140"/>
                  </a:lnTo>
                  <a:lnTo>
                    <a:pt x="206" y="137"/>
                  </a:lnTo>
                  <a:lnTo>
                    <a:pt x="210" y="135"/>
                  </a:lnTo>
                  <a:lnTo>
                    <a:pt x="213" y="133"/>
                  </a:lnTo>
                  <a:lnTo>
                    <a:pt x="216" y="131"/>
                  </a:lnTo>
                  <a:lnTo>
                    <a:pt x="221" y="129"/>
                  </a:lnTo>
                  <a:lnTo>
                    <a:pt x="224" y="127"/>
                  </a:lnTo>
                  <a:lnTo>
                    <a:pt x="229" y="125"/>
                  </a:lnTo>
                  <a:lnTo>
                    <a:pt x="232" y="123"/>
                  </a:lnTo>
                  <a:lnTo>
                    <a:pt x="237" y="122"/>
                  </a:lnTo>
                  <a:lnTo>
                    <a:pt x="241" y="119"/>
                  </a:lnTo>
                  <a:lnTo>
                    <a:pt x="244" y="118"/>
                  </a:lnTo>
                  <a:lnTo>
                    <a:pt x="245" y="116"/>
                  </a:lnTo>
                  <a:lnTo>
                    <a:pt x="245" y="114"/>
                  </a:lnTo>
                  <a:lnTo>
                    <a:pt x="245" y="112"/>
                  </a:lnTo>
                  <a:lnTo>
                    <a:pt x="245" y="109"/>
                  </a:lnTo>
                  <a:lnTo>
                    <a:pt x="245" y="107"/>
                  </a:lnTo>
                  <a:lnTo>
                    <a:pt x="246" y="103"/>
                  </a:lnTo>
                  <a:lnTo>
                    <a:pt x="249" y="100"/>
                  </a:lnTo>
                  <a:lnTo>
                    <a:pt x="251" y="98"/>
                  </a:lnTo>
                  <a:lnTo>
                    <a:pt x="253" y="97"/>
                  </a:lnTo>
                  <a:lnTo>
                    <a:pt x="256" y="97"/>
                  </a:lnTo>
                  <a:lnTo>
                    <a:pt x="258" y="97"/>
                  </a:lnTo>
                  <a:lnTo>
                    <a:pt x="260" y="97"/>
                  </a:lnTo>
                  <a:lnTo>
                    <a:pt x="263" y="97"/>
                  </a:lnTo>
                  <a:lnTo>
                    <a:pt x="265" y="96"/>
                  </a:lnTo>
                  <a:lnTo>
                    <a:pt x="267" y="94"/>
                  </a:lnTo>
                  <a:lnTo>
                    <a:pt x="270" y="99"/>
                  </a:lnTo>
                  <a:lnTo>
                    <a:pt x="273" y="103"/>
                  </a:lnTo>
                  <a:lnTo>
                    <a:pt x="277" y="107"/>
                  </a:lnTo>
                  <a:lnTo>
                    <a:pt x="281" y="110"/>
                  </a:lnTo>
                  <a:lnTo>
                    <a:pt x="285" y="112"/>
                  </a:lnTo>
                  <a:lnTo>
                    <a:pt x="289" y="114"/>
                  </a:lnTo>
                  <a:lnTo>
                    <a:pt x="294" y="115"/>
                  </a:lnTo>
                  <a:lnTo>
                    <a:pt x="298" y="115"/>
                  </a:lnTo>
                  <a:lnTo>
                    <a:pt x="304" y="115"/>
                  </a:lnTo>
                  <a:lnTo>
                    <a:pt x="308" y="115"/>
                  </a:lnTo>
                  <a:lnTo>
                    <a:pt x="312" y="114"/>
                  </a:lnTo>
                  <a:lnTo>
                    <a:pt x="317" y="112"/>
                  </a:lnTo>
                  <a:lnTo>
                    <a:pt x="320" y="111"/>
                  </a:lnTo>
                  <a:lnTo>
                    <a:pt x="324" y="108"/>
                  </a:lnTo>
                  <a:lnTo>
                    <a:pt x="328" y="106"/>
                  </a:lnTo>
                  <a:lnTo>
                    <a:pt x="330" y="103"/>
                  </a:lnTo>
                  <a:lnTo>
                    <a:pt x="333" y="102"/>
                  </a:lnTo>
                  <a:lnTo>
                    <a:pt x="336" y="102"/>
                  </a:lnTo>
                  <a:lnTo>
                    <a:pt x="338" y="101"/>
                  </a:lnTo>
                  <a:lnTo>
                    <a:pt x="341" y="101"/>
                  </a:lnTo>
                  <a:lnTo>
                    <a:pt x="345" y="101"/>
                  </a:lnTo>
                  <a:lnTo>
                    <a:pt x="349" y="101"/>
                  </a:lnTo>
                  <a:lnTo>
                    <a:pt x="352" y="102"/>
                  </a:lnTo>
                  <a:lnTo>
                    <a:pt x="355" y="102"/>
                  </a:lnTo>
                  <a:lnTo>
                    <a:pt x="359" y="102"/>
                  </a:lnTo>
                  <a:lnTo>
                    <a:pt x="362" y="103"/>
                  </a:lnTo>
                  <a:lnTo>
                    <a:pt x="366" y="103"/>
                  </a:lnTo>
                  <a:lnTo>
                    <a:pt x="369" y="103"/>
                  </a:lnTo>
                  <a:lnTo>
                    <a:pt x="372" y="104"/>
                  </a:lnTo>
                  <a:lnTo>
                    <a:pt x="375" y="104"/>
                  </a:lnTo>
                  <a:lnTo>
                    <a:pt x="377" y="104"/>
                  </a:lnTo>
                  <a:lnTo>
                    <a:pt x="379" y="104"/>
                  </a:lnTo>
                  <a:lnTo>
                    <a:pt x="384" y="106"/>
                  </a:lnTo>
                  <a:lnTo>
                    <a:pt x="389" y="107"/>
                  </a:lnTo>
                  <a:lnTo>
                    <a:pt x="394" y="108"/>
                  </a:lnTo>
                  <a:lnTo>
                    <a:pt x="398" y="107"/>
                  </a:lnTo>
                  <a:lnTo>
                    <a:pt x="403" y="106"/>
                  </a:lnTo>
                  <a:lnTo>
                    <a:pt x="407" y="104"/>
                  </a:lnTo>
                  <a:lnTo>
                    <a:pt x="411" y="102"/>
                  </a:lnTo>
                  <a:lnTo>
                    <a:pt x="414" y="100"/>
                  </a:lnTo>
                  <a:lnTo>
                    <a:pt x="417" y="97"/>
                  </a:lnTo>
                  <a:lnTo>
                    <a:pt x="419" y="93"/>
                  </a:lnTo>
                  <a:lnTo>
                    <a:pt x="421" y="90"/>
                  </a:lnTo>
                  <a:lnTo>
                    <a:pt x="424" y="86"/>
                  </a:lnTo>
                  <a:lnTo>
                    <a:pt x="425" y="82"/>
                  </a:lnTo>
                  <a:lnTo>
                    <a:pt x="426" y="78"/>
                  </a:lnTo>
                  <a:lnTo>
                    <a:pt x="427" y="73"/>
                  </a:lnTo>
                  <a:lnTo>
                    <a:pt x="427" y="69"/>
                  </a:lnTo>
                  <a:lnTo>
                    <a:pt x="432" y="67"/>
                  </a:lnTo>
                  <a:lnTo>
                    <a:pt x="437" y="67"/>
                  </a:lnTo>
                  <a:lnTo>
                    <a:pt x="442" y="67"/>
                  </a:lnTo>
                  <a:lnTo>
                    <a:pt x="446" y="67"/>
                  </a:lnTo>
                  <a:lnTo>
                    <a:pt x="452" y="68"/>
                  </a:lnTo>
                  <a:lnTo>
                    <a:pt x="456" y="68"/>
                  </a:lnTo>
                  <a:lnTo>
                    <a:pt x="462" y="69"/>
                  </a:lnTo>
                  <a:lnTo>
                    <a:pt x="467" y="68"/>
                  </a:lnTo>
                  <a:lnTo>
                    <a:pt x="472" y="67"/>
                  </a:lnTo>
                  <a:lnTo>
                    <a:pt x="476" y="66"/>
                  </a:lnTo>
                  <a:lnTo>
                    <a:pt x="480" y="64"/>
                  </a:lnTo>
                  <a:lnTo>
                    <a:pt x="484" y="61"/>
                  </a:lnTo>
                  <a:lnTo>
                    <a:pt x="488" y="59"/>
                  </a:lnTo>
                  <a:lnTo>
                    <a:pt x="492" y="57"/>
                  </a:lnTo>
                  <a:lnTo>
                    <a:pt x="496" y="54"/>
                  </a:lnTo>
                  <a:lnTo>
                    <a:pt x="499" y="51"/>
                  </a:lnTo>
                  <a:lnTo>
                    <a:pt x="503" y="48"/>
                  </a:lnTo>
                  <a:lnTo>
                    <a:pt x="507" y="46"/>
                  </a:lnTo>
                  <a:lnTo>
                    <a:pt x="510" y="43"/>
                  </a:lnTo>
                  <a:lnTo>
                    <a:pt x="515" y="41"/>
                  </a:lnTo>
                  <a:lnTo>
                    <a:pt x="519" y="39"/>
                  </a:lnTo>
                  <a:lnTo>
                    <a:pt x="524" y="38"/>
                  </a:lnTo>
                  <a:lnTo>
                    <a:pt x="529" y="37"/>
                  </a:lnTo>
                  <a:lnTo>
                    <a:pt x="535" y="37"/>
                  </a:lnTo>
                  <a:lnTo>
                    <a:pt x="545" y="35"/>
                  </a:lnTo>
                  <a:lnTo>
                    <a:pt x="555" y="34"/>
                  </a:lnTo>
                  <a:lnTo>
                    <a:pt x="563" y="31"/>
                  </a:lnTo>
                  <a:lnTo>
                    <a:pt x="571" y="30"/>
                  </a:lnTo>
                  <a:lnTo>
                    <a:pt x="578" y="27"/>
                  </a:lnTo>
                  <a:lnTo>
                    <a:pt x="584" y="24"/>
                  </a:lnTo>
                  <a:lnTo>
                    <a:pt x="592" y="21"/>
                  </a:lnTo>
                  <a:lnTo>
                    <a:pt x="597" y="19"/>
                  </a:lnTo>
                  <a:lnTo>
                    <a:pt x="604" y="16"/>
                  </a:lnTo>
                  <a:lnTo>
                    <a:pt x="611" y="13"/>
                  </a:lnTo>
                  <a:lnTo>
                    <a:pt x="618" y="10"/>
                  </a:lnTo>
                  <a:lnTo>
                    <a:pt x="625" y="8"/>
                  </a:lnTo>
                  <a:lnTo>
                    <a:pt x="634" y="5"/>
                  </a:lnTo>
                  <a:lnTo>
                    <a:pt x="643" y="3"/>
                  </a:lnTo>
                  <a:lnTo>
                    <a:pt x="652" y="1"/>
                  </a:lnTo>
                  <a:lnTo>
                    <a:pt x="663" y="0"/>
                  </a:lnTo>
                </a:path>
              </a:pathLst>
            </a:custGeom>
            <a:solidFill>
              <a:srgbClr val="FFFF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7" name="Freeform 5">
              <a:extLst>
                <a:ext uri="{FF2B5EF4-FFF2-40B4-BE49-F238E27FC236}">
                  <a16:creationId xmlns:a16="http://schemas.microsoft.com/office/drawing/2014/main" id="{AFF4F897-EEAE-4F4D-97A8-39F62EC4BC51}"/>
                </a:ext>
              </a:extLst>
            </p:cNvPr>
            <p:cNvSpPr>
              <a:spLocks/>
            </p:cNvSpPr>
            <p:nvPr/>
          </p:nvSpPr>
          <p:spPr bwMode="auto">
            <a:xfrm>
              <a:off x="5156" y="657"/>
              <a:ext cx="229" cy="203"/>
            </a:xfrm>
            <a:custGeom>
              <a:avLst/>
              <a:gdLst>
                <a:gd name="T0" fmla="*/ 24 w 229"/>
                <a:gd name="T1" fmla="*/ 184 h 203"/>
                <a:gd name="T2" fmla="*/ 20 w 229"/>
                <a:gd name="T3" fmla="*/ 195 h 203"/>
                <a:gd name="T4" fmla="*/ 23 w 229"/>
                <a:gd name="T5" fmla="*/ 199 h 203"/>
                <a:gd name="T6" fmla="*/ 29 w 229"/>
                <a:gd name="T7" fmla="*/ 202 h 203"/>
                <a:gd name="T8" fmla="*/ 38 w 229"/>
                <a:gd name="T9" fmla="*/ 201 h 203"/>
                <a:gd name="T10" fmla="*/ 48 w 229"/>
                <a:gd name="T11" fmla="*/ 199 h 203"/>
                <a:gd name="T12" fmla="*/ 60 w 229"/>
                <a:gd name="T13" fmla="*/ 195 h 203"/>
                <a:gd name="T14" fmla="*/ 72 w 229"/>
                <a:gd name="T15" fmla="*/ 191 h 203"/>
                <a:gd name="T16" fmla="*/ 84 w 229"/>
                <a:gd name="T17" fmla="*/ 184 h 203"/>
                <a:gd name="T18" fmla="*/ 95 w 229"/>
                <a:gd name="T19" fmla="*/ 178 h 203"/>
                <a:gd name="T20" fmla="*/ 105 w 229"/>
                <a:gd name="T21" fmla="*/ 171 h 203"/>
                <a:gd name="T22" fmla="*/ 118 w 229"/>
                <a:gd name="T23" fmla="*/ 164 h 203"/>
                <a:gd name="T24" fmla="*/ 130 w 229"/>
                <a:gd name="T25" fmla="*/ 155 h 203"/>
                <a:gd name="T26" fmla="*/ 143 w 229"/>
                <a:gd name="T27" fmla="*/ 146 h 203"/>
                <a:gd name="T28" fmla="*/ 157 w 229"/>
                <a:gd name="T29" fmla="*/ 135 h 203"/>
                <a:gd name="T30" fmla="*/ 169 w 229"/>
                <a:gd name="T31" fmla="*/ 124 h 203"/>
                <a:gd name="T32" fmla="*/ 180 w 229"/>
                <a:gd name="T33" fmla="*/ 114 h 203"/>
                <a:gd name="T34" fmla="*/ 190 w 229"/>
                <a:gd name="T35" fmla="*/ 105 h 203"/>
                <a:gd name="T36" fmla="*/ 202 w 229"/>
                <a:gd name="T37" fmla="*/ 95 h 203"/>
                <a:gd name="T38" fmla="*/ 214 w 229"/>
                <a:gd name="T39" fmla="*/ 83 h 203"/>
                <a:gd name="T40" fmla="*/ 222 w 229"/>
                <a:gd name="T41" fmla="*/ 71 h 203"/>
                <a:gd name="T42" fmla="*/ 227 w 229"/>
                <a:gd name="T43" fmla="*/ 60 h 203"/>
                <a:gd name="T44" fmla="*/ 227 w 229"/>
                <a:gd name="T45" fmla="*/ 53 h 203"/>
                <a:gd name="T46" fmla="*/ 222 w 229"/>
                <a:gd name="T47" fmla="*/ 51 h 203"/>
                <a:gd name="T48" fmla="*/ 216 w 229"/>
                <a:gd name="T49" fmla="*/ 51 h 203"/>
                <a:gd name="T50" fmla="*/ 210 w 229"/>
                <a:gd name="T51" fmla="*/ 51 h 203"/>
                <a:gd name="T52" fmla="*/ 201 w 229"/>
                <a:gd name="T53" fmla="*/ 42 h 203"/>
                <a:gd name="T54" fmla="*/ 187 w 229"/>
                <a:gd name="T55" fmla="*/ 28 h 203"/>
                <a:gd name="T56" fmla="*/ 173 w 229"/>
                <a:gd name="T57" fmla="*/ 17 h 203"/>
                <a:gd name="T58" fmla="*/ 157 w 229"/>
                <a:gd name="T59" fmla="*/ 9 h 203"/>
                <a:gd name="T60" fmla="*/ 139 w 229"/>
                <a:gd name="T61" fmla="*/ 3 h 203"/>
                <a:gd name="T62" fmla="*/ 122 w 229"/>
                <a:gd name="T63" fmla="*/ 0 h 203"/>
                <a:gd name="T64" fmla="*/ 103 w 229"/>
                <a:gd name="T65" fmla="*/ 0 h 203"/>
                <a:gd name="T66" fmla="*/ 84 w 229"/>
                <a:gd name="T67" fmla="*/ 4 h 203"/>
                <a:gd name="T68" fmla="*/ 70 w 229"/>
                <a:gd name="T69" fmla="*/ 8 h 203"/>
                <a:gd name="T70" fmla="*/ 61 w 229"/>
                <a:gd name="T71" fmla="*/ 12 h 203"/>
                <a:gd name="T72" fmla="*/ 52 w 229"/>
                <a:gd name="T73" fmla="*/ 17 h 203"/>
                <a:gd name="T74" fmla="*/ 44 w 229"/>
                <a:gd name="T75" fmla="*/ 23 h 203"/>
                <a:gd name="T76" fmla="*/ 35 w 229"/>
                <a:gd name="T77" fmla="*/ 30 h 203"/>
                <a:gd name="T78" fmla="*/ 28 w 229"/>
                <a:gd name="T79" fmla="*/ 36 h 203"/>
                <a:gd name="T80" fmla="*/ 20 w 229"/>
                <a:gd name="T81" fmla="*/ 43 h 203"/>
                <a:gd name="T82" fmla="*/ 13 w 229"/>
                <a:gd name="T83" fmla="*/ 51 h 203"/>
                <a:gd name="T84" fmla="*/ 6 w 229"/>
                <a:gd name="T85" fmla="*/ 66 h 203"/>
                <a:gd name="T86" fmla="*/ 1 w 229"/>
                <a:gd name="T87" fmla="*/ 91 h 203"/>
                <a:gd name="T88" fmla="*/ 0 w 229"/>
                <a:gd name="T89" fmla="*/ 115 h 203"/>
                <a:gd name="T90" fmla="*/ 5 w 229"/>
                <a:gd name="T91" fmla="*/ 141 h 203"/>
                <a:gd name="T92" fmla="*/ 11 w 229"/>
                <a:gd name="T93" fmla="*/ 157 h 203"/>
                <a:gd name="T94" fmla="*/ 16 w 229"/>
                <a:gd name="T95" fmla="*/ 163 h 203"/>
                <a:gd name="T96" fmla="*/ 21 w 229"/>
                <a:gd name="T97" fmla="*/ 169 h 203"/>
                <a:gd name="T98" fmla="*/ 24 w 229"/>
                <a:gd name="T99" fmla="*/ 175 h 203"/>
                <a:gd name="T100" fmla="*/ 25 w 229"/>
                <a:gd name="T101" fmla="*/ 178 h 2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9" h="203">
                  <a:moveTo>
                    <a:pt x="25" y="178"/>
                  </a:moveTo>
                  <a:lnTo>
                    <a:pt x="24" y="184"/>
                  </a:lnTo>
                  <a:lnTo>
                    <a:pt x="21" y="190"/>
                  </a:lnTo>
                  <a:lnTo>
                    <a:pt x="20" y="195"/>
                  </a:lnTo>
                  <a:lnTo>
                    <a:pt x="21" y="197"/>
                  </a:lnTo>
                  <a:lnTo>
                    <a:pt x="23" y="199"/>
                  </a:lnTo>
                  <a:lnTo>
                    <a:pt x="25" y="200"/>
                  </a:lnTo>
                  <a:lnTo>
                    <a:pt x="29" y="202"/>
                  </a:lnTo>
                  <a:lnTo>
                    <a:pt x="33" y="202"/>
                  </a:lnTo>
                  <a:lnTo>
                    <a:pt x="38" y="201"/>
                  </a:lnTo>
                  <a:lnTo>
                    <a:pt x="43" y="200"/>
                  </a:lnTo>
                  <a:lnTo>
                    <a:pt x="48" y="199"/>
                  </a:lnTo>
                  <a:lnTo>
                    <a:pt x="54" y="197"/>
                  </a:lnTo>
                  <a:lnTo>
                    <a:pt x="60" y="195"/>
                  </a:lnTo>
                  <a:lnTo>
                    <a:pt x="66" y="193"/>
                  </a:lnTo>
                  <a:lnTo>
                    <a:pt x="72" y="191"/>
                  </a:lnTo>
                  <a:lnTo>
                    <a:pt x="78" y="188"/>
                  </a:lnTo>
                  <a:lnTo>
                    <a:pt x="84" y="184"/>
                  </a:lnTo>
                  <a:lnTo>
                    <a:pt x="90" y="181"/>
                  </a:lnTo>
                  <a:lnTo>
                    <a:pt x="95" y="178"/>
                  </a:lnTo>
                  <a:lnTo>
                    <a:pt x="100" y="175"/>
                  </a:lnTo>
                  <a:lnTo>
                    <a:pt x="105" y="171"/>
                  </a:lnTo>
                  <a:lnTo>
                    <a:pt x="112" y="169"/>
                  </a:lnTo>
                  <a:lnTo>
                    <a:pt x="118" y="164"/>
                  </a:lnTo>
                  <a:lnTo>
                    <a:pt x="124" y="160"/>
                  </a:lnTo>
                  <a:lnTo>
                    <a:pt x="130" y="155"/>
                  </a:lnTo>
                  <a:lnTo>
                    <a:pt x="137" y="150"/>
                  </a:lnTo>
                  <a:lnTo>
                    <a:pt x="143" y="146"/>
                  </a:lnTo>
                  <a:lnTo>
                    <a:pt x="150" y="140"/>
                  </a:lnTo>
                  <a:lnTo>
                    <a:pt x="157" y="135"/>
                  </a:lnTo>
                  <a:lnTo>
                    <a:pt x="162" y="130"/>
                  </a:lnTo>
                  <a:lnTo>
                    <a:pt x="169" y="124"/>
                  </a:lnTo>
                  <a:lnTo>
                    <a:pt x="175" y="120"/>
                  </a:lnTo>
                  <a:lnTo>
                    <a:pt x="180" y="114"/>
                  </a:lnTo>
                  <a:lnTo>
                    <a:pt x="186" y="110"/>
                  </a:lnTo>
                  <a:lnTo>
                    <a:pt x="190" y="105"/>
                  </a:lnTo>
                  <a:lnTo>
                    <a:pt x="195" y="101"/>
                  </a:lnTo>
                  <a:lnTo>
                    <a:pt x="202" y="95"/>
                  </a:lnTo>
                  <a:lnTo>
                    <a:pt x="208" y="89"/>
                  </a:lnTo>
                  <a:lnTo>
                    <a:pt x="214" y="83"/>
                  </a:lnTo>
                  <a:lnTo>
                    <a:pt x="218" y="77"/>
                  </a:lnTo>
                  <a:lnTo>
                    <a:pt x="222" y="71"/>
                  </a:lnTo>
                  <a:lnTo>
                    <a:pt x="225" y="65"/>
                  </a:lnTo>
                  <a:lnTo>
                    <a:pt x="227" y="60"/>
                  </a:lnTo>
                  <a:lnTo>
                    <a:pt x="228" y="55"/>
                  </a:lnTo>
                  <a:lnTo>
                    <a:pt x="227" y="53"/>
                  </a:lnTo>
                  <a:lnTo>
                    <a:pt x="225" y="51"/>
                  </a:lnTo>
                  <a:lnTo>
                    <a:pt x="222" y="51"/>
                  </a:lnTo>
                  <a:lnTo>
                    <a:pt x="219" y="51"/>
                  </a:lnTo>
                  <a:lnTo>
                    <a:pt x="216" y="51"/>
                  </a:lnTo>
                  <a:lnTo>
                    <a:pt x="213" y="51"/>
                  </a:lnTo>
                  <a:lnTo>
                    <a:pt x="210" y="51"/>
                  </a:lnTo>
                  <a:lnTo>
                    <a:pt x="207" y="50"/>
                  </a:lnTo>
                  <a:lnTo>
                    <a:pt x="201" y="42"/>
                  </a:lnTo>
                  <a:lnTo>
                    <a:pt x="195" y="35"/>
                  </a:lnTo>
                  <a:lnTo>
                    <a:pt x="187" y="28"/>
                  </a:lnTo>
                  <a:lnTo>
                    <a:pt x="180" y="23"/>
                  </a:lnTo>
                  <a:lnTo>
                    <a:pt x="173" y="17"/>
                  </a:lnTo>
                  <a:lnTo>
                    <a:pt x="164" y="13"/>
                  </a:lnTo>
                  <a:lnTo>
                    <a:pt x="157" y="9"/>
                  </a:lnTo>
                  <a:lnTo>
                    <a:pt x="148" y="5"/>
                  </a:lnTo>
                  <a:lnTo>
                    <a:pt x="139" y="3"/>
                  </a:lnTo>
                  <a:lnTo>
                    <a:pt x="130" y="1"/>
                  </a:lnTo>
                  <a:lnTo>
                    <a:pt x="122" y="0"/>
                  </a:lnTo>
                  <a:lnTo>
                    <a:pt x="112" y="0"/>
                  </a:lnTo>
                  <a:lnTo>
                    <a:pt x="103" y="0"/>
                  </a:lnTo>
                  <a:lnTo>
                    <a:pt x="94" y="1"/>
                  </a:lnTo>
                  <a:lnTo>
                    <a:pt x="84" y="4"/>
                  </a:lnTo>
                  <a:lnTo>
                    <a:pt x="74" y="6"/>
                  </a:lnTo>
                  <a:lnTo>
                    <a:pt x="70" y="8"/>
                  </a:lnTo>
                  <a:lnTo>
                    <a:pt x="65" y="10"/>
                  </a:lnTo>
                  <a:lnTo>
                    <a:pt x="61" y="12"/>
                  </a:lnTo>
                  <a:lnTo>
                    <a:pt x="57" y="15"/>
                  </a:lnTo>
                  <a:lnTo>
                    <a:pt x="52" y="17"/>
                  </a:lnTo>
                  <a:lnTo>
                    <a:pt x="48" y="20"/>
                  </a:lnTo>
                  <a:lnTo>
                    <a:pt x="44" y="23"/>
                  </a:lnTo>
                  <a:lnTo>
                    <a:pt x="40" y="26"/>
                  </a:lnTo>
                  <a:lnTo>
                    <a:pt x="35" y="30"/>
                  </a:lnTo>
                  <a:lnTo>
                    <a:pt x="32" y="33"/>
                  </a:lnTo>
                  <a:lnTo>
                    <a:pt x="28" y="36"/>
                  </a:lnTo>
                  <a:lnTo>
                    <a:pt x="24" y="40"/>
                  </a:lnTo>
                  <a:lnTo>
                    <a:pt x="20" y="43"/>
                  </a:lnTo>
                  <a:lnTo>
                    <a:pt x="16" y="47"/>
                  </a:lnTo>
                  <a:lnTo>
                    <a:pt x="13" y="51"/>
                  </a:lnTo>
                  <a:lnTo>
                    <a:pt x="10" y="54"/>
                  </a:lnTo>
                  <a:lnTo>
                    <a:pt x="6" y="66"/>
                  </a:lnTo>
                  <a:lnTo>
                    <a:pt x="4" y="79"/>
                  </a:lnTo>
                  <a:lnTo>
                    <a:pt x="1" y="91"/>
                  </a:lnTo>
                  <a:lnTo>
                    <a:pt x="0" y="103"/>
                  </a:lnTo>
                  <a:lnTo>
                    <a:pt x="0" y="115"/>
                  </a:lnTo>
                  <a:lnTo>
                    <a:pt x="1" y="128"/>
                  </a:lnTo>
                  <a:lnTo>
                    <a:pt x="5" y="141"/>
                  </a:lnTo>
                  <a:lnTo>
                    <a:pt x="9" y="154"/>
                  </a:lnTo>
                  <a:lnTo>
                    <a:pt x="11" y="157"/>
                  </a:lnTo>
                  <a:lnTo>
                    <a:pt x="14" y="160"/>
                  </a:lnTo>
                  <a:lnTo>
                    <a:pt x="16" y="163"/>
                  </a:lnTo>
                  <a:lnTo>
                    <a:pt x="19" y="166"/>
                  </a:lnTo>
                  <a:lnTo>
                    <a:pt x="21" y="169"/>
                  </a:lnTo>
                  <a:lnTo>
                    <a:pt x="23" y="172"/>
                  </a:lnTo>
                  <a:lnTo>
                    <a:pt x="24" y="175"/>
                  </a:lnTo>
                  <a:lnTo>
                    <a:pt x="25" y="178"/>
                  </a:lnTo>
                </a:path>
              </a:pathLst>
            </a:custGeom>
            <a:solidFill>
              <a:srgbClr val="F1F18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8" name="Freeform 6">
              <a:extLst>
                <a:ext uri="{FF2B5EF4-FFF2-40B4-BE49-F238E27FC236}">
                  <a16:creationId xmlns:a16="http://schemas.microsoft.com/office/drawing/2014/main" id="{ECFC541D-3CB0-44DF-86FE-5D0BC6A64AF6}"/>
                </a:ext>
              </a:extLst>
            </p:cNvPr>
            <p:cNvSpPr>
              <a:spLocks/>
            </p:cNvSpPr>
            <p:nvPr/>
          </p:nvSpPr>
          <p:spPr bwMode="auto">
            <a:xfrm>
              <a:off x="5167" y="668"/>
              <a:ext cx="58" cy="105"/>
            </a:xfrm>
            <a:custGeom>
              <a:avLst/>
              <a:gdLst>
                <a:gd name="T0" fmla="*/ 57 w 58"/>
                <a:gd name="T1" fmla="*/ 0 h 105"/>
                <a:gd name="T2" fmla="*/ 48 w 58"/>
                <a:gd name="T3" fmla="*/ 5 h 105"/>
                <a:gd name="T4" fmla="*/ 40 w 58"/>
                <a:gd name="T5" fmla="*/ 10 h 105"/>
                <a:gd name="T6" fmla="*/ 34 w 58"/>
                <a:gd name="T7" fmla="*/ 15 h 105"/>
                <a:gd name="T8" fmla="*/ 27 w 58"/>
                <a:gd name="T9" fmla="*/ 21 h 105"/>
                <a:gd name="T10" fmla="*/ 22 w 58"/>
                <a:gd name="T11" fmla="*/ 27 h 105"/>
                <a:gd name="T12" fmla="*/ 17 w 58"/>
                <a:gd name="T13" fmla="*/ 33 h 105"/>
                <a:gd name="T14" fmla="*/ 13 w 58"/>
                <a:gd name="T15" fmla="*/ 39 h 105"/>
                <a:gd name="T16" fmla="*/ 9 w 58"/>
                <a:gd name="T17" fmla="*/ 46 h 105"/>
                <a:gd name="T18" fmla="*/ 5 w 58"/>
                <a:gd name="T19" fmla="*/ 53 h 105"/>
                <a:gd name="T20" fmla="*/ 3 w 58"/>
                <a:gd name="T21" fmla="*/ 59 h 105"/>
                <a:gd name="T22" fmla="*/ 1 w 58"/>
                <a:gd name="T23" fmla="*/ 67 h 105"/>
                <a:gd name="T24" fmla="*/ 0 w 58"/>
                <a:gd name="T25" fmla="*/ 74 h 105"/>
                <a:gd name="T26" fmla="*/ 0 w 58"/>
                <a:gd name="T27" fmla="*/ 81 h 105"/>
                <a:gd name="T28" fmla="*/ 0 w 58"/>
                <a:gd name="T29" fmla="*/ 89 h 105"/>
                <a:gd name="T30" fmla="*/ 0 w 58"/>
                <a:gd name="T31" fmla="*/ 96 h 105"/>
                <a:gd name="T32" fmla="*/ 2 w 58"/>
                <a:gd name="T33" fmla="*/ 104 h 1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105">
                  <a:moveTo>
                    <a:pt x="57" y="0"/>
                  </a:moveTo>
                  <a:lnTo>
                    <a:pt x="48" y="5"/>
                  </a:lnTo>
                  <a:lnTo>
                    <a:pt x="40" y="10"/>
                  </a:lnTo>
                  <a:lnTo>
                    <a:pt x="34" y="15"/>
                  </a:lnTo>
                  <a:lnTo>
                    <a:pt x="27" y="21"/>
                  </a:lnTo>
                  <a:lnTo>
                    <a:pt x="22" y="27"/>
                  </a:lnTo>
                  <a:lnTo>
                    <a:pt x="17" y="33"/>
                  </a:lnTo>
                  <a:lnTo>
                    <a:pt x="13" y="39"/>
                  </a:lnTo>
                  <a:lnTo>
                    <a:pt x="9" y="46"/>
                  </a:lnTo>
                  <a:lnTo>
                    <a:pt x="5" y="53"/>
                  </a:lnTo>
                  <a:lnTo>
                    <a:pt x="3" y="59"/>
                  </a:lnTo>
                  <a:lnTo>
                    <a:pt x="1" y="67"/>
                  </a:lnTo>
                  <a:lnTo>
                    <a:pt x="0" y="74"/>
                  </a:lnTo>
                  <a:lnTo>
                    <a:pt x="0" y="81"/>
                  </a:lnTo>
                  <a:lnTo>
                    <a:pt x="0" y="89"/>
                  </a:lnTo>
                  <a:lnTo>
                    <a:pt x="0" y="96"/>
                  </a:lnTo>
                  <a:lnTo>
                    <a:pt x="2" y="10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9" name="Freeform 7">
              <a:extLst>
                <a:ext uri="{FF2B5EF4-FFF2-40B4-BE49-F238E27FC236}">
                  <a16:creationId xmlns:a16="http://schemas.microsoft.com/office/drawing/2014/main" id="{1680BDA3-907D-4CE1-A723-E0AC22F4DBE3}"/>
                </a:ext>
              </a:extLst>
            </p:cNvPr>
            <p:cNvSpPr>
              <a:spLocks/>
            </p:cNvSpPr>
            <p:nvPr/>
          </p:nvSpPr>
          <p:spPr bwMode="auto">
            <a:xfrm>
              <a:off x="5197" y="863"/>
              <a:ext cx="162" cy="95"/>
            </a:xfrm>
            <a:custGeom>
              <a:avLst/>
              <a:gdLst>
                <a:gd name="T0" fmla="*/ 35 w 162"/>
                <a:gd name="T1" fmla="*/ 2 h 95"/>
                <a:gd name="T2" fmla="*/ 46 w 162"/>
                <a:gd name="T3" fmla="*/ 0 h 95"/>
                <a:gd name="T4" fmla="*/ 55 w 162"/>
                <a:gd name="T5" fmla="*/ 1 h 95"/>
                <a:gd name="T6" fmla="*/ 63 w 162"/>
                <a:gd name="T7" fmla="*/ 5 h 95"/>
                <a:gd name="T8" fmla="*/ 70 w 162"/>
                <a:gd name="T9" fmla="*/ 7 h 95"/>
                <a:gd name="T10" fmla="*/ 79 w 162"/>
                <a:gd name="T11" fmla="*/ 6 h 95"/>
                <a:gd name="T12" fmla="*/ 90 w 162"/>
                <a:gd name="T13" fmla="*/ 6 h 95"/>
                <a:gd name="T14" fmla="*/ 103 w 162"/>
                <a:gd name="T15" fmla="*/ 12 h 95"/>
                <a:gd name="T16" fmla="*/ 115 w 162"/>
                <a:gd name="T17" fmla="*/ 16 h 95"/>
                <a:gd name="T18" fmla="*/ 122 w 162"/>
                <a:gd name="T19" fmla="*/ 13 h 95"/>
                <a:gd name="T20" fmla="*/ 132 w 162"/>
                <a:gd name="T21" fmla="*/ 13 h 95"/>
                <a:gd name="T22" fmla="*/ 141 w 162"/>
                <a:gd name="T23" fmla="*/ 16 h 95"/>
                <a:gd name="T24" fmla="*/ 150 w 162"/>
                <a:gd name="T25" fmla="*/ 22 h 95"/>
                <a:gd name="T26" fmla="*/ 155 w 162"/>
                <a:gd name="T27" fmla="*/ 29 h 95"/>
                <a:gd name="T28" fmla="*/ 160 w 162"/>
                <a:gd name="T29" fmla="*/ 40 h 95"/>
                <a:gd name="T30" fmla="*/ 161 w 162"/>
                <a:gd name="T31" fmla="*/ 53 h 95"/>
                <a:gd name="T32" fmla="*/ 155 w 162"/>
                <a:gd name="T33" fmla="*/ 69 h 95"/>
                <a:gd name="T34" fmla="*/ 145 w 162"/>
                <a:gd name="T35" fmla="*/ 80 h 95"/>
                <a:gd name="T36" fmla="*/ 134 w 162"/>
                <a:gd name="T37" fmla="*/ 85 h 95"/>
                <a:gd name="T38" fmla="*/ 119 w 162"/>
                <a:gd name="T39" fmla="*/ 85 h 95"/>
                <a:gd name="T40" fmla="*/ 109 w 162"/>
                <a:gd name="T41" fmla="*/ 82 h 95"/>
                <a:gd name="T42" fmla="*/ 103 w 162"/>
                <a:gd name="T43" fmla="*/ 81 h 95"/>
                <a:gd name="T44" fmla="*/ 96 w 162"/>
                <a:gd name="T45" fmla="*/ 81 h 95"/>
                <a:gd name="T46" fmla="*/ 90 w 162"/>
                <a:gd name="T47" fmla="*/ 80 h 95"/>
                <a:gd name="T48" fmla="*/ 83 w 162"/>
                <a:gd name="T49" fmla="*/ 80 h 95"/>
                <a:gd name="T50" fmla="*/ 77 w 162"/>
                <a:gd name="T51" fmla="*/ 80 h 95"/>
                <a:gd name="T52" fmla="*/ 72 w 162"/>
                <a:gd name="T53" fmla="*/ 80 h 95"/>
                <a:gd name="T54" fmla="*/ 67 w 162"/>
                <a:gd name="T55" fmla="*/ 80 h 95"/>
                <a:gd name="T56" fmla="*/ 60 w 162"/>
                <a:gd name="T57" fmla="*/ 85 h 95"/>
                <a:gd name="T58" fmla="*/ 49 w 162"/>
                <a:gd name="T59" fmla="*/ 92 h 95"/>
                <a:gd name="T60" fmla="*/ 37 w 162"/>
                <a:gd name="T61" fmla="*/ 94 h 95"/>
                <a:gd name="T62" fmla="*/ 25 w 162"/>
                <a:gd name="T63" fmla="*/ 92 h 95"/>
                <a:gd name="T64" fmla="*/ 15 w 162"/>
                <a:gd name="T65" fmla="*/ 88 h 95"/>
                <a:gd name="T66" fmla="*/ 7 w 162"/>
                <a:gd name="T67" fmla="*/ 80 h 95"/>
                <a:gd name="T68" fmla="*/ 2 w 162"/>
                <a:gd name="T69" fmla="*/ 70 h 95"/>
                <a:gd name="T70" fmla="*/ 0 w 162"/>
                <a:gd name="T71" fmla="*/ 58 h 95"/>
                <a:gd name="T72" fmla="*/ 2 w 162"/>
                <a:gd name="T73" fmla="*/ 42 h 95"/>
                <a:gd name="T74" fmla="*/ 10 w 162"/>
                <a:gd name="T75" fmla="*/ 30 h 95"/>
                <a:gd name="T76" fmla="*/ 20 w 162"/>
                <a:gd name="T77" fmla="*/ 24 h 95"/>
                <a:gd name="T78" fmla="*/ 27 w 162"/>
                <a:gd name="T79" fmla="*/ 22 h 95"/>
                <a:gd name="T80" fmla="*/ 31 w 162"/>
                <a:gd name="T81" fmla="*/ 19 h 95"/>
                <a:gd name="T82" fmla="*/ 31 w 162"/>
                <a:gd name="T83" fmla="*/ 12 h 95"/>
                <a:gd name="T84" fmla="*/ 30 w 162"/>
                <a:gd name="T85" fmla="*/ 7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2" h="95">
                  <a:moveTo>
                    <a:pt x="30" y="7"/>
                  </a:moveTo>
                  <a:lnTo>
                    <a:pt x="35" y="2"/>
                  </a:lnTo>
                  <a:lnTo>
                    <a:pt x="40" y="0"/>
                  </a:lnTo>
                  <a:lnTo>
                    <a:pt x="46" y="0"/>
                  </a:lnTo>
                  <a:lnTo>
                    <a:pt x="50" y="0"/>
                  </a:lnTo>
                  <a:lnTo>
                    <a:pt x="55" y="1"/>
                  </a:lnTo>
                  <a:lnTo>
                    <a:pt x="59" y="4"/>
                  </a:lnTo>
                  <a:lnTo>
                    <a:pt x="63" y="5"/>
                  </a:lnTo>
                  <a:lnTo>
                    <a:pt x="67" y="6"/>
                  </a:lnTo>
                  <a:lnTo>
                    <a:pt x="70" y="7"/>
                  </a:lnTo>
                  <a:lnTo>
                    <a:pt x="74" y="6"/>
                  </a:lnTo>
                  <a:lnTo>
                    <a:pt x="79" y="6"/>
                  </a:lnTo>
                  <a:lnTo>
                    <a:pt x="85" y="5"/>
                  </a:lnTo>
                  <a:lnTo>
                    <a:pt x="90" y="6"/>
                  </a:lnTo>
                  <a:lnTo>
                    <a:pt x="97" y="8"/>
                  </a:lnTo>
                  <a:lnTo>
                    <a:pt x="103" y="12"/>
                  </a:lnTo>
                  <a:lnTo>
                    <a:pt x="111" y="18"/>
                  </a:lnTo>
                  <a:lnTo>
                    <a:pt x="115" y="16"/>
                  </a:lnTo>
                  <a:lnTo>
                    <a:pt x="119" y="14"/>
                  </a:lnTo>
                  <a:lnTo>
                    <a:pt x="122" y="13"/>
                  </a:lnTo>
                  <a:lnTo>
                    <a:pt x="127" y="13"/>
                  </a:lnTo>
                  <a:lnTo>
                    <a:pt x="132" y="13"/>
                  </a:lnTo>
                  <a:lnTo>
                    <a:pt x="137" y="14"/>
                  </a:lnTo>
                  <a:lnTo>
                    <a:pt x="141" y="16"/>
                  </a:lnTo>
                  <a:lnTo>
                    <a:pt x="145" y="19"/>
                  </a:lnTo>
                  <a:lnTo>
                    <a:pt x="150" y="22"/>
                  </a:lnTo>
                  <a:lnTo>
                    <a:pt x="153" y="26"/>
                  </a:lnTo>
                  <a:lnTo>
                    <a:pt x="155" y="29"/>
                  </a:lnTo>
                  <a:lnTo>
                    <a:pt x="158" y="34"/>
                  </a:lnTo>
                  <a:lnTo>
                    <a:pt x="160" y="40"/>
                  </a:lnTo>
                  <a:lnTo>
                    <a:pt x="161" y="47"/>
                  </a:lnTo>
                  <a:lnTo>
                    <a:pt x="161" y="53"/>
                  </a:lnTo>
                  <a:lnTo>
                    <a:pt x="159" y="61"/>
                  </a:lnTo>
                  <a:lnTo>
                    <a:pt x="155" y="69"/>
                  </a:lnTo>
                  <a:lnTo>
                    <a:pt x="151" y="75"/>
                  </a:lnTo>
                  <a:lnTo>
                    <a:pt x="145" y="80"/>
                  </a:lnTo>
                  <a:lnTo>
                    <a:pt x="140" y="83"/>
                  </a:lnTo>
                  <a:lnTo>
                    <a:pt x="134" y="85"/>
                  </a:lnTo>
                  <a:lnTo>
                    <a:pt x="127" y="86"/>
                  </a:lnTo>
                  <a:lnTo>
                    <a:pt x="119" y="85"/>
                  </a:lnTo>
                  <a:lnTo>
                    <a:pt x="112" y="82"/>
                  </a:lnTo>
                  <a:lnTo>
                    <a:pt x="109" y="82"/>
                  </a:lnTo>
                  <a:lnTo>
                    <a:pt x="106" y="82"/>
                  </a:lnTo>
                  <a:lnTo>
                    <a:pt x="103" y="81"/>
                  </a:lnTo>
                  <a:lnTo>
                    <a:pt x="100" y="81"/>
                  </a:lnTo>
                  <a:lnTo>
                    <a:pt x="96" y="81"/>
                  </a:lnTo>
                  <a:lnTo>
                    <a:pt x="93" y="81"/>
                  </a:lnTo>
                  <a:lnTo>
                    <a:pt x="90" y="80"/>
                  </a:lnTo>
                  <a:lnTo>
                    <a:pt x="87" y="80"/>
                  </a:lnTo>
                  <a:lnTo>
                    <a:pt x="83" y="80"/>
                  </a:lnTo>
                  <a:lnTo>
                    <a:pt x="80" y="80"/>
                  </a:lnTo>
                  <a:lnTo>
                    <a:pt x="77" y="80"/>
                  </a:lnTo>
                  <a:lnTo>
                    <a:pt x="75" y="80"/>
                  </a:lnTo>
                  <a:lnTo>
                    <a:pt x="72" y="80"/>
                  </a:lnTo>
                  <a:lnTo>
                    <a:pt x="70" y="80"/>
                  </a:lnTo>
                  <a:lnTo>
                    <a:pt x="67" y="80"/>
                  </a:lnTo>
                  <a:lnTo>
                    <a:pt x="64" y="81"/>
                  </a:lnTo>
                  <a:lnTo>
                    <a:pt x="60" y="85"/>
                  </a:lnTo>
                  <a:lnTo>
                    <a:pt x="54" y="89"/>
                  </a:lnTo>
                  <a:lnTo>
                    <a:pt x="49" y="92"/>
                  </a:lnTo>
                  <a:lnTo>
                    <a:pt x="44" y="93"/>
                  </a:lnTo>
                  <a:lnTo>
                    <a:pt x="37" y="94"/>
                  </a:lnTo>
                  <a:lnTo>
                    <a:pt x="32" y="94"/>
                  </a:lnTo>
                  <a:lnTo>
                    <a:pt x="25" y="92"/>
                  </a:lnTo>
                  <a:lnTo>
                    <a:pt x="20" y="91"/>
                  </a:lnTo>
                  <a:lnTo>
                    <a:pt x="15" y="88"/>
                  </a:lnTo>
                  <a:lnTo>
                    <a:pt x="11" y="84"/>
                  </a:lnTo>
                  <a:lnTo>
                    <a:pt x="7" y="80"/>
                  </a:lnTo>
                  <a:lnTo>
                    <a:pt x="4" y="76"/>
                  </a:lnTo>
                  <a:lnTo>
                    <a:pt x="2" y="70"/>
                  </a:lnTo>
                  <a:lnTo>
                    <a:pt x="0" y="64"/>
                  </a:lnTo>
                  <a:lnTo>
                    <a:pt x="0" y="58"/>
                  </a:lnTo>
                  <a:lnTo>
                    <a:pt x="0" y="51"/>
                  </a:lnTo>
                  <a:lnTo>
                    <a:pt x="2" y="42"/>
                  </a:lnTo>
                  <a:lnTo>
                    <a:pt x="6" y="35"/>
                  </a:lnTo>
                  <a:lnTo>
                    <a:pt x="10" y="30"/>
                  </a:lnTo>
                  <a:lnTo>
                    <a:pt x="15" y="26"/>
                  </a:lnTo>
                  <a:lnTo>
                    <a:pt x="20" y="24"/>
                  </a:lnTo>
                  <a:lnTo>
                    <a:pt x="23" y="23"/>
                  </a:lnTo>
                  <a:lnTo>
                    <a:pt x="27" y="22"/>
                  </a:lnTo>
                  <a:lnTo>
                    <a:pt x="30" y="22"/>
                  </a:lnTo>
                  <a:lnTo>
                    <a:pt x="31" y="19"/>
                  </a:lnTo>
                  <a:lnTo>
                    <a:pt x="31" y="15"/>
                  </a:lnTo>
                  <a:lnTo>
                    <a:pt x="31" y="12"/>
                  </a:lnTo>
                  <a:lnTo>
                    <a:pt x="30" y="7"/>
                  </a:lnTo>
                </a:path>
              </a:pathLst>
            </a:custGeom>
            <a:solidFill>
              <a:srgbClr val="00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0" name="Freeform 8">
              <a:extLst>
                <a:ext uri="{FF2B5EF4-FFF2-40B4-BE49-F238E27FC236}">
                  <a16:creationId xmlns:a16="http://schemas.microsoft.com/office/drawing/2014/main" id="{65505839-797E-4DD2-A9DE-170134C2E7FA}"/>
                </a:ext>
              </a:extLst>
            </p:cNvPr>
            <p:cNvSpPr>
              <a:spLocks/>
            </p:cNvSpPr>
            <p:nvPr/>
          </p:nvSpPr>
          <p:spPr bwMode="auto">
            <a:xfrm>
              <a:off x="5225" y="781"/>
              <a:ext cx="175" cy="132"/>
            </a:xfrm>
            <a:custGeom>
              <a:avLst/>
              <a:gdLst>
                <a:gd name="T0" fmla="*/ 139 w 175"/>
                <a:gd name="T1" fmla="*/ 126 h 132"/>
                <a:gd name="T2" fmla="*/ 154 w 175"/>
                <a:gd name="T3" fmla="*/ 110 h 132"/>
                <a:gd name="T4" fmla="*/ 167 w 175"/>
                <a:gd name="T5" fmla="*/ 92 h 132"/>
                <a:gd name="T6" fmla="*/ 174 w 175"/>
                <a:gd name="T7" fmla="*/ 76 h 132"/>
                <a:gd name="T8" fmla="*/ 170 w 175"/>
                <a:gd name="T9" fmla="*/ 69 h 132"/>
                <a:gd name="T10" fmla="*/ 162 w 175"/>
                <a:gd name="T11" fmla="*/ 66 h 132"/>
                <a:gd name="T12" fmla="*/ 154 w 175"/>
                <a:gd name="T13" fmla="*/ 61 h 132"/>
                <a:gd name="T14" fmla="*/ 145 w 175"/>
                <a:gd name="T15" fmla="*/ 55 h 132"/>
                <a:gd name="T16" fmla="*/ 145 w 175"/>
                <a:gd name="T17" fmla="*/ 49 h 132"/>
                <a:gd name="T18" fmla="*/ 149 w 175"/>
                <a:gd name="T19" fmla="*/ 45 h 132"/>
                <a:gd name="T20" fmla="*/ 152 w 175"/>
                <a:gd name="T21" fmla="*/ 39 h 132"/>
                <a:gd name="T22" fmla="*/ 151 w 175"/>
                <a:gd name="T23" fmla="*/ 31 h 132"/>
                <a:gd name="T24" fmla="*/ 149 w 175"/>
                <a:gd name="T25" fmla="*/ 19 h 132"/>
                <a:gd name="T26" fmla="*/ 147 w 175"/>
                <a:gd name="T27" fmla="*/ 8 h 132"/>
                <a:gd name="T28" fmla="*/ 141 w 175"/>
                <a:gd name="T29" fmla="*/ 1 h 132"/>
                <a:gd name="T30" fmla="*/ 133 w 175"/>
                <a:gd name="T31" fmla="*/ 0 h 132"/>
                <a:gd name="T32" fmla="*/ 123 w 175"/>
                <a:gd name="T33" fmla="*/ 1 h 132"/>
                <a:gd name="T34" fmla="*/ 117 w 175"/>
                <a:gd name="T35" fmla="*/ 7 h 132"/>
                <a:gd name="T36" fmla="*/ 113 w 175"/>
                <a:gd name="T37" fmla="*/ 15 h 132"/>
                <a:gd name="T38" fmla="*/ 112 w 175"/>
                <a:gd name="T39" fmla="*/ 22 h 132"/>
                <a:gd name="T40" fmla="*/ 109 w 175"/>
                <a:gd name="T41" fmla="*/ 25 h 132"/>
                <a:gd name="T42" fmla="*/ 106 w 175"/>
                <a:gd name="T43" fmla="*/ 20 h 132"/>
                <a:gd name="T44" fmla="*/ 103 w 175"/>
                <a:gd name="T45" fmla="*/ 14 h 132"/>
                <a:gd name="T46" fmla="*/ 100 w 175"/>
                <a:gd name="T47" fmla="*/ 8 h 132"/>
                <a:gd name="T48" fmla="*/ 93 w 175"/>
                <a:gd name="T49" fmla="*/ 12 h 132"/>
                <a:gd name="T50" fmla="*/ 82 w 175"/>
                <a:gd name="T51" fmla="*/ 23 h 132"/>
                <a:gd name="T52" fmla="*/ 72 w 175"/>
                <a:gd name="T53" fmla="*/ 34 h 132"/>
                <a:gd name="T54" fmla="*/ 60 w 175"/>
                <a:gd name="T55" fmla="*/ 44 h 132"/>
                <a:gd name="T56" fmla="*/ 48 w 175"/>
                <a:gd name="T57" fmla="*/ 54 h 132"/>
                <a:gd name="T58" fmla="*/ 34 w 175"/>
                <a:gd name="T59" fmla="*/ 63 h 132"/>
                <a:gd name="T60" fmla="*/ 21 w 175"/>
                <a:gd name="T61" fmla="*/ 72 h 132"/>
                <a:gd name="T62" fmla="*/ 7 w 175"/>
                <a:gd name="T63" fmla="*/ 80 h 132"/>
                <a:gd name="T64" fmla="*/ 0 w 175"/>
                <a:gd name="T65" fmla="*/ 85 h 132"/>
                <a:gd name="T66" fmla="*/ 1 w 175"/>
                <a:gd name="T67" fmla="*/ 88 h 132"/>
                <a:gd name="T68" fmla="*/ 7 w 175"/>
                <a:gd name="T69" fmla="*/ 85 h 132"/>
                <a:gd name="T70" fmla="*/ 17 w 175"/>
                <a:gd name="T71" fmla="*/ 82 h 132"/>
                <a:gd name="T72" fmla="*/ 27 w 175"/>
                <a:gd name="T73" fmla="*/ 85 h 132"/>
                <a:gd name="T74" fmla="*/ 37 w 175"/>
                <a:gd name="T75" fmla="*/ 88 h 132"/>
                <a:gd name="T76" fmla="*/ 45 w 175"/>
                <a:gd name="T77" fmla="*/ 89 h 132"/>
                <a:gd name="T78" fmla="*/ 53 w 175"/>
                <a:gd name="T79" fmla="*/ 88 h 132"/>
                <a:gd name="T80" fmla="*/ 64 w 175"/>
                <a:gd name="T81" fmla="*/ 90 h 132"/>
                <a:gd name="T82" fmla="*/ 77 w 175"/>
                <a:gd name="T83" fmla="*/ 95 h 132"/>
                <a:gd name="T84" fmla="*/ 86 w 175"/>
                <a:gd name="T85" fmla="*/ 99 h 132"/>
                <a:gd name="T86" fmla="*/ 96 w 175"/>
                <a:gd name="T87" fmla="*/ 96 h 132"/>
                <a:gd name="T88" fmla="*/ 107 w 175"/>
                <a:gd name="T89" fmla="*/ 96 h 132"/>
                <a:gd name="T90" fmla="*/ 118 w 175"/>
                <a:gd name="T91" fmla="*/ 102 h 132"/>
                <a:gd name="T92" fmla="*/ 127 w 175"/>
                <a:gd name="T93" fmla="*/ 111 h 132"/>
                <a:gd name="T94" fmla="*/ 131 w 175"/>
                <a:gd name="T95" fmla="*/ 123 h 132"/>
                <a:gd name="T96" fmla="*/ 133 w 175"/>
                <a:gd name="T97" fmla="*/ 131 h 1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5" h="132">
                  <a:moveTo>
                    <a:pt x="133" y="131"/>
                  </a:moveTo>
                  <a:lnTo>
                    <a:pt x="139" y="126"/>
                  </a:lnTo>
                  <a:lnTo>
                    <a:pt x="147" y="119"/>
                  </a:lnTo>
                  <a:lnTo>
                    <a:pt x="154" y="110"/>
                  </a:lnTo>
                  <a:lnTo>
                    <a:pt x="160" y="102"/>
                  </a:lnTo>
                  <a:lnTo>
                    <a:pt x="167" y="92"/>
                  </a:lnTo>
                  <a:lnTo>
                    <a:pt x="171" y="84"/>
                  </a:lnTo>
                  <a:lnTo>
                    <a:pt x="174" y="76"/>
                  </a:lnTo>
                  <a:lnTo>
                    <a:pt x="173" y="70"/>
                  </a:lnTo>
                  <a:lnTo>
                    <a:pt x="170" y="69"/>
                  </a:lnTo>
                  <a:lnTo>
                    <a:pt x="166" y="67"/>
                  </a:lnTo>
                  <a:lnTo>
                    <a:pt x="162" y="66"/>
                  </a:lnTo>
                  <a:lnTo>
                    <a:pt x="157" y="63"/>
                  </a:lnTo>
                  <a:lnTo>
                    <a:pt x="154" y="61"/>
                  </a:lnTo>
                  <a:lnTo>
                    <a:pt x="149" y="58"/>
                  </a:lnTo>
                  <a:lnTo>
                    <a:pt x="145" y="55"/>
                  </a:lnTo>
                  <a:lnTo>
                    <a:pt x="141" y="51"/>
                  </a:lnTo>
                  <a:lnTo>
                    <a:pt x="145" y="49"/>
                  </a:lnTo>
                  <a:lnTo>
                    <a:pt x="147" y="47"/>
                  </a:lnTo>
                  <a:lnTo>
                    <a:pt x="149" y="45"/>
                  </a:lnTo>
                  <a:lnTo>
                    <a:pt x="151" y="42"/>
                  </a:lnTo>
                  <a:lnTo>
                    <a:pt x="152" y="39"/>
                  </a:lnTo>
                  <a:lnTo>
                    <a:pt x="152" y="35"/>
                  </a:lnTo>
                  <a:lnTo>
                    <a:pt x="151" y="31"/>
                  </a:lnTo>
                  <a:lnTo>
                    <a:pt x="151" y="26"/>
                  </a:lnTo>
                  <a:lnTo>
                    <a:pt x="149" y="19"/>
                  </a:lnTo>
                  <a:lnTo>
                    <a:pt x="148" y="13"/>
                  </a:lnTo>
                  <a:lnTo>
                    <a:pt x="147" y="8"/>
                  </a:lnTo>
                  <a:lnTo>
                    <a:pt x="144" y="4"/>
                  </a:lnTo>
                  <a:lnTo>
                    <a:pt x="141" y="1"/>
                  </a:lnTo>
                  <a:lnTo>
                    <a:pt x="137" y="0"/>
                  </a:lnTo>
                  <a:lnTo>
                    <a:pt x="133" y="0"/>
                  </a:lnTo>
                  <a:lnTo>
                    <a:pt x="128" y="0"/>
                  </a:lnTo>
                  <a:lnTo>
                    <a:pt x="123" y="1"/>
                  </a:lnTo>
                  <a:lnTo>
                    <a:pt x="120" y="4"/>
                  </a:lnTo>
                  <a:lnTo>
                    <a:pt x="117" y="7"/>
                  </a:lnTo>
                  <a:lnTo>
                    <a:pt x="115" y="11"/>
                  </a:lnTo>
                  <a:lnTo>
                    <a:pt x="113" y="15"/>
                  </a:lnTo>
                  <a:lnTo>
                    <a:pt x="112" y="18"/>
                  </a:lnTo>
                  <a:lnTo>
                    <a:pt x="112" y="22"/>
                  </a:lnTo>
                  <a:lnTo>
                    <a:pt x="111" y="26"/>
                  </a:lnTo>
                  <a:lnTo>
                    <a:pt x="109" y="25"/>
                  </a:lnTo>
                  <a:lnTo>
                    <a:pt x="107" y="23"/>
                  </a:lnTo>
                  <a:lnTo>
                    <a:pt x="106" y="20"/>
                  </a:lnTo>
                  <a:lnTo>
                    <a:pt x="104" y="17"/>
                  </a:lnTo>
                  <a:lnTo>
                    <a:pt x="103" y="14"/>
                  </a:lnTo>
                  <a:lnTo>
                    <a:pt x="101" y="11"/>
                  </a:lnTo>
                  <a:lnTo>
                    <a:pt x="100" y="8"/>
                  </a:lnTo>
                  <a:lnTo>
                    <a:pt x="98" y="6"/>
                  </a:lnTo>
                  <a:lnTo>
                    <a:pt x="93" y="12"/>
                  </a:lnTo>
                  <a:lnTo>
                    <a:pt x="88" y="17"/>
                  </a:lnTo>
                  <a:lnTo>
                    <a:pt x="82" y="23"/>
                  </a:lnTo>
                  <a:lnTo>
                    <a:pt x="77" y="28"/>
                  </a:lnTo>
                  <a:lnTo>
                    <a:pt x="72" y="34"/>
                  </a:lnTo>
                  <a:lnTo>
                    <a:pt x="66" y="39"/>
                  </a:lnTo>
                  <a:lnTo>
                    <a:pt x="60" y="44"/>
                  </a:lnTo>
                  <a:lnTo>
                    <a:pt x="54" y="49"/>
                  </a:lnTo>
                  <a:lnTo>
                    <a:pt x="48" y="54"/>
                  </a:lnTo>
                  <a:lnTo>
                    <a:pt x="41" y="59"/>
                  </a:lnTo>
                  <a:lnTo>
                    <a:pt x="34" y="63"/>
                  </a:lnTo>
                  <a:lnTo>
                    <a:pt x="28" y="68"/>
                  </a:lnTo>
                  <a:lnTo>
                    <a:pt x="21" y="72"/>
                  </a:lnTo>
                  <a:lnTo>
                    <a:pt x="14" y="77"/>
                  </a:lnTo>
                  <a:lnTo>
                    <a:pt x="7" y="80"/>
                  </a:lnTo>
                  <a:lnTo>
                    <a:pt x="0" y="84"/>
                  </a:lnTo>
                  <a:lnTo>
                    <a:pt x="0" y="85"/>
                  </a:lnTo>
                  <a:lnTo>
                    <a:pt x="1" y="86"/>
                  </a:lnTo>
                  <a:lnTo>
                    <a:pt x="1" y="88"/>
                  </a:lnTo>
                  <a:lnTo>
                    <a:pt x="2" y="90"/>
                  </a:lnTo>
                  <a:lnTo>
                    <a:pt x="7" y="85"/>
                  </a:lnTo>
                  <a:lnTo>
                    <a:pt x="12" y="83"/>
                  </a:lnTo>
                  <a:lnTo>
                    <a:pt x="17" y="82"/>
                  </a:lnTo>
                  <a:lnTo>
                    <a:pt x="22" y="83"/>
                  </a:lnTo>
                  <a:lnTo>
                    <a:pt x="27" y="85"/>
                  </a:lnTo>
                  <a:lnTo>
                    <a:pt x="32" y="86"/>
                  </a:lnTo>
                  <a:lnTo>
                    <a:pt x="37" y="88"/>
                  </a:lnTo>
                  <a:lnTo>
                    <a:pt x="41" y="90"/>
                  </a:lnTo>
                  <a:lnTo>
                    <a:pt x="45" y="89"/>
                  </a:lnTo>
                  <a:lnTo>
                    <a:pt x="49" y="89"/>
                  </a:lnTo>
                  <a:lnTo>
                    <a:pt x="53" y="88"/>
                  </a:lnTo>
                  <a:lnTo>
                    <a:pt x="58" y="88"/>
                  </a:lnTo>
                  <a:lnTo>
                    <a:pt x="64" y="90"/>
                  </a:lnTo>
                  <a:lnTo>
                    <a:pt x="70" y="92"/>
                  </a:lnTo>
                  <a:lnTo>
                    <a:pt x="77" y="95"/>
                  </a:lnTo>
                  <a:lnTo>
                    <a:pt x="82" y="100"/>
                  </a:lnTo>
                  <a:lnTo>
                    <a:pt x="86" y="99"/>
                  </a:lnTo>
                  <a:lnTo>
                    <a:pt x="91" y="97"/>
                  </a:lnTo>
                  <a:lnTo>
                    <a:pt x="96" y="96"/>
                  </a:lnTo>
                  <a:lnTo>
                    <a:pt x="101" y="96"/>
                  </a:lnTo>
                  <a:lnTo>
                    <a:pt x="107" y="96"/>
                  </a:lnTo>
                  <a:lnTo>
                    <a:pt x="112" y="99"/>
                  </a:lnTo>
                  <a:lnTo>
                    <a:pt x="118" y="102"/>
                  </a:lnTo>
                  <a:lnTo>
                    <a:pt x="123" y="107"/>
                  </a:lnTo>
                  <a:lnTo>
                    <a:pt x="127" y="111"/>
                  </a:lnTo>
                  <a:lnTo>
                    <a:pt x="130" y="117"/>
                  </a:lnTo>
                  <a:lnTo>
                    <a:pt x="131" y="123"/>
                  </a:lnTo>
                  <a:lnTo>
                    <a:pt x="133" y="131"/>
                  </a:lnTo>
                </a:path>
              </a:pathLst>
            </a:custGeom>
            <a:solidFill>
              <a:srgbClr val="E0A175"/>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1" name="Freeform 9">
              <a:extLst>
                <a:ext uri="{FF2B5EF4-FFF2-40B4-BE49-F238E27FC236}">
                  <a16:creationId xmlns:a16="http://schemas.microsoft.com/office/drawing/2014/main" id="{8B1AA49C-C2EF-41A8-9E9D-6089B9A388BE}"/>
                </a:ext>
              </a:extLst>
            </p:cNvPr>
            <p:cNvSpPr>
              <a:spLocks/>
            </p:cNvSpPr>
            <p:nvPr/>
          </p:nvSpPr>
          <p:spPr bwMode="auto">
            <a:xfrm>
              <a:off x="5323" y="748"/>
              <a:ext cx="98" cy="150"/>
            </a:xfrm>
            <a:custGeom>
              <a:avLst/>
              <a:gdLst>
                <a:gd name="T0" fmla="*/ 44 w 98"/>
                <a:gd name="T1" fmla="*/ 5 h 150"/>
                <a:gd name="T2" fmla="*/ 52 w 98"/>
                <a:gd name="T3" fmla="*/ 14 h 150"/>
                <a:gd name="T4" fmla="*/ 62 w 98"/>
                <a:gd name="T5" fmla="*/ 20 h 150"/>
                <a:gd name="T6" fmla="*/ 72 w 98"/>
                <a:gd name="T7" fmla="*/ 19 h 150"/>
                <a:gd name="T8" fmla="*/ 78 w 98"/>
                <a:gd name="T9" fmla="*/ 19 h 150"/>
                <a:gd name="T10" fmla="*/ 76 w 98"/>
                <a:gd name="T11" fmla="*/ 30 h 150"/>
                <a:gd name="T12" fmla="*/ 74 w 98"/>
                <a:gd name="T13" fmla="*/ 36 h 150"/>
                <a:gd name="T14" fmla="*/ 77 w 98"/>
                <a:gd name="T15" fmla="*/ 37 h 150"/>
                <a:gd name="T16" fmla="*/ 81 w 98"/>
                <a:gd name="T17" fmla="*/ 37 h 150"/>
                <a:gd name="T18" fmla="*/ 85 w 98"/>
                <a:gd name="T19" fmla="*/ 33 h 150"/>
                <a:gd name="T20" fmla="*/ 85 w 98"/>
                <a:gd name="T21" fmla="*/ 33 h 150"/>
                <a:gd name="T22" fmla="*/ 85 w 98"/>
                <a:gd name="T23" fmla="*/ 38 h 150"/>
                <a:gd name="T24" fmla="*/ 82 w 98"/>
                <a:gd name="T25" fmla="*/ 43 h 150"/>
                <a:gd name="T26" fmla="*/ 78 w 98"/>
                <a:gd name="T27" fmla="*/ 47 h 150"/>
                <a:gd name="T28" fmla="*/ 77 w 98"/>
                <a:gd name="T29" fmla="*/ 54 h 150"/>
                <a:gd name="T30" fmla="*/ 78 w 98"/>
                <a:gd name="T31" fmla="*/ 66 h 150"/>
                <a:gd name="T32" fmla="*/ 79 w 98"/>
                <a:gd name="T33" fmla="*/ 75 h 150"/>
                <a:gd name="T34" fmla="*/ 84 w 98"/>
                <a:gd name="T35" fmla="*/ 79 h 150"/>
                <a:gd name="T36" fmla="*/ 91 w 98"/>
                <a:gd name="T37" fmla="*/ 85 h 150"/>
                <a:gd name="T38" fmla="*/ 95 w 98"/>
                <a:gd name="T39" fmla="*/ 90 h 150"/>
                <a:gd name="T40" fmla="*/ 97 w 98"/>
                <a:gd name="T41" fmla="*/ 97 h 150"/>
                <a:gd name="T42" fmla="*/ 95 w 98"/>
                <a:gd name="T43" fmla="*/ 106 h 150"/>
                <a:gd name="T44" fmla="*/ 91 w 98"/>
                <a:gd name="T45" fmla="*/ 115 h 150"/>
                <a:gd name="T46" fmla="*/ 85 w 98"/>
                <a:gd name="T47" fmla="*/ 122 h 150"/>
                <a:gd name="T48" fmla="*/ 77 w 98"/>
                <a:gd name="T49" fmla="*/ 129 h 150"/>
                <a:gd name="T50" fmla="*/ 69 w 98"/>
                <a:gd name="T51" fmla="*/ 135 h 150"/>
                <a:gd name="T52" fmla="*/ 61 w 98"/>
                <a:gd name="T53" fmla="*/ 141 h 150"/>
                <a:gd name="T54" fmla="*/ 53 w 98"/>
                <a:gd name="T55" fmla="*/ 146 h 150"/>
                <a:gd name="T56" fmla="*/ 56 w 98"/>
                <a:gd name="T57" fmla="*/ 143 h 150"/>
                <a:gd name="T58" fmla="*/ 66 w 98"/>
                <a:gd name="T59" fmla="*/ 130 h 150"/>
                <a:gd name="T60" fmla="*/ 74 w 98"/>
                <a:gd name="T61" fmla="*/ 116 h 150"/>
                <a:gd name="T62" fmla="*/ 77 w 98"/>
                <a:gd name="T63" fmla="*/ 106 h 150"/>
                <a:gd name="T64" fmla="*/ 74 w 98"/>
                <a:gd name="T65" fmla="*/ 102 h 150"/>
                <a:gd name="T66" fmla="*/ 67 w 98"/>
                <a:gd name="T67" fmla="*/ 99 h 150"/>
                <a:gd name="T68" fmla="*/ 58 w 98"/>
                <a:gd name="T69" fmla="*/ 94 h 150"/>
                <a:gd name="T70" fmla="*/ 47 w 98"/>
                <a:gd name="T71" fmla="*/ 88 h 150"/>
                <a:gd name="T72" fmla="*/ 47 w 98"/>
                <a:gd name="T73" fmla="*/ 82 h 150"/>
                <a:gd name="T74" fmla="*/ 52 w 98"/>
                <a:gd name="T75" fmla="*/ 77 h 150"/>
                <a:gd name="T76" fmla="*/ 54 w 98"/>
                <a:gd name="T77" fmla="*/ 70 h 150"/>
                <a:gd name="T78" fmla="*/ 53 w 98"/>
                <a:gd name="T79" fmla="*/ 58 h 150"/>
                <a:gd name="T80" fmla="*/ 51 w 98"/>
                <a:gd name="T81" fmla="*/ 47 h 150"/>
                <a:gd name="T82" fmla="*/ 49 w 98"/>
                <a:gd name="T83" fmla="*/ 41 h 150"/>
                <a:gd name="T84" fmla="*/ 44 w 98"/>
                <a:gd name="T85" fmla="*/ 36 h 150"/>
                <a:gd name="T86" fmla="*/ 37 w 98"/>
                <a:gd name="T87" fmla="*/ 33 h 150"/>
                <a:gd name="T88" fmla="*/ 27 w 98"/>
                <a:gd name="T89" fmla="*/ 33 h 150"/>
                <a:gd name="T90" fmla="*/ 20 w 98"/>
                <a:gd name="T91" fmla="*/ 38 h 150"/>
                <a:gd name="T92" fmla="*/ 16 w 98"/>
                <a:gd name="T93" fmla="*/ 45 h 150"/>
                <a:gd name="T94" fmla="*/ 13 w 98"/>
                <a:gd name="T95" fmla="*/ 54 h 150"/>
                <a:gd name="T96" fmla="*/ 11 w 98"/>
                <a:gd name="T97" fmla="*/ 58 h 150"/>
                <a:gd name="T98" fmla="*/ 8 w 98"/>
                <a:gd name="T99" fmla="*/ 54 h 150"/>
                <a:gd name="T100" fmla="*/ 5 w 98"/>
                <a:gd name="T101" fmla="*/ 47 h 150"/>
                <a:gd name="T102" fmla="*/ 2 w 98"/>
                <a:gd name="T103" fmla="*/ 41 h 150"/>
                <a:gd name="T104" fmla="*/ 1 w 98"/>
                <a:gd name="T105" fmla="*/ 37 h 150"/>
                <a:gd name="T106" fmla="*/ 5 w 98"/>
                <a:gd name="T107" fmla="*/ 32 h 150"/>
                <a:gd name="T108" fmla="*/ 10 w 98"/>
                <a:gd name="T109" fmla="*/ 31 h 150"/>
                <a:gd name="T110" fmla="*/ 16 w 98"/>
                <a:gd name="T111" fmla="*/ 29 h 150"/>
                <a:gd name="T112" fmla="*/ 22 w 98"/>
                <a:gd name="T113" fmla="*/ 25 h 150"/>
                <a:gd name="T114" fmla="*/ 24 w 98"/>
                <a:gd name="T115" fmla="*/ 17 h 150"/>
                <a:gd name="T116" fmla="*/ 26 w 98"/>
                <a:gd name="T117" fmla="*/ 11 h 150"/>
                <a:gd name="T118" fmla="*/ 30 w 98"/>
                <a:gd name="T119" fmla="*/ 7 h 150"/>
                <a:gd name="T120" fmla="*/ 35 w 98"/>
                <a:gd name="T121" fmla="*/ 4 h 150"/>
                <a:gd name="T122" fmla="*/ 38 w 98"/>
                <a:gd name="T123" fmla="*/ 0 h 150"/>
                <a:gd name="T124" fmla="*/ 39 w 98"/>
                <a:gd name="T125" fmla="*/ 0 h 1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 h="150">
                  <a:moveTo>
                    <a:pt x="39" y="0"/>
                  </a:moveTo>
                  <a:lnTo>
                    <a:pt x="44" y="5"/>
                  </a:lnTo>
                  <a:lnTo>
                    <a:pt x="47" y="10"/>
                  </a:lnTo>
                  <a:lnTo>
                    <a:pt x="52" y="14"/>
                  </a:lnTo>
                  <a:lnTo>
                    <a:pt x="57" y="18"/>
                  </a:lnTo>
                  <a:lnTo>
                    <a:pt x="62" y="20"/>
                  </a:lnTo>
                  <a:lnTo>
                    <a:pt x="67" y="21"/>
                  </a:lnTo>
                  <a:lnTo>
                    <a:pt x="72" y="19"/>
                  </a:lnTo>
                  <a:lnTo>
                    <a:pt x="77" y="15"/>
                  </a:lnTo>
                  <a:lnTo>
                    <a:pt x="78" y="19"/>
                  </a:lnTo>
                  <a:lnTo>
                    <a:pt x="78" y="24"/>
                  </a:lnTo>
                  <a:lnTo>
                    <a:pt x="76" y="30"/>
                  </a:lnTo>
                  <a:lnTo>
                    <a:pt x="73" y="34"/>
                  </a:lnTo>
                  <a:lnTo>
                    <a:pt x="74" y="36"/>
                  </a:lnTo>
                  <a:lnTo>
                    <a:pt x="75" y="37"/>
                  </a:lnTo>
                  <a:lnTo>
                    <a:pt x="77" y="37"/>
                  </a:lnTo>
                  <a:lnTo>
                    <a:pt x="79" y="37"/>
                  </a:lnTo>
                  <a:lnTo>
                    <a:pt x="81" y="37"/>
                  </a:lnTo>
                  <a:lnTo>
                    <a:pt x="83" y="35"/>
                  </a:lnTo>
                  <a:lnTo>
                    <a:pt x="85" y="33"/>
                  </a:lnTo>
                  <a:lnTo>
                    <a:pt x="86" y="31"/>
                  </a:lnTo>
                  <a:lnTo>
                    <a:pt x="85" y="33"/>
                  </a:lnTo>
                  <a:lnTo>
                    <a:pt x="85" y="36"/>
                  </a:lnTo>
                  <a:lnTo>
                    <a:pt x="85" y="38"/>
                  </a:lnTo>
                  <a:lnTo>
                    <a:pt x="83" y="40"/>
                  </a:lnTo>
                  <a:lnTo>
                    <a:pt x="82" y="43"/>
                  </a:lnTo>
                  <a:lnTo>
                    <a:pt x="80" y="46"/>
                  </a:lnTo>
                  <a:lnTo>
                    <a:pt x="78" y="47"/>
                  </a:lnTo>
                  <a:lnTo>
                    <a:pt x="75" y="50"/>
                  </a:lnTo>
                  <a:lnTo>
                    <a:pt x="77" y="54"/>
                  </a:lnTo>
                  <a:lnTo>
                    <a:pt x="78" y="59"/>
                  </a:lnTo>
                  <a:lnTo>
                    <a:pt x="78" y="66"/>
                  </a:lnTo>
                  <a:lnTo>
                    <a:pt x="77" y="72"/>
                  </a:lnTo>
                  <a:lnTo>
                    <a:pt x="79" y="75"/>
                  </a:lnTo>
                  <a:lnTo>
                    <a:pt x="81" y="78"/>
                  </a:lnTo>
                  <a:lnTo>
                    <a:pt x="84" y="79"/>
                  </a:lnTo>
                  <a:lnTo>
                    <a:pt x="87" y="82"/>
                  </a:lnTo>
                  <a:lnTo>
                    <a:pt x="91" y="85"/>
                  </a:lnTo>
                  <a:lnTo>
                    <a:pt x="93" y="88"/>
                  </a:lnTo>
                  <a:lnTo>
                    <a:pt x="95" y="90"/>
                  </a:lnTo>
                  <a:lnTo>
                    <a:pt x="97" y="93"/>
                  </a:lnTo>
                  <a:lnTo>
                    <a:pt x="97" y="97"/>
                  </a:lnTo>
                  <a:lnTo>
                    <a:pt x="96" y="102"/>
                  </a:lnTo>
                  <a:lnTo>
                    <a:pt x="95" y="106"/>
                  </a:lnTo>
                  <a:lnTo>
                    <a:pt x="93" y="111"/>
                  </a:lnTo>
                  <a:lnTo>
                    <a:pt x="91" y="115"/>
                  </a:lnTo>
                  <a:lnTo>
                    <a:pt x="88" y="119"/>
                  </a:lnTo>
                  <a:lnTo>
                    <a:pt x="85" y="122"/>
                  </a:lnTo>
                  <a:lnTo>
                    <a:pt x="81" y="125"/>
                  </a:lnTo>
                  <a:lnTo>
                    <a:pt x="77" y="129"/>
                  </a:lnTo>
                  <a:lnTo>
                    <a:pt x="74" y="132"/>
                  </a:lnTo>
                  <a:lnTo>
                    <a:pt x="69" y="135"/>
                  </a:lnTo>
                  <a:lnTo>
                    <a:pt x="65" y="138"/>
                  </a:lnTo>
                  <a:lnTo>
                    <a:pt x="61" y="141"/>
                  </a:lnTo>
                  <a:lnTo>
                    <a:pt x="58" y="143"/>
                  </a:lnTo>
                  <a:lnTo>
                    <a:pt x="53" y="146"/>
                  </a:lnTo>
                  <a:lnTo>
                    <a:pt x="50" y="149"/>
                  </a:lnTo>
                  <a:lnTo>
                    <a:pt x="56" y="143"/>
                  </a:lnTo>
                  <a:lnTo>
                    <a:pt x="61" y="136"/>
                  </a:lnTo>
                  <a:lnTo>
                    <a:pt x="66" y="130"/>
                  </a:lnTo>
                  <a:lnTo>
                    <a:pt x="70" y="123"/>
                  </a:lnTo>
                  <a:lnTo>
                    <a:pt x="74" y="116"/>
                  </a:lnTo>
                  <a:lnTo>
                    <a:pt x="75" y="111"/>
                  </a:lnTo>
                  <a:lnTo>
                    <a:pt x="77" y="106"/>
                  </a:lnTo>
                  <a:lnTo>
                    <a:pt x="75" y="102"/>
                  </a:lnTo>
                  <a:lnTo>
                    <a:pt x="74" y="102"/>
                  </a:lnTo>
                  <a:lnTo>
                    <a:pt x="71" y="101"/>
                  </a:lnTo>
                  <a:lnTo>
                    <a:pt x="67" y="99"/>
                  </a:lnTo>
                  <a:lnTo>
                    <a:pt x="63" y="97"/>
                  </a:lnTo>
                  <a:lnTo>
                    <a:pt x="58" y="94"/>
                  </a:lnTo>
                  <a:lnTo>
                    <a:pt x="52" y="91"/>
                  </a:lnTo>
                  <a:lnTo>
                    <a:pt x="47" y="88"/>
                  </a:lnTo>
                  <a:lnTo>
                    <a:pt x="44" y="83"/>
                  </a:lnTo>
                  <a:lnTo>
                    <a:pt x="47" y="82"/>
                  </a:lnTo>
                  <a:lnTo>
                    <a:pt x="49" y="79"/>
                  </a:lnTo>
                  <a:lnTo>
                    <a:pt x="52" y="77"/>
                  </a:lnTo>
                  <a:lnTo>
                    <a:pt x="53" y="74"/>
                  </a:lnTo>
                  <a:lnTo>
                    <a:pt x="54" y="70"/>
                  </a:lnTo>
                  <a:lnTo>
                    <a:pt x="54" y="65"/>
                  </a:lnTo>
                  <a:lnTo>
                    <a:pt x="53" y="58"/>
                  </a:lnTo>
                  <a:lnTo>
                    <a:pt x="52" y="51"/>
                  </a:lnTo>
                  <a:lnTo>
                    <a:pt x="51" y="47"/>
                  </a:lnTo>
                  <a:lnTo>
                    <a:pt x="49" y="44"/>
                  </a:lnTo>
                  <a:lnTo>
                    <a:pt x="49" y="41"/>
                  </a:lnTo>
                  <a:lnTo>
                    <a:pt x="47" y="38"/>
                  </a:lnTo>
                  <a:lnTo>
                    <a:pt x="44" y="36"/>
                  </a:lnTo>
                  <a:lnTo>
                    <a:pt x="41" y="33"/>
                  </a:lnTo>
                  <a:lnTo>
                    <a:pt x="37" y="33"/>
                  </a:lnTo>
                  <a:lnTo>
                    <a:pt x="31" y="32"/>
                  </a:lnTo>
                  <a:lnTo>
                    <a:pt x="27" y="33"/>
                  </a:lnTo>
                  <a:lnTo>
                    <a:pt x="23" y="36"/>
                  </a:lnTo>
                  <a:lnTo>
                    <a:pt x="20" y="38"/>
                  </a:lnTo>
                  <a:lnTo>
                    <a:pt x="18" y="41"/>
                  </a:lnTo>
                  <a:lnTo>
                    <a:pt x="16" y="45"/>
                  </a:lnTo>
                  <a:lnTo>
                    <a:pt x="14" y="48"/>
                  </a:lnTo>
                  <a:lnTo>
                    <a:pt x="13" y="54"/>
                  </a:lnTo>
                  <a:lnTo>
                    <a:pt x="13" y="58"/>
                  </a:lnTo>
                  <a:lnTo>
                    <a:pt x="11" y="58"/>
                  </a:lnTo>
                  <a:lnTo>
                    <a:pt x="9" y="56"/>
                  </a:lnTo>
                  <a:lnTo>
                    <a:pt x="8" y="54"/>
                  </a:lnTo>
                  <a:lnTo>
                    <a:pt x="6" y="51"/>
                  </a:lnTo>
                  <a:lnTo>
                    <a:pt x="5" y="47"/>
                  </a:lnTo>
                  <a:lnTo>
                    <a:pt x="3" y="43"/>
                  </a:lnTo>
                  <a:lnTo>
                    <a:pt x="2" y="41"/>
                  </a:lnTo>
                  <a:lnTo>
                    <a:pt x="0" y="39"/>
                  </a:lnTo>
                  <a:lnTo>
                    <a:pt x="1" y="37"/>
                  </a:lnTo>
                  <a:lnTo>
                    <a:pt x="3" y="35"/>
                  </a:lnTo>
                  <a:lnTo>
                    <a:pt x="5" y="32"/>
                  </a:lnTo>
                  <a:lnTo>
                    <a:pt x="8" y="29"/>
                  </a:lnTo>
                  <a:lnTo>
                    <a:pt x="10" y="31"/>
                  </a:lnTo>
                  <a:lnTo>
                    <a:pt x="13" y="30"/>
                  </a:lnTo>
                  <a:lnTo>
                    <a:pt x="16" y="29"/>
                  </a:lnTo>
                  <a:lnTo>
                    <a:pt x="19" y="27"/>
                  </a:lnTo>
                  <a:lnTo>
                    <a:pt x="22" y="25"/>
                  </a:lnTo>
                  <a:lnTo>
                    <a:pt x="24" y="21"/>
                  </a:lnTo>
                  <a:lnTo>
                    <a:pt x="24" y="17"/>
                  </a:lnTo>
                  <a:lnTo>
                    <a:pt x="24" y="13"/>
                  </a:lnTo>
                  <a:lnTo>
                    <a:pt x="26" y="11"/>
                  </a:lnTo>
                  <a:lnTo>
                    <a:pt x="28" y="9"/>
                  </a:lnTo>
                  <a:lnTo>
                    <a:pt x="30" y="7"/>
                  </a:lnTo>
                  <a:lnTo>
                    <a:pt x="33" y="5"/>
                  </a:lnTo>
                  <a:lnTo>
                    <a:pt x="35" y="4"/>
                  </a:lnTo>
                  <a:lnTo>
                    <a:pt x="37" y="2"/>
                  </a:lnTo>
                  <a:lnTo>
                    <a:pt x="38" y="0"/>
                  </a:lnTo>
                  <a:lnTo>
                    <a:pt x="39" y="0"/>
                  </a:lnTo>
                </a:path>
              </a:pathLst>
            </a:custGeom>
            <a:solidFill>
              <a:srgbClr val="00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2" name="Freeform 10">
              <a:extLst>
                <a:ext uri="{FF2B5EF4-FFF2-40B4-BE49-F238E27FC236}">
                  <a16:creationId xmlns:a16="http://schemas.microsoft.com/office/drawing/2014/main" id="{2C9D1244-CA83-4A65-BEB3-CD3E7E61B4D0}"/>
                </a:ext>
              </a:extLst>
            </p:cNvPr>
            <p:cNvSpPr>
              <a:spLocks/>
            </p:cNvSpPr>
            <p:nvPr/>
          </p:nvSpPr>
          <p:spPr bwMode="auto">
            <a:xfrm>
              <a:off x="5124" y="1178"/>
              <a:ext cx="314" cy="109"/>
            </a:xfrm>
            <a:custGeom>
              <a:avLst/>
              <a:gdLst>
                <a:gd name="T0" fmla="*/ 244 w 314"/>
                <a:gd name="T1" fmla="*/ 3 h 109"/>
                <a:gd name="T2" fmla="*/ 234 w 314"/>
                <a:gd name="T3" fmla="*/ 6 h 109"/>
                <a:gd name="T4" fmla="*/ 221 w 314"/>
                <a:gd name="T5" fmla="*/ 11 h 109"/>
                <a:gd name="T6" fmla="*/ 205 w 314"/>
                <a:gd name="T7" fmla="*/ 15 h 109"/>
                <a:gd name="T8" fmla="*/ 181 w 314"/>
                <a:gd name="T9" fmla="*/ 18 h 109"/>
                <a:gd name="T10" fmla="*/ 156 w 314"/>
                <a:gd name="T11" fmla="*/ 17 h 109"/>
                <a:gd name="T12" fmla="*/ 147 w 314"/>
                <a:gd name="T13" fmla="*/ 16 h 109"/>
                <a:gd name="T14" fmla="*/ 139 w 314"/>
                <a:gd name="T15" fmla="*/ 18 h 109"/>
                <a:gd name="T16" fmla="*/ 126 w 314"/>
                <a:gd name="T17" fmla="*/ 11 h 109"/>
                <a:gd name="T18" fmla="*/ 106 w 314"/>
                <a:gd name="T19" fmla="*/ 4 h 109"/>
                <a:gd name="T20" fmla="*/ 84 w 314"/>
                <a:gd name="T21" fmla="*/ 2 h 109"/>
                <a:gd name="T22" fmla="*/ 60 w 314"/>
                <a:gd name="T23" fmla="*/ 3 h 109"/>
                <a:gd name="T24" fmla="*/ 36 w 314"/>
                <a:gd name="T25" fmla="*/ 2 h 109"/>
                <a:gd name="T26" fmla="*/ 16 w 314"/>
                <a:gd name="T27" fmla="*/ 0 h 109"/>
                <a:gd name="T28" fmla="*/ 7 w 314"/>
                <a:gd name="T29" fmla="*/ 9 h 109"/>
                <a:gd name="T30" fmla="*/ 12 w 314"/>
                <a:gd name="T31" fmla="*/ 23 h 109"/>
                <a:gd name="T32" fmla="*/ 23 w 314"/>
                <a:gd name="T33" fmla="*/ 29 h 109"/>
                <a:gd name="T34" fmla="*/ 34 w 314"/>
                <a:gd name="T35" fmla="*/ 32 h 109"/>
                <a:gd name="T36" fmla="*/ 47 w 314"/>
                <a:gd name="T37" fmla="*/ 32 h 109"/>
                <a:gd name="T38" fmla="*/ 57 w 314"/>
                <a:gd name="T39" fmla="*/ 31 h 109"/>
                <a:gd name="T40" fmla="*/ 67 w 314"/>
                <a:gd name="T41" fmla="*/ 31 h 109"/>
                <a:gd name="T42" fmla="*/ 72 w 314"/>
                <a:gd name="T43" fmla="*/ 33 h 109"/>
                <a:gd name="T44" fmla="*/ 72 w 314"/>
                <a:gd name="T45" fmla="*/ 43 h 109"/>
                <a:gd name="T46" fmla="*/ 4 w 314"/>
                <a:gd name="T47" fmla="*/ 51 h 109"/>
                <a:gd name="T48" fmla="*/ 8 w 314"/>
                <a:gd name="T49" fmla="*/ 59 h 109"/>
                <a:gd name="T50" fmla="*/ 15 w 314"/>
                <a:gd name="T51" fmla="*/ 65 h 109"/>
                <a:gd name="T52" fmla="*/ 25 w 314"/>
                <a:gd name="T53" fmla="*/ 69 h 109"/>
                <a:gd name="T54" fmla="*/ 42 w 314"/>
                <a:gd name="T55" fmla="*/ 72 h 109"/>
                <a:gd name="T56" fmla="*/ 63 w 314"/>
                <a:gd name="T57" fmla="*/ 76 h 109"/>
                <a:gd name="T58" fmla="*/ 81 w 314"/>
                <a:gd name="T59" fmla="*/ 82 h 109"/>
                <a:gd name="T60" fmla="*/ 99 w 314"/>
                <a:gd name="T61" fmla="*/ 89 h 109"/>
                <a:gd name="T62" fmla="*/ 119 w 314"/>
                <a:gd name="T63" fmla="*/ 94 h 109"/>
                <a:gd name="T64" fmla="*/ 138 w 314"/>
                <a:gd name="T65" fmla="*/ 99 h 109"/>
                <a:gd name="T66" fmla="*/ 157 w 314"/>
                <a:gd name="T67" fmla="*/ 103 h 109"/>
                <a:gd name="T68" fmla="*/ 176 w 314"/>
                <a:gd name="T69" fmla="*/ 105 h 109"/>
                <a:gd name="T70" fmla="*/ 194 w 314"/>
                <a:gd name="T71" fmla="*/ 106 h 109"/>
                <a:gd name="T72" fmla="*/ 213 w 314"/>
                <a:gd name="T73" fmla="*/ 108 h 109"/>
                <a:gd name="T74" fmla="*/ 232 w 314"/>
                <a:gd name="T75" fmla="*/ 107 h 109"/>
                <a:gd name="T76" fmla="*/ 251 w 314"/>
                <a:gd name="T77" fmla="*/ 104 h 109"/>
                <a:gd name="T78" fmla="*/ 266 w 314"/>
                <a:gd name="T79" fmla="*/ 102 h 109"/>
                <a:gd name="T80" fmla="*/ 278 w 314"/>
                <a:gd name="T81" fmla="*/ 100 h 109"/>
                <a:gd name="T82" fmla="*/ 285 w 314"/>
                <a:gd name="T83" fmla="*/ 98 h 109"/>
                <a:gd name="T84" fmla="*/ 292 w 314"/>
                <a:gd name="T85" fmla="*/ 78 h 109"/>
                <a:gd name="T86" fmla="*/ 299 w 314"/>
                <a:gd name="T87" fmla="*/ 73 h 109"/>
                <a:gd name="T88" fmla="*/ 310 w 314"/>
                <a:gd name="T89" fmla="*/ 71 h 109"/>
                <a:gd name="T90" fmla="*/ 313 w 314"/>
                <a:gd name="T91" fmla="*/ 64 h 109"/>
                <a:gd name="T92" fmla="*/ 309 w 314"/>
                <a:gd name="T93" fmla="*/ 51 h 109"/>
                <a:gd name="T94" fmla="*/ 299 w 314"/>
                <a:gd name="T95" fmla="*/ 36 h 109"/>
                <a:gd name="T96" fmla="*/ 285 w 314"/>
                <a:gd name="T97" fmla="*/ 21 h 109"/>
                <a:gd name="T98" fmla="*/ 270 w 314"/>
                <a:gd name="T99" fmla="*/ 10 h 109"/>
                <a:gd name="T100" fmla="*/ 256 w 314"/>
                <a:gd name="T101" fmla="*/ 2 h 1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14" h="109">
                  <a:moveTo>
                    <a:pt x="252" y="1"/>
                  </a:moveTo>
                  <a:lnTo>
                    <a:pt x="248" y="2"/>
                  </a:lnTo>
                  <a:lnTo>
                    <a:pt x="244" y="3"/>
                  </a:lnTo>
                  <a:lnTo>
                    <a:pt x="241" y="4"/>
                  </a:lnTo>
                  <a:lnTo>
                    <a:pt x="237" y="5"/>
                  </a:lnTo>
                  <a:lnTo>
                    <a:pt x="234" y="6"/>
                  </a:lnTo>
                  <a:lnTo>
                    <a:pt x="230" y="8"/>
                  </a:lnTo>
                  <a:lnTo>
                    <a:pt x="226" y="9"/>
                  </a:lnTo>
                  <a:lnTo>
                    <a:pt x="221" y="11"/>
                  </a:lnTo>
                  <a:lnTo>
                    <a:pt x="217" y="12"/>
                  </a:lnTo>
                  <a:lnTo>
                    <a:pt x="211" y="13"/>
                  </a:lnTo>
                  <a:lnTo>
                    <a:pt x="205" y="15"/>
                  </a:lnTo>
                  <a:lnTo>
                    <a:pt x="198" y="16"/>
                  </a:lnTo>
                  <a:lnTo>
                    <a:pt x="190" y="17"/>
                  </a:lnTo>
                  <a:lnTo>
                    <a:pt x="181" y="18"/>
                  </a:lnTo>
                  <a:lnTo>
                    <a:pt x="170" y="19"/>
                  </a:lnTo>
                  <a:lnTo>
                    <a:pt x="159" y="19"/>
                  </a:lnTo>
                  <a:lnTo>
                    <a:pt x="156" y="17"/>
                  </a:lnTo>
                  <a:lnTo>
                    <a:pt x="153" y="16"/>
                  </a:lnTo>
                  <a:lnTo>
                    <a:pt x="149" y="16"/>
                  </a:lnTo>
                  <a:lnTo>
                    <a:pt x="147" y="16"/>
                  </a:lnTo>
                  <a:lnTo>
                    <a:pt x="144" y="16"/>
                  </a:lnTo>
                  <a:lnTo>
                    <a:pt x="141" y="17"/>
                  </a:lnTo>
                  <a:lnTo>
                    <a:pt x="139" y="18"/>
                  </a:lnTo>
                  <a:lnTo>
                    <a:pt x="137" y="19"/>
                  </a:lnTo>
                  <a:lnTo>
                    <a:pt x="131" y="14"/>
                  </a:lnTo>
                  <a:lnTo>
                    <a:pt x="126" y="11"/>
                  </a:lnTo>
                  <a:lnTo>
                    <a:pt x="120" y="8"/>
                  </a:lnTo>
                  <a:lnTo>
                    <a:pt x="113" y="5"/>
                  </a:lnTo>
                  <a:lnTo>
                    <a:pt x="106" y="4"/>
                  </a:lnTo>
                  <a:lnTo>
                    <a:pt x="98" y="3"/>
                  </a:lnTo>
                  <a:lnTo>
                    <a:pt x="91" y="2"/>
                  </a:lnTo>
                  <a:lnTo>
                    <a:pt x="84" y="2"/>
                  </a:lnTo>
                  <a:lnTo>
                    <a:pt x="76" y="2"/>
                  </a:lnTo>
                  <a:lnTo>
                    <a:pt x="68" y="3"/>
                  </a:lnTo>
                  <a:lnTo>
                    <a:pt x="60" y="3"/>
                  </a:lnTo>
                  <a:lnTo>
                    <a:pt x="52" y="3"/>
                  </a:lnTo>
                  <a:lnTo>
                    <a:pt x="44" y="3"/>
                  </a:lnTo>
                  <a:lnTo>
                    <a:pt x="36" y="2"/>
                  </a:lnTo>
                  <a:lnTo>
                    <a:pt x="29" y="1"/>
                  </a:lnTo>
                  <a:lnTo>
                    <a:pt x="22" y="0"/>
                  </a:lnTo>
                  <a:lnTo>
                    <a:pt x="16" y="0"/>
                  </a:lnTo>
                  <a:lnTo>
                    <a:pt x="13" y="1"/>
                  </a:lnTo>
                  <a:lnTo>
                    <a:pt x="9" y="4"/>
                  </a:lnTo>
                  <a:lnTo>
                    <a:pt x="7" y="9"/>
                  </a:lnTo>
                  <a:lnTo>
                    <a:pt x="7" y="13"/>
                  </a:lnTo>
                  <a:lnTo>
                    <a:pt x="9" y="19"/>
                  </a:lnTo>
                  <a:lnTo>
                    <a:pt x="12" y="23"/>
                  </a:lnTo>
                  <a:lnTo>
                    <a:pt x="16" y="27"/>
                  </a:lnTo>
                  <a:lnTo>
                    <a:pt x="19" y="28"/>
                  </a:lnTo>
                  <a:lnTo>
                    <a:pt x="23" y="29"/>
                  </a:lnTo>
                  <a:lnTo>
                    <a:pt x="26" y="31"/>
                  </a:lnTo>
                  <a:lnTo>
                    <a:pt x="30" y="31"/>
                  </a:lnTo>
                  <a:lnTo>
                    <a:pt x="34" y="32"/>
                  </a:lnTo>
                  <a:lnTo>
                    <a:pt x="39" y="32"/>
                  </a:lnTo>
                  <a:lnTo>
                    <a:pt x="42" y="32"/>
                  </a:lnTo>
                  <a:lnTo>
                    <a:pt x="47" y="32"/>
                  </a:lnTo>
                  <a:lnTo>
                    <a:pt x="51" y="31"/>
                  </a:lnTo>
                  <a:lnTo>
                    <a:pt x="55" y="31"/>
                  </a:lnTo>
                  <a:lnTo>
                    <a:pt x="57" y="31"/>
                  </a:lnTo>
                  <a:lnTo>
                    <a:pt x="61" y="31"/>
                  </a:lnTo>
                  <a:lnTo>
                    <a:pt x="64" y="31"/>
                  </a:lnTo>
                  <a:lnTo>
                    <a:pt x="67" y="31"/>
                  </a:lnTo>
                  <a:lnTo>
                    <a:pt x="69" y="31"/>
                  </a:lnTo>
                  <a:lnTo>
                    <a:pt x="71" y="31"/>
                  </a:lnTo>
                  <a:lnTo>
                    <a:pt x="72" y="33"/>
                  </a:lnTo>
                  <a:lnTo>
                    <a:pt x="73" y="36"/>
                  </a:lnTo>
                  <a:lnTo>
                    <a:pt x="73" y="40"/>
                  </a:lnTo>
                  <a:lnTo>
                    <a:pt x="72" y="43"/>
                  </a:lnTo>
                  <a:lnTo>
                    <a:pt x="0" y="43"/>
                  </a:lnTo>
                  <a:lnTo>
                    <a:pt x="2" y="47"/>
                  </a:lnTo>
                  <a:lnTo>
                    <a:pt x="4" y="51"/>
                  </a:lnTo>
                  <a:lnTo>
                    <a:pt x="5" y="55"/>
                  </a:lnTo>
                  <a:lnTo>
                    <a:pt x="7" y="57"/>
                  </a:lnTo>
                  <a:lnTo>
                    <a:pt x="8" y="59"/>
                  </a:lnTo>
                  <a:lnTo>
                    <a:pt x="10" y="62"/>
                  </a:lnTo>
                  <a:lnTo>
                    <a:pt x="13" y="63"/>
                  </a:lnTo>
                  <a:lnTo>
                    <a:pt x="15" y="65"/>
                  </a:lnTo>
                  <a:lnTo>
                    <a:pt x="18" y="66"/>
                  </a:lnTo>
                  <a:lnTo>
                    <a:pt x="21" y="68"/>
                  </a:lnTo>
                  <a:lnTo>
                    <a:pt x="25" y="69"/>
                  </a:lnTo>
                  <a:lnTo>
                    <a:pt x="30" y="70"/>
                  </a:lnTo>
                  <a:lnTo>
                    <a:pt x="35" y="71"/>
                  </a:lnTo>
                  <a:lnTo>
                    <a:pt x="42" y="72"/>
                  </a:lnTo>
                  <a:lnTo>
                    <a:pt x="49" y="73"/>
                  </a:lnTo>
                  <a:lnTo>
                    <a:pt x="57" y="75"/>
                  </a:lnTo>
                  <a:lnTo>
                    <a:pt x="63" y="76"/>
                  </a:lnTo>
                  <a:lnTo>
                    <a:pt x="69" y="79"/>
                  </a:lnTo>
                  <a:lnTo>
                    <a:pt x="75" y="81"/>
                  </a:lnTo>
                  <a:lnTo>
                    <a:pt x="81" y="82"/>
                  </a:lnTo>
                  <a:lnTo>
                    <a:pt x="88" y="85"/>
                  </a:lnTo>
                  <a:lnTo>
                    <a:pt x="94" y="87"/>
                  </a:lnTo>
                  <a:lnTo>
                    <a:pt x="99" y="89"/>
                  </a:lnTo>
                  <a:lnTo>
                    <a:pt x="106" y="90"/>
                  </a:lnTo>
                  <a:lnTo>
                    <a:pt x="113" y="93"/>
                  </a:lnTo>
                  <a:lnTo>
                    <a:pt x="119" y="94"/>
                  </a:lnTo>
                  <a:lnTo>
                    <a:pt x="126" y="96"/>
                  </a:lnTo>
                  <a:lnTo>
                    <a:pt x="131" y="98"/>
                  </a:lnTo>
                  <a:lnTo>
                    <a:pt x="138" y="99"/>
                  </a:lnTo>
                  <a:lnTo>
                    <a:pt x="144" y="101"/>
                  </a:lnTo>
                  <a:lnTo>
                    <a:pt x="150" y="102"/>
                  </a:lnTo>
                  <a:lnTo>
                    <a:pt x="157" y="103"/>
                  </a:lnTo>
                  <a:lnTo>
                    <a:pt x="163" y="104"/>
                  </a:lnTo>
                  <a:lnTo>
                    <a:pt x="169" y="104"/>
                  </a:lnTo>
                  <a:lnTo>
                    <a:pt x="176" y="105"/>
                  </a:lnTo>
                  <a:lnTo>
                    <a:pt x="181" y="105"/>
                  </a:lnTo>
                  <a:lnTo>
                    <a:pt x="188" y="106"/>
                  </a:lnTo>
                  <a:lnTo>
                    <a:pt x="194" y="106"/>
                  </a:lnTo>
                  <a:lnTo>
                    <a:pt x="201" y="107"/>
                  </a:lnTo>
                  <a:lnTo>
                    <a:pt x="207" y="107"/>
                  </a:lnTo>
                  <a:lnTo>
                    <a:pt x="213" y="108"/>
                  </a:lnTo>
                  <a:lnTo>
                    <a:pt x="219" y="108"/>
                  </a:lnTo>
                  <a:lnTo>
                    <a:pt x="226" y="107"/>
                  </a:lnTo>
                  <a:lnTo>
                    <a:pt x="232" y="107"/>
                  </a:lnTo>
                  <a:lnTo>
                    <a:pt x="238" y="106"/>
                  </a:lnTo>
                  <a:lnTo>
                    <a:pt x="244" y="105"/>
                  </a:lnTo>
                  <a:lnTo>
                    <a:pt x="251" y="104"/>
                  </a:lnTo>
                  <a:lnTo>
                    <a:pt x="257" y="103"/>
                  </a:lnTo>
                  <a:lnTo>
                    <a:pt x="262" y="102"/>
                  </a:lnTo>
                  <a:lnTo>
                    <a:pt x="266" y="102"/>
                  </a:lnTo>
                  <a:lnTo>
                    <a:pt x="270" y="101"/>
                  </a:lnTo>
                  <a:lnTo>
                    <a:pt x="275" y="101"/>
                  </a:lnTo>
                  <a:lnTo>
                    <a:pt x="278" y="100"/>
                  </a:lnTo>
                  <a:lnTo>
                    <a:pt x="281" y="99"/>
                  </a:lnTo>
                  <a:lnTo>
                    <a:pt x="284" y="99"/>
                  </a:lnTo>
                  <a:lnTo>
                    <a:pt x="285" y="98"/>
                  </a:lnTo>
                  <a:lnTo>
                    <a:pt x="289" y="92"/>
                  </a:lnTo>
                  <a:lnTo>
                    <a:pt x="291" y="85"/>
                  </a:lnTo>
                  <a:lnTo>
                    <a:pt x="292" y="78"/>
                  </a:lnTo>
                  <a:lnTo>
                    <a:pt x="293" y="73"/>
                  </a:lnTo>
                  <a:lnTo>
                    <a:pt x="297" y="73"/>
                  </a:lnTo>
                  <a:lnTo>
                    <a:pt x="299" y="73"/>
                  </a:lnTo>
                  <a:lnTo>
                    <a:pt x="304" y="72"/>
                  </a:lnTo>
                  <a:lnTo>
                    <a:pt x="307" y="72"/>
                  </a:lnTo>
                  <a:lnTo>
                    <a:pt x="310" y="71"/>
                  </a:lnTo>
                  <a:lnTo>
                    <a:pt x="312" y="69"/>
                  </a:lnTo>
                  <a:lnTo>
                    <a:pt x="313" y="67"/>
                  </a:lnTo>
                  <a:lnTo>
                    <a:pt x="313" y="64"/>
                  </a:lnTo>
                  <a:lnTo>
                    <a:pt x="313" y="60"/>
                  </a:lnTo>
                  <a:lnTo>
                    <a:pt x="310" y="56"/>
                  </a:lnTo>
                  <a:lnTo>
                    <a:pt x="309" y="51"/>
                  </a:lnTo>
                  <a:lnTo>
                    <a:pt x="305" y="46"/>
                  </a:lnTo>
                  <a:lnTo>
                    <a:pt x="302" y="41"/>
                  </a:lnTo>
                  <a:lnTo>
                    <a:pt x="299" y="36"/>
                  </a:lnTo>
                  <a:lnTo>
                    <a:pt x="294" y="31"/>
                  </a:lnTo>
                  <a:lnTo>
                    <a:pt x="290" y="26"/>
                  </a:lnTo>
                  <a:lnTo>
                    <a:pt x="285" y="21"/>
                  </a:lnTo>
                  <a:lnTo>
                    <a:pt x="281" y="17"/>
                  </a:lnTo>
                  <a:lnTo>
                    <a:pt x="275" y="13"/>
                  </a:lnTo>
                  <a:lnTo>
                    <a:pt x="270" y="10"/>
                  </a:lnTo>
                  <a:lnTo>
                    <a:pt x="265" y="6"/>
                  </a:lnTo>
                  <a:lnTo>
                    <a:pt x="260" y="4"/>
                  </a:lnTo>
                  <a:lnTo>
                    <a:pt x="256" y="2"/>
                  </a:lnTo>
                  <a:lnTo>
                    <a:pt x="252" y="1"/>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3" name="Freeform 11">
              <a:extLst>
                <a:ext uri="{FF2B5EF4-FFF2-40B4-BE49-F238E27FC236}">
                  <a16:creationId xmlns:a16="http://schemas.microsoft.com/office/drawing/2014/main" id="{9917D307-0815-4EAE-845F-1A1E7CF3F92C}"/>
                </a:ext>
              </a:extLst>
            </p:cNvPr>
            <p:cNvSpPr>
              <a:spLocks/>
            </p:cNvSpPr>
            <p:nvPr/>
          </p:nvSpPr>
          <p:spPr bwMode="auto">
            <a:xfrm>
              <a:off x="4747" y="1064"/>
              <a:ext cx="238" cy="188"/>
            </a:xfrm>
            <a:custGeom>
              <a:avLst/>
              <a:gdLst>
                <a:gd name="T0" fmla="*/ 202 w 238"/>
                <a:gd name="T1" fmla="*/ 2 h 188"/>
                <a:gd name="T2" fmla="*/ 192 w 238"/>
                <a:gd name="T3" fmla="*/ 0 h 188"/>
                <a:gd name="T4" fmla="*/ 183 w 238"/>
                <a:gd name="T5" fmla="*/ 3 h 188"/>
                <a:gd name="T6" fmla="*/ 169 w 238"/>
                <a:gd name="T7" fmla="*/ 11 h 188"/>
                <a:gd name="T8" fmla="*/ 157 w 238"/>
                <a:gd name="T9" fmla="*/ 19 h 188"/>
                <a:gd name="T10" fmla="*/ 144 w 238"/>
                <a:gd name="T11" fmla="*/ 25 h 188"/>
                <a:gd name="T12" fmla="*/ 134 w 238"/>
                <a:gd name="T13" fmla="*/ 28 h 188"/>
                <a:gd name="T14" fmla="*/ 125 w 238"/>
                <a:gd name="T15" fmla="*/ 31 h 188"/>
                <a:gd name="T16" fmla="*/ 116 w 238"/>
                <a:gd name="T17" fmla="*/ 33 h 188"/>
                <a:gd name="T18" fmla="*/ 106 w 238"/>
                <a:gd name="T19" fmla="*/ 35 h 188"/>
                <a:gd name="T20" fmla="*/ 96 w 238"/>
                <a:gd name="T21" fmla="*/ 38 h 188"/>
                <a:gd name="T22" fmla="*/ 83 w 238"/>
                <a:gd name="T23" fmla="*/ 45 h 188"/>
                <a:gd name="T24" fmla="*/ 72 w 238"/>
                <a:gd name="T25" fmla="*/ 52 h 188"/>
                <a:gd name="T26" fmla="*/ 62 w 238"/>
                <a:gd name="T27" fmla="*/ 60 h 188"/>
                <a:gd name="T28" fmla="*/ 53 w 238"/>
                <a:gd name="T29" fmla="*/ 67 h 188"/>
                <a:gd name="T30" fmla="*/ 44 w 238"/>
                <a:gd name="T31" fmla="*/ 75 h 188"/>
                <a:gd name="T32" fmla="*/ 29 w 238"/>
                <a:gd name="T33" fmla="*/ 90 h 188"/>
                <a:gd name="T34" fmla="*/ 17 w 238"/>
                <a:gd name="T35" fmla="*/ 104 h 188"/>
                <a:gd name="T36" fmla="*/ 5 w 238"/>
                <a:gd name="T37" fmla="*/ 116 h 188"/>
                <a:gd name="T38" fmla="*/ 0 w 238"/>
                <a:gd name="T39" fmla="*/ 138 h 188"/>
                <a:gd name="T40" fmla="*/ 4 w 238"/>
                <a:gd name="T41" fmla="*/ 167 h 188"/>
                <a:gd name="T42" fmla="*/ 13 w 238"/>
                <a:gd name="T43" fmla="*/ 183 h 188"/>
                <a:gd name="T44" fmla="*/ 19 w 238"/>
                <a:gd name="T45" fmla="*/ 185 h 188"/>
                <a:gd name="T46" fmla="*/ 24 w 238"/>
                <a:gd name="T47" fmla="*/ 183 h 188"/>
                <a:gd name="T48" fmla="*/ 31 w 238"/>
                <a:gd name="T49" fmla="*/ 186 h 188"/>
                <a:gd name="T50" fmla="*/ 42 w 238"/>
                <a:gd name="T51" fmla="*/ 184 h 188"/>
                <a:gd name="T52" fmla="*/ 48 w 238"/>
                <a:gd name="T53" fmla="*/ 170 h 188"/>
                <a:gd name="T54" fmla="*/ 58 w 238"/>
                <a:gd name="T55" fmla="*/ 171 h 188"/>
                <a:gd name="T56" fmla="*/ 69 w 238"/>
                <a:gd name="T57" fmla="*/ 166 h 188"/>
                <a:gd name="T58" fmla="*/ 83 w 238"/>
                <a:gd name="T59" fmla="*/ 158 h 188"/>
                <a:gd name="T60" fmla="*/ 100 w 238"/>
                <a:gd name="T61" fmla="*/ 147 h 188"/>
                <a:gd name="T62" fmla="*/ 110 w 238"/>
                <a:gd name="T63" fmla="*/ 138 h 188"/>
                <a:gd name="T64" fmla="*/ 116 w 238"/>
                <a:gd name="T65" fmla="*/ 130 h 188"/>
                <a:gd name="T66" fmla="*/ 120 w 238"/>
                <a:gd name="T67" fmla="*/ 125 h 188"/>
                <a:gd name="T68" fmla="*/ 125 w 238"/>
                <a:gd name="T69" fmla="*/ 118 h 188"/>
                <a:gd name="T70" fmla="*/ 137 w 238"/>
                <a:gd name="T71" fmla="*/ 112 h 188"/>
                <a:gd name="T72" fmla="*/ 149 w 238"/>
                <a:gd name="T73" fmla="*/ 109 h 188"/>
                <a:gd name="T74" fmla="*/ 165 w 238"/>
                <a:gd name="T75" fmla="*/ 106 h 188"/>
                <a:gd name="T76" fmla="*/ 183 w 238"/>
                <a:gd name="T77" fmla="*/ 100 h 188"/>
                <a:gd name="T78" fmla="*/ 205 w 238"/>
                <a:gd name="T79" fmla="*/ 89 h 188"/>
                <a:gd name="T80" fmla="*/ 219 w 238"/>
                <a:gd name="T81" fmla="*/ 80 h 188"/>
                <a:gd name="T82" fmla="*/ 231 w 238"/>
                <a:gd name="T83" fmla="*/ 68 h 188"/>
                <a:gd name="T84" fmla="*/ 237 w 238"/>
                <a:gd name="T85" fmla="*/ 48 h 188"/>
                <a:gd name="T86" fmla="*/ 229 w 238"/>
                <a:gd name="T87" fmla="*/ 32 h 188"/>
                <a:gd name="T88" fmla="*/ 215 w 238"/>
                <a:gd name="T89" fmla="*/ 16 h 188"/>
                <a:gd name="T90" fmla="*/ 207 w 238"/>
                <a:gd name="T91" fmla="*/ 8 h 1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8" h="188">
                  <a:moveTo>
                    <a:pt x="207" y="8"/>
                  </a:moveTo>
                  <a:lnTo>
                    <a:pt x="204" y="4"/>
                  </a:lnTo>
                  <a:lnTo>
                    <a:pt x="202" y="2"/>
                  </a:lnTo>
                  <a:lnTo>
                    <a:pt x="198" y="0"/>
                  </a:lnTo>
                  <a:lnTo>
                    <a:pt x="195" y="0"/>
                  </a:lnTo>
                  <a:lnTo>
                    <a:pt x="192" y="0"/>
                  </a:lnTo>
                  <a:lnTo>
                    <a:pt x="189" y="0"/>
                  </a:lnTo>
                  <a:lnTo>
                    <a:pt x="186" y="1"/>
                  </a:lnTo>
                  <a:lnTo>
                    <a:pt x="183" y="3"/>
                  </a:lnTo>
                  <a:lnTo>
                    <a:pt x="178" y="6"/>
                  </a:lnTo>
                  <a:lnTo>
                    <a:pt x="173" y="9"/>
                  </a:lnTo>
                  <a:lnTo>
                    <a:pt x="169" y="11"/>
                  </a:lnTo>
                  <a:lnTo>
                    <a:pt x="165" y="14"/>
                  </a:lnTo>
                  <a:lnTo>
                    <a:pt x="161" y="17"/>
                  </a:lnTo>
                  <a:lnTo>
                    <a:pt x="157" y="19"/>
                  </a:lnTo>
                  <a:lnTo>
                    <a:pt x="153" y="22"/>
                  </a:lnTo>
                  <a:lnTo>
                    <a:pt x="148" y="24"/>
                  </a:lnTo>
                  <a:lnTo>
                    <a:pt x="144" y="25"/>
                  </a:lnTo>
                  <a:lnTo>
                    <a:pt x="141" y="26"/>
                  </a:lnTo>
                  <a:lnTo>
                    <a:pt x="138" y="27"/>
                  </a:lnTo>
                  <a:lnTo>
                    <a:pt x="134" y="28"/>
                  </a:lnTo>
                  <a:lnTo>
                    <a:pt x="131" y="28"/>
                  </a:lnTo>
                  <a:lnTo>
                    <a:pt x="128" y="30"/>
                  </a:lnTo>
                  <a:lnTo>
                    <a:pt x="125" y="31"/>
                  </a:lnTo>
                  <a:lnTo>
                    <a:pt x="122" y="31"/>
                  </a:lnTo>
                  <a:lnTo>
                    <a:pt x="119" y="32"/>
                  </a:lnTo>
                  <a:lnTo>
                    <a:pt x="116" y="33"/>
                  </a:lnTo>
                  <a:lnTo>
                    <a:pt x="113" y="34"/>
                  </a:lnTo>
                  <a:lnTo>
                    <a:pt x="110" y="34"/>
                  </a:lnTo>
                  <a:lnTo>
                    <a:pt x="106" y="35"/>
                  </a:lnTo>
                  <a:lnTo>
                    <a:pt x="103" y="36"/>
                  </a:lnTo>
                  <a:lnTo>
                    <a:pt x="100" y="37"/>
                  </a:lnTo>
                  <a:lnTo>
                    <a:pt x="96" y="38"/>
                  </a:lnTo>
                  <a:lnTo>
                    <a:pt x="91" y="40"/>
                  </a:lnTo>
                  <a:lnTo>
                    <a:pt x="87" y="42"/>
                  </a:lnTo>
                  <a:lnTo>
                    <a:pt x="83" y="45"/>
                  </a:lnTo>
                  <a:lnTo>
                    <a:pt x="79" y="46"/>
                  </a:lnTo>
                  <a:lnTo>
                    <a:pt x="76" y="49"/>
                  </a:lnTo>
                  <a:lnTo>
                    <a:pt x="72" y="52"/>
                  </a:lnTo>
                  <a:lnTo>
                    <a:pt x="69" y="54"/>
                  </a:lnTo>
                  <a:lnTo>
                    <a:pt x="65" y="57"/>
                  </a:lnTo>
                  <a:lnTo>
                    <a:pt x="62" y="60"/>
                  </a:lnTo>
                  <a:lnTo>
                    <a:pt x="59" y="62"/>
                  </a:lnTo>
                  <a:lnTo>
                    <a:pt x="55" y="65"/>
                  </a:lnTo>
                  <a:lnTo>
                    <a:pt x="53" y="67"/>
                  </a:lnTo>
                  <a:lnTo>
                    <a:pt x="50" y="70"/>
                  </a:lnTo>
                  <a:lnTo>
                    <a:pt x="47" y="72"/>
                  </a:lnTo>
                  <a:lnTo>
                    <a:pt x="44" y="75"/>
                  </a:lnTo>
                  <a:lnTo>
                    <a:pt x="41" y="77"/>
                  </a:lnTo>
                  <a:lnTo>
                    <a:pt x="34" y="84"/>
                  </a:lnTo>
                  <a:lnTo>
                    <a:pt x="29" y="90"/>
                  </a:lnTo>
                  <a:lnTo>
                    <a:pt x="24" y="95"/>
                  </a:lnTo>
                  <a:lnTo>
                    <a:pt x="21" y="100"/>
                  </a:lnTo>
                  <a:lnTo>
                    <a:pt x="17" y="104"/>
                  </a:lnTo>
                  <a:lnTo>
                    <a:pt x="13" y="107"/>
                  </a:lnTo>
                  <a:lnTo>
                    <a:pt x="10" y="111"/>
                  </a:lnTo>
                  <a:lnTo>
                    <a:pt x="5" y="116"/>
                  </a:lnTo>
                  <a:lnTo>
                    <a:pt x="2" y="122"/>
                  </a:lnTo>
                  <a:lnTo>
                    <a:pt x="0" y="130"/>
                  </a:lnTo>
                  <a:lnTo>
                    <a:pt x="0" y="138"/>
                  </a:lnTo>
                  <a:lnTo>
                    <a:pt x="0" y="148"/>
                  </a:lnTo>
                  <a:lnTo>
                    <a:pt x="1" y="158"/>
                  </a:lnTo>
                  <a:lnTo>
                    <a:pt x="4" y="167"/>
                  </a:lnTo>
                  <a:lnTo>
                    <a:pt x="7" y="175"/>
                  </a:lnTo>
                  <a:lnTo>
                    <a:pt x="12" y="181"/>
                  </a:lnTo>
                  <a:lnTo>
                    <a:pt x="13" y="183"/>
                  </a:lnTo>
                  <a:lnTo>
                    <a:pt x="15" y="184"/>
                  </a:lnTo>
                  <a:lnTo>
                    <a:pt x="17" y="185"/>
                  </a:lnTo>
                  <a:lnTo>
                    <a:pt x="19" y="185"/>
                  </a:lnTo>
                  <a:lnTo>
                    <a:pt x="21" y="185"/>
                  </a:lnTo>
                  <a:lnTo>
                    <a:pt x="23" y="184"/>
                  </a:lnTo>
                  <a:lnTo>
                    <a:pt x="24" y="183"/>
                  </a:lnTo>
                  <a:lnTo>
                    <a:pt x="25" y="181"/>
                  </a:lnTo>
                  <a:lnTo>
                    <a:pt x="27" y="185"/>
                  </a:lnTo>
                  <a:lnTo>
                    <a:pt x="31" y="186"/>
                  </a:lnTo>
                  <a:lnTo>
                    <a:pt x="34" y="187"/>
                  </a:lnTo>
                  <a:lnTo>
                    <a:pt x="38" y="186"/>
                  </a:lnTo>
                  <a:lnTo>
                    <a:pt x="42" y="184"/>
                  </a:lnTo>
                  <a:lnTo>
                    <a:pt x="45" y="180"/>
                  </a:lnTo>
                  <a:lnTo>
                    <a:pt x="47" y="176"/>
                  </a:lnTo>
                  <a:lnTo>
                    <a:pt x="48" y="170"/>
                  </a:lnTo>
                  <a:lnTo>
                    <a:pt x="50" y="171"/>
                  </a:lnTo>
                  <a:lnTo>
                    <a:pt x="54" y="171"/>
                  </a:lnTo>
                  <a:lnTo>
                    <a:pt x="58" y="171"/>
                  </a:lnTo>
                  <a:lnTo>
                    <a:pt x="61" y="170"/>
                  </a:lnTo>
                  <a:lnTo>
                    <a:pt x="65" y="168"/>
                  </a:lnTo>
                  <a:lnTo>
                    <a:pt x="69" y="166"/>
                  </a:lnTo>
                  <a:lnTo>
                    <a:pt x="72" y="164"/>
                  </a:lnTo>
                  <a:lnTo>
                    <a:pt x="76" y="162"/>
                  </a:lnTo>
                  <a:lnTo>
                    <a:pt x="83" y="158"/>
                  </a:lnTo>
                  <a:lnTo>
                    <a:pt x="90" y="154"/>
                  </a:lnTo>
                  <a:lnTo>
                    <a:pt x="95" y="151"/>
                  </a:lnTo>
                  <a:lnTo>
                    <a:pt x="100" y="147"/>
                  </a:lnTo>
                  <a:lnTo>
                    <a:pt x="104" y="144"/>
                  </a:lnTo>
                  <a:lnTo>
                    <a:pt x="108" y="141"/>
                  </a:lnTo>
                  <a:lnTo>
                    <a:pt x="110" y="138"/>
                  </a:lnTo>
                  <a:lnTo>
                    <a:pt x="113" y="136"/>
                  </a:lnTo>
                  <a:lnTo>
                    <a:pt x="114" y="133"/>
                  </a:lnTo>
                  <a:lnTo>
                    <a:pt x="116" y="130"/>
                  </a:lnTo>
                  <a:lnTo>
                    <a:pt x="118" y="129"/>
                  </a:lnTo>
                  <a:lnTo>
                    <a:pt x="119" y="126"/>
                  </a:lnTo>
                  <a:lnTo>
                    <a:pt x="120" y="125"/>
                  </a:lnTo>
                  <a:lnTo>
                    <a:pt x="122" y="122"/>
                  </a:lnTo>
                  <a:lnTo>
                    <a:pt x="123" y="121"/>
                  </a:lnTo>
                  <a:lnTo>
                    <a:pt x="125" y="118"/>
                  </a:lnTo>
                  <a:lnTo>
                    <a:pt x="129" y="116"/>
                  </a:lnTo>
                  <a:lnTo>
                    <a:pt x="133" y="114"/>
                  </a:lnTo>
                  <a:lnTo>
                    <a:pt x="137" y="112"/>
                  </a:lnTo>
                  <a:lnTo>
                    <a:pt x="141" y="111"/>
                  </a:lnTo>
                  <a:lnTo>
                    <a:pt x="145" y="110"/>
                  </a:lnTo>
                  <a:lnTo>
                    <a:pt x="149" y="109"/>
                  </a:lnTo>
                  <a:lnTo>
                    <a:pt x="154" y="108"/>
                  </a:lnTo>
                  <a:lnTo>
                    <a:pt x="159" y="107"/>
                  </a:lnTo>
                  <a:lnTo>
                    <a:pt x="165" y="106"/>
                  </a:lnTo>
                  <a:lnTo>
                    <a:pt x="170" y="104"/>
                  </a:lnTo>
                  <a:lnTo>
                    <a:pt x="177" y="103"/>
                  </a:lnTo>
                  <a:lnTo>
                    <a:pt x="183" y="100"/>
                  </a:lnTo>
                  <a:lnTo>
                    <a:pt x="190" y="97"/>
                  </a:lnTo>
                  <a:lnTo>
                    <a:pt x="197" y="93"/>
                  </a:lnTo>
                  <a:lnTo>
                    <a:pt x="205" y="89"/>
                  </a:lnTo>
                  <a:lnTo>
                    <a:pt x="213" y="84"/>
                  </a:lnTo>
                  <a:lnTo>
                    <a:pt x="216" y="82"/>
                  </a:lnTo>
                  <a:lnTo>
                    <a:pt x="219" y="80"/>
                  </a:lnTo>
                  <a:lnTo>
                    <a:pt x="223" y="77"/>
                  </a:lnTo>
                  <a:lnTo>
                    <a:pt x="228" y="72"/>
                  </a:lnTo>
                  <a:lnTo>
                    <a:pt x="231" y="68"/>
                  </a:lnTo>
                  <a:lnTo>
                    <a:pt x="234" y="62"/>
                  </a:lnTo>
                  <a:lnTo>
                    <a:pt x="236" y="55"/>
                  </a:lnTo>
                  <a:lnTo>
                    <a:pt x="237" y="48"/>
                  </a:lnTo>
                  <a:lnTo>
                    <a:pt x="235" y="42"/>
                  </a:lnTo>
                  <a:lnTo>
                    <a:pt x="232" y="37"/>
                  </a:lnTo>
                  <a:lnTo>
                    <a:pt x="229" y="32"/>
                  </a:lnTo>
                  <a:lnTo>
                    <a:pt x="225" y="26"/>
                  </a:lnTo>
                  <a:lnTo>
                    <a:pt x="221" y="22"/>
                  </a:lnTo>
                  <a:lnTo>
                    <a:pt x="215" y="16"/>
                  </a:lnTo>
                  <a:lnTo>
                    <a:pt x="212" y="12"/>
                  </a:lnTo>
                  <a:lnTo>
                    <a:pt x="207" y="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4" name="Freeform 12">
              <a:extLst>
                <a:ext uri="{FF2B5EF4-FFF2-40B4-BE49-F238E27FC236}">
                  <a16:creationId xmlns:a16="http://schemas.microsoft.com/office/drawing/2014/main" id="{F8C3DE0A-D497-41C7-BEE6-6585D4E698D2}"/>
                </a:ext>
              </a:extLst>
            </p:cNvPr>
            <p:cNvSpPr>
              <a:spLocks/>
            </p:cNvSpPr>
            <p:nvPr/>
          </p:nvSpPr>
          <p:spPr bwMode="auto">
            <a:xfrm>
              <a:off x="5124" y="1178"/>
              <a:ext cx="314" cy="109"/>
            </a:xfrm>
            <a:custGeom>
              <a:avLst/>
              <a:gdLst>
                <a:gd name="T0" fmla="*/ 244 w 314"/>
                <a:gd name="T1" fmla="*/ 3 h 109"/>
                <a:gd name="T2" fmla="*/ 234 w 314"/>
                <a:gd name="T3" fmla="*/ 6 h 109"/>
                <a:gd name="T4" fmla="*/ 221 w 314"/>
                <a:gd name="T5" fmla="*/ 11 h 109"/>
                <a:gd name="T6" fmla="*/ 205 w 314"/>
                <a:gd name="T7" fmla="*/ 15 h 109"/>
                <a:gd name="T8" fmla="*/ 181 w 314"/>
                <a:gd name="T9" fmla="*/ 18 h 109"/>
                <a:gd name="T10" fmla="*/ 156 w 314"/>
                <a:gd name="T11" fmla="*/ 17 h 109"/>
                <a:gd name="T12" fmla="*/ 147 w 314"/>
                <a:gd name="T13" fmla="*/ 16 h 109"/>
                <a:gd name="T14" fmla="*/ 139 w 314"/>
                <a:gd name="T15" fmla="*/ 18 h 109"/>
                <a:gd name="T16" fmla="*/ 126 w 314"/>
                <a:gd name="T17" fmla="*/ 11 h 109"/>
                <a:gd name="T18" fmla="*/ 106 w 314"/>
                <a:gd name="T19" fmla="*/ 4 h 109"/>
                <a:gd name="T20" fmla="*/ 84 w 314"/>
                <a:gd name="T21" fmla="*/ 2 h 109"/>
                <a:gd name="T22" fmla="*/ 60 w 314"/>
                <a:gd name="T23" fmla="*/ 3 h 109"/>
                <a:gd name="T24" fmla="*/ 36 w 314"/>
                <a:gd name="T25" fmla="*/ 2 h 109"/>
                <a:gd name="T26" fmla="*/ 16 w 314"/>
                <a:gd name="T27" fmla="*/ 0 h 109"/>
                <a:gd name="T28" fmla="*/ 7 w 314"/>
                <a:gd name="T29" fmla="*/ 9 h 109"/>
                <a:gd name="T30" fmla="*/ 12 w 314"/>
                <a:gd name="T31" fmla="*/ 23 h 109"/>
                <a:gd name="T32" fmla="*/ 23 w 314"/>
                <a:gd name="T33" fmla="*/ 29 h 109"/>
                <a:gd name="T34" fmla="*/ 34 w 314"/>
                <a:gd name="T35" fmla="*/ 32 h 109"/>
                <a:gd name="T36" fmla="*/ 47 w 314"/>
                <a:gd name="T37" fmla="*/ 32 h 109"/>
                <a:gd name="T38" fmla="*/ 57 w 314"/>
                <a:gd name="T39" fmla="*/ 31 h 109"/>
                <a:gd name="T40" fmla="*/ 67 w 314"/>
                <a:gd name="T41" fmla="*/ 31 h 109"/>
                <a:gd name="T42" fmla="*/ 72 w 314"/>
                <a:gd name="T43" fmla="*/ 33 h 109"/>
                <a:gd name="T44" fmla="*/ 72 w 314"/>
                <a:gd name="T45" fmla="*/ 43 h 109"/>
                <a:gd name="T46" fmla="*/ 4 w 314"/>
                <a:gd name="T47" fmla="*/ 51 h 109"/>
                <a:gd name="T48" fmla="*/ 8 w 314"/>
                <a:gd name="T49" fmla="*/ 59 h 109"/>
                <a:gd name="T50" fmla="*/ 15 w 314"/>
                <a:gd name="T51" fmla="*/ 65 h 109"/>
                <a:gd name="T52" fmla="*/ 25 w 314"/>
                <a:gd name="T53" fmla="*/ 69 h 109"/>
                <a:gd name="T54" fmla="*/ 42 w 314"/>
                <a:gd name="T55" fmla="*/ 72 h 109"/>
                <a:gd name="T56" fmla="*/ 63 w 314"/>
                <a:gd name="T57" fmla="*/ 76 h 109"/>
                <a:gd name="T58" fmla="*/ 81 w 314"/>
                <a:gd name="T59" fmla="*/ 82 h 109"/>
                <a:gd name="T60" fmla="*/ 99 w 314"/>
                <a:gd name="T61" fmla="*/ 89 h 109"/>
                <a:gd name="T62" fmla="*/ 119 w 314"/>
                <a:gd name="T63" fmla="*/ 94 h 109"/>
                <a:gd name="T64" fmla="*/ 138 w 314"/>
                <a:gd name="T65" fmla="*/ 99 h 109"/>
                <a:gd name="T66" fmla="*/ 157 w 314"/>
                <a:gd name="T67" fmla="*/ 103 h 109"/>
                <a:gd name="T68" fmla="*/ 176 w 314"/>
                <a:gd name="T69" fmla="*/ 105 h 109"/>
                <a:gd name="T70" fmla="*/ 194 w 314"/>
                <a:gd name="T71" fmla="*/ 106 h 109"/>
                <a:gd name="T72" fmla="*/ 213 w 314"/>
                <a:gd name="T73" fmla="*/ 108 h 109"/>
                <a:gd name="T74" fmla="*/ 232 w 314"/>
                <a:gd name="T75" fmla="*/ 107 h 109"/>
                <a:gd name="T76" fmla="*/ 251 w 314"/>
                <a:gd name="T77" fmla="*/ 104 h 109"/>
                <a:gd name="T78" fmla="*/ 266 w 314"/>
                <a:gd name="T79" fmla="*/ 102 h 109"/>
                <a:gd name="T80" fmla="*/ 278 w 314"/>
                <a:gd name="T81" fmla="*/ 100 h 109"/>
                <a:gd name="T82" fmla="*/ 285 w 314"/>
                <a:gd name="T83" fmla="*/ 98 h 109"/>
                <a:gd name="T84" fmla="*/ 292 w 314"/>
                <a:gd name="T85" fmla="*/ 78 h 109"/>
                <a:gd name="T86" fmla="*/ 299 w 314"/>
                <a:gd name="T87" fmla="*/ 73 h 109"/>
                <a:gd name="T88" fmla="*/ 310 w 314"/>
                <a:gd name="T89" fmla="*/ 71 h 109"/>
                <a:gd name="T90" fmla="*/ 313 w 314"/>
                <a:gd name="T91" fmla="*/ 64 h 109"/>
                <a:gd name="T92" fmla="*/ 309 w 314"/>
                <a:gd name="T93" fmla="*/ 51 h 109"/>
                <a:gd name="T94" fmla="*/ 299 w 314"/>
                <a:gd name="T95" fmla="*/ 36 h 109"/>
                <a:gd name="T96" fmla="*/ 285 w 314"/>
                <a:gd name="T97" fmla="*/ 21 h 109"/>
                <a:gd name="T98" fmla="*/ 270 w 314"/>
                <a:gd name="T99" fmla="*/ 10 h 109"/>
                <a:gd name="T100" fmla="*/ 256 w 314"/>
                <a:gd name="T101" fmla="*/ 2 h 1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14" h="109">
                  <a:moveTo>
                    <a:pt x="252" y="1"/>
                  </a:moveTo>
                  <a:lnTo>
                    <a:pt x="248" y="2"/>
                  </a:lnTo>
                  <a:lnTo>
                    <a:pt x="244" y="3"/>
                  </a:lnTo>
                  <a:lnTo>
                    <a:pt x="241" y="4"/>
                  </a:lnTo>
                  <a:lnTo>
                    <a:pt x="237" y="5"/>
                  </a:lnTo>
                  <a:lnTo>
                    <a:pt x="234" y="6"/>
                  </a:lnTo>
                  <a:lnTo>
                    <a:pt x="230" y="8"/>
                  </a:lnTo>
                  <a:lnTo>
                    <a:pt x="226" y="9"/>
                  </a:lnTo>
                  <a:lnTo>
                    <a:pt x="221" y="11"/>
                  </a:lnTo>
                  <a:lnTo>
                    <a:pt x="217" y="12"/>
                  </a:lnTo>
                  <a:lnTo>
                    <a:pt x="211" y="13"/>
                  </a:lnTo>
                  <a:lnTo>
                    <a:pt x="205" y="15"/>
                  </a:lnTo>
                  <a:lnTo>
                    <a:pt x="198" y="16"/>
                  </a:lnTo>
                  <a:lnTo>
                    <a:pt x="190" y="17"/>
                  </a:lnTo>
                  <a:lnTo>
                    <a:pt x="181" y="18"/>
                  </a:lnTo>
                  <a:lnTo>
                    <a:pt x="170" y="19"/>
                  </a:lnTo>
                  <a:lnTo>
                    <a:pt x="159" y="19"/>
                  </a:lnTo>
                  <a:lnTo>
                    <a:pt x="156" y="17"/>
                  </a:lnTo>
                  <a:lnTo>
                    <a:pt x="153" y="16"/>
                  </a:lnTo>
                  <a:lnTo>
                    <a:pt x="149" y="16"/>
                  </a:lnTo>
                  <a:lnTo>
                    <a:pt x="147" y="16"/>
                  </a:lnTo>
                  <a:lnTo>
                    <a:pt x="144" y="16"/>
                  </a:lnTo>
                  <a:lnTo>
                    <a:pt x="141" y="17"/>
                  </a:lnTo>
                  <a:lnTo>
                    <a:pt x="139" y="18"/>
                  </a:lnTo>
                  <a:lnTo>
                    <a:pt x="137" y="19"/>
                  </a:lnTo>
                  <a:lnTo>
                    <a:pt x="131" y="14"/>
                  </a:lnTo>
                  <a:lnTo>
                    <a:pt x="126" y="11"/>
                  </a:lnTo>
                  <a:lnTo>
                    <a:pt x="120" y="8"/>
                  </a:lnTo>
                  <a:lnTo>
                    <a:pt x="113" y="5"/>
                  </a:lnTo>
                  <a:lnTo>
                    <a:pt x="106" y="4"/>
                  </a:lnTo>
                  <a:lnTo>
                    <a:pt x="98" y="3"/>
                  </a:lnTo>
                  <a:lnTo>
                    <a:pt x="91" y="2"/>
                  </a:lnTo>
                  <a:lnTo>
                    <a:pt x="84" y="2"/>
                  </a:lnTo>
                  <a:lnTo>
                    <a:pt x="76" y="2"/>
                  </a:lnTo>
                  <a:lnTo>
                    <a:pt x="68" y="3"/>
                  </a:lnTo>
                  <a:lnTo>
                    <a:pt x="60" y="3"/>
                  </a:lnTo>
                  <a:lnTo>
                    <a:pt x="52" y="3"/>
                  </a:lnTo>
                  <a:lnTo>
                    <a:pt x="44" y="3"/>
                  </a:lnTo>
                  <a:lnTo>
                    <a:pt x="36" y="2"/>
                  </a:lnTo>
                  <a:lnTo>
                    <a:pt x="29" y="1"/>
                  </a:lnTo>
                  <a:lnTo>
                    <a:pt x="22" y="0"/>
                  </a:lnTo>
                  <a:lnTo>
                    <a:pt x="16" y="0"/>
                  </a:lnTo>
                  <a:lnTo>
                    <a:pt x="13" y="1"/>
                  </a:lnTo>
                  <a:lnTo>
                    <a:pt x="9" y="4"/>
                  </a:lnTo>
                  <a:lnTo>
                    <a:pt x="7" y="9"/>
                  </a:lnTo>
                  <a:lnTo>
                    <a:pt x="7" y="13"/>
                  </a:lnTo>
                  <a:lnTo>
                    <a:pt x="9" y="19"/>
                  </a:lnTo>
                  <a:lnTo>
                    <a:pt x="12" y="23"/>
                  </a:lnTo>
                  <a:lnTo>
                    <a:pt x="16" y="27"/>
                  </a:lnTo>
                  <a:lnTo>
                    <a:pt x="19" y="28"/>
                  </a:lnTo>
                  <a:lnTo>
                    <a:pt x="23" y="29"/>
                  </a:lnTo>
                  <a:lnTo>
                    <a:pt x="26" y="31"/>
                  </a:lnTo>
                  <a:lnTo>
                    <a:pt x="30" y="31"/>
                  </a:lnTo>
                  <a:lnTo>
                    <a:pt x="34" y="32"/>
                  </a:lnTo>
                  <a:lnTo>
                    <a:pt x="39" y="32"/>
                  </a:lnTo>
                  <a:lnTo>
                    <a:pt x="42" y="32"/>
                  </a:lnTo>
                  <a:lnTo>
                    <a:pt x="47" y="32"/>
                  </a:lnTo>
                  <a:lnTo>
                    <a:pt x="51" y="31"/>
                  </a:lnTo>
                  <a:lnTo>
                    <a:pt x="55" y="31"/>
                  </a:lnTo>
                  <a:lnTo>
                    <a:pt x="57" y="31"/>
                  </a:lnTo>
                  <a:lnTo>
                    <a:pt x="61" y="31"/>
                  </a:lnTo>
                  <a:lnTo>
                    <a:pt x="64" y="31"/>
                  </a:lnTo>
                  <a:lnTo>
                    <a:pt x="67" y="31"/>
                  </a:lnTo>
                  <a:lnTo>
                    <a:pt x="69" y="31"/>
                  </a:lnTo>
                  <a:lnTo>
                    <a:pt x="71" y="31"/>
                  </a:lnTo>
                  <a:lnTo>
                    <a:pt x="72" y="33"/>
                  </a:lnTo>
                  <a:lnTo>
                    <a:pt x="73" y="36"/>
                  </a:lnTo>
                  <a:lnTo>
                    <a:pt x="73" y="40"/>
                  </a:lnTo>
                  <a:lnTo>
                    <a:pt x="72" y="43"/>
                  </a:lnTo>
                  <a:lnTo>
                    <a:pt x="0" y="43"/>
                  </a:lnTo>
                  <a:lnTo>
                    <a:pt x="2" y="47"/>
                  </a:lnTo>
                  <a:lnTo>
                    <a:pt x="4" y="51"/>
                  </a:lnTo>
                  <a:lnTo>
                    <a:pt x="5" y="55"/>
                  </a:lnTo>
                  <a:lnTo>
                    <a:pt x="7" y="57"/>
                  </a:lnTo>
                  <a:lnTo>
                    <a:pt x="8" y="59"/>
                  </a:lnTo>
                  <a:lnTo>
                    <a:pt x="10" y="62"/>
                  </a:lnTo>
                  <a:lnTo>
                    <a:pt x="13" y="63"/>
                  </a:lnTo>
                  <a:lnTo>
                    <a:pt x="15" y="65"/>
                  </a:lnTo>
                  <a:lnTo>
                    <a:pt x="18" y="66"/>
                  </a:lnTo>
                  <a:lnTo>
                    <a:pt x="21" y="68"/>
                  </a:lnTo>
                  <a:lnTo>
                    <a:pt x="25" y="69"/>
                  </a:lnTo>
                  <a:lnTo>
                    <a:pt x="30" y="70"/>
                  </a:lnTo>
                  <a:lnTo>
                    <a:pt x="35" y="71"/>
                  </a:lnTo>
                  <a:lnTo>
                    <a:pt x="42" y="72"/>
                  </a:lnTo>
                  <a:lnTo>
                    <a:pt x="49" y="73"/>
                  </a:lnTo>
                  <a:lnTo>
                    <a:pt x="57" y="75"/>
                  </a:lnTo>
                  <a:lnTo>
                    <a:pt x="63" y="76"/>
                  </a:lnTo>
                  <a:lnTo>
                    <a:pt x="69" y="79"/>
                  </a:lnTo>
                  <a:lnTo>
                    <a:pt x="75" y="81"/>
                  </a:lnTo>
                  <a:lnTo>
                    <a:pt x="81" y="82"/>
                  </a:lnTo>
                  <a:lnTo>
                    <a:pt x="88" y="85"/>
                  </a:lnTo>
                  <a:lnTo>
                    <a:pt x="94" y="87"/>
                  </a:lnTo>
                  <a:lnTo>
                    <a:pt x="99" y="89"/>
                  </a:lnTo>
                  <a:lnTo>
                    <a:pt x="106" y="90"/>
                  </a:lnTo>
                  <a:lnTo>
                    <a:pt x="113" y="93"/>
                  </a:lnTo>
                  <a:lnTo>
                    <a:pt x="119" y="94"/>
                  </a:lnTo>
                  <a:lnTo>
                    <a:pt x="126" y="96"/>
                  </a:lnTo>
                  <a:lnTo>
                    <a:pt x="131" y="98"/>
                  </a:lnTo>
                  <a:lnTo>
                    <a:pt x="138" y="99"/>
                  </a:lnTo>
                  <a:lnTo>
                    <a:pt x="144" y="101"/>
                  </a:lnTo>
                  <a:lnTo>
                    <a:pt x="150" y="102"/>
                  </a:lnTo>
                  <a:lnTo>
                    <a:pt x="157" y="103"/>
                  </a:lnTo>
                  <a:lnTo>
                    <a:pt x="163" y="104"/>
                  </a:lnTo>
                  <a:lnTo>
                    <a:pt x="169" y="104"/>
                  </a:lnTo>
                  <a:lnTo>
                    <a:pt x="176" y="105"/>
                  </a:lnTo>
                  <a:lnTo>
                    <a:pt x="181" y="105"/>
                  </a:lnTo>
                  <a:lnTo>
                    <a:pt x="188" y="106"/>
                  </a:lnTo>
                  <a:lnTo>
                    <a:pt x="194" y="106"/>
                  </a:lnTo>
                  <a:lnTo>
                    <a:pt x="201" y="107"/>
                  </a:lnTo>
                  <a:lnTo>
                    <a:pt x="207" y="107"/>
                  </a:lnTo>
                  <a:lnTo>
                    <a:pt x="213" y="108"/>
                  </a:lnTo>
                  <a:lnTo>
                    <a:pt x="219" y="108"/>
                  </a:lnTo>
                  <a:lnTo>
                    <a:pt x="226" y="107"/>
                  </a:lnTo>
                  <a:lnTo>
                    <a:pt x="232" y="107"/>
                  </a:lnTo>
                  <a:lnTo>
                    <a:pt x="238" y="106"/>
                  </a:lnTo>
                  <a:lnTo>
                    <a:pt x="244" y="105"/>
                  </a:lnTo>
                  <a:lnTo>
                    <a:pt x="251" y="104"/>
                  </a:lnTo>
                  <a:lnTo>
                    <a:pt x="257" y="103"/>
                  </a:lnTo>
                  <a:lnTo>
                    <a:pt x="262" y="102"/>
                  </a:lnTo>
                  <a:lnTo>
                    <a:pt x="266" y="102"/>
                  </a:lnTo>
                  <a:lnTo>
                    <a:pt x="270" y="101"/>
                  </a:lnTo>
                  <a:lnTo>
                    <a:pt x="275" y="101"/>
                  </a:lnTo>
                  <a:lnTo>
                    <a:pt x="278" y="100"/>
                  </a:lnTo>
                  <a:lnTo>
                    <a:pt x="281" y="99"/>
                  </a:lnTo>
                  <a:lnTo>
                    <a:pt x="284" y="99"/>
                  </a:lnTo>
                  <a:lnTo>
                    <a:pt x="285" y="98"/>
                  </a:lnTo>
                  <a:lnTo>
                    <a:pt x="289" y="92"/>
                  </a:lnTo>
                  <a:lnTo>
                    <a:pt x="291" y="85"/>
                  </a:lnTo>
                  <a:lnTo>
                    <a:pt x="292" y="78"/>
                  </a:lnTo>
                  <a:lnTo>
                    <a:pt x="293" y="73"/>
                  </a:lnTo>
                  <a:lnTo>
                    <a:pt x="297" y="73"/>
                  </a:lnTo>
                  <a:lnTo>
                    <a:pt x="299" y="73"/>
                  </a:lnTo>
                  <a:lnTo>
                    <a:pt x="304" y="72"/>
                  </a:lnTo>
                  <a:lnTo>
                    <a:pt x="307" y="72"/>
                  </a:lnTo>
                  <a:lnTo>
                    <a:pt x="310" y="71"/>
                  </a:lnTo>
                  <a:lnTo>
                    <a:pt x="312" y="69"/>
                  </a:lnTo>
                  <a:lnTo>
                    <a:pt x="313" y="67"/>
                  </a:lnTo>
                  <a:lnTo>
                    <a:pt x="313" y="64"/>
                  </a:lnTo>
                  <a:lnTo>
                    <a:pt x="313" y="60"/>
                  </a:lnTo>
                  <a:lnTo>
                    <a:pt x="310" y="56"/>
                  </a:lnTo>
                  <a:lnTo>
                    <a:pt x="309" y="51"/>
                  </a:lnTo>
                  <a:lnTo>
                    <a:pt x="305" y="46"/>
                  </a:lnTo>
                  <a:lnTo>
                    <a:pt x="302" y="41"/>
                  </a:lnTo>
                  <a:lnTo>
                    <a:pt x="299" y="36"/>
                  </a:lnTo>
                  <a:lnTo>
                    <a:pt x="294" y="31"/>
                  </a:lnTo>
                  <a:lnTo>
                    <a:pt x="290" y="26"/>
                  </a:lnTo>
                  <a:lnTo>
                    <a:pt x="285" y="21"/>
                  </a:lnTo>
                  <a:lnTo>
                    <a:pt x="281" y="17"/>
                  </a:lnTo>
                  <a:lnTo>
                    <a:pt x="275" y="13"/>
                  </a:lnTo>
                  <a:lnTo>
                    <a:pt x="270" y="10"/>
                  </a:lnTo>
                  <a:lnTo>
                    <a:pt x="265" y="6"/>
                  </a:lnTo>
                  <a:lnTo>
                    <a:pt x="260" y="4"/>
                  </a:lnTo>
                  <a:lnTo>
                    <a:pt x="256" y="2"/>
                  </a:lnTo>
                  <a:lnTo>
                    <a:pt x="252" y="1"/>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5" name="Freeform 13">
              <a:extLst>
                <a:ext uri="{FF2B5EF4-FFF2-40B4-BE49-F238E27FC236}">
                  <a16:creationId xmlns:a16="http://schemas.microsoft.com/office/drawing/2014/main" id="{3EE5C18A-F7F4-4B42-89B8-4A3BE8E64542}"/>
                </a:ext>
              </a:extLst>
            </p:cNvPr>
            <p:cNvSpPr>
              <a:spLocks/>
            </p:cNvSpPr>
            <p:nvPr/>
          </p:nvSpPr>
          <p:spPr bwMode="auto">
            <a:xfrm>
              <a:off x="4747" y="1064"/>
              <a:ext cx="238" cy="188"/>
            </a:xfrm>
            <a:custGeom>
              <a:avLst/>
              <a:gdLst>
                <a:gd name="T0" fmla="*/ 202 w 238"/>
                <a:gd name="T1" fmla="*/ 2 h 188"/>
                <a:gd name="T2" fmla="*/ 192 w 238"/>
                <a:gd name="T3" fmla="*/ 0 h 188"/>
                <a:gd name="T4" fmla="*/ 183 w 238"/>
                <a:gd name="T5" fmla="*/ 3 h 188"/>
                <a:gd name="T6" fmla="*/ 169 w 238"/>
                <a:gd name="T7" fmla="*/ 11 h 188"/>
                <a:gd name="T8" fmla="*/ 157 w 238"/>
                <a:gd name="T9" fmla="*/ 19 h 188"/>
                <a:gd name="T10" fmla="*/ 144 w 238"/>
                <a:gd name="T11" fmla="*/ 25 h 188"/>
                <a:gd name="T12" fmla="*/ 134 w 238"/>
                <a:gd name="T13" fmla="*/ 28 h 188"/>
                <a:gd name="T14" fmla="*/ 125 w 238"/>
                <a:gd name="T15" fmla="*/ 31 h 188"/>
                <a:gd name="T16" fmla="*/ 116 w 238"/>
                <a:gd name="T17" fmla="*/ 33 h 188"/>
                <a:gd name="T18" fmla="*/ 106 w 238"/>
                <a:gd name="T19" fmla="*/ 35 h 188"/>
                <a:gd name="T20" fmla="*/ 96 w 238"/>
                <a:gd name="T21" fmla="*/ 38 h 188"/>
                <a:gd name="T22" fmla="*/ 83 w 238"/>
                <a:gd name="T23" fmla="*/ 45 h 188"/>
                <a:gd name="T24" fmla="*/ 72 w 238"/>
                <a:gd name="T25" fmla="*/ 52 h 188"/>
                <a:gd name="T26" fmla="*/ 62 w 238"/>
                <a:gd name="T27" fmla="*/ 60 h 188"/>
                <a:gd name="T28" fmla="*/ 53 w 238"/>
                <a:gd name="T29" fmla="*/ 67 h 188"/>
                <a:gd name="T30" fmla="*/ 44 w 238"/>
                <a:gd name="T31" fmla="*/ 75 h 188"/>
                <a:gd name="T32" fmla="*/ 29 w 238"/>
                <a:gd name="T33" fmla="*/ 90 h 188"/>
                <a:gd name="T34" fmla="*/ 17 w 238"/>
                <a:gd name="T35" fmla="*/ 104 h 188"/>
                <a:gd name="T36" fmla="*/ 5 w 238"/>
                <a:gd name="T37" fmla="*/ 116 h 188"/>
                <a:gd name="T38" fmla="*/ 0 w 238"/>
                <a:gd name="T39" fmla="*/ 138 h 188"/>
                <a:gd name="T40" fmla="*/ 4 w 238"/>
                <a:gd name="T41" fmla="*/ 167 h 188"/>
                <a:gd name="T42" fmla="*/ 13 w 238"/>
                <a:gd name="T43" fmla="*/ 183 h 188"/>
                <a:gd name="T44" fmla="*/ 19 w 238"/>
                <a:gd name="T45" fmla="*/ 185 h 188"/>
                <a:gd name="T46" fmla="*/ 24 w 238"/>
                <a:gd name="T47" fmla="*/ 183 h 188"/>
                <a:gd name="T48" fmla="*/ 31 w 238"/>
                <a:gd name="T49" fmla="*/ 186 h 188"/>
                <a:gd name="T50" fmla="*/ 42 w 238"/>
                <a:gd name="T51" fmla="*/ 184 h 188"/>
                <a:gd name="T52" fmla="*/ 48 w 238"/>
                <a:gd name="T53" fmla="*/ 170 h 188"/>
                <a:gd name="T54" fmla="*/ 58 w 238"/>
                <a:gd name="T55" fmla="*/ 171 h 188"/>
                <a:gd name="T56" fmla="*/ 69 w 238"/>
                <a:gd name="T57" fmla="*/ 166 h 188"/>
                <a:gd name="T58" fmla="*/ 83 w 238"/>
                <a:gd name="T59" fmla="*/ 158 h 188"/>
                <a:gd name="T60" fmla="*/ 100 w 238"/>
                <a:gd name="T61" fmla="*/ 147 h 188"/>
                <a:gd name="T62" fmla="*/ 110 w 238"/>
                <a:gd name="T63" fmla="*/ 138 h 188"/>
                <a:gd name="T64" fmla="*/ 116 w 238"/>
                <a:gd name="T65" fmla="*/ 130 h 188"/>
                <a:gd name="T66" fmla="*/ 120 w 238"/>
                <a:gd name="T67" fmla="*/ 125 h 188"/>
                <a:gd name="T68" fmla="*/ 125 w 238"/>
                <a:gd name="T69" fmla="*/ 118 h 188"/>
                <a:gd name="T70" fmla="*/ 137 w 238"/>
                <a:gd name="T71" fmla="*/ 112 h 188"/>
                <a:gd name="T72" fmla="*/ 149 w 238"/>
                <a:gd name="T73" fmla="*/ 109 h 188"/>
                <a:gd name="T74" fmla="*/ 165 w 238"/>
                <a:gd name="T75" fmla="*/ 106 h 188"/>
                <a:gd name="T76" fmla="*/ 183 w 238"/>
                <a:gd name="T77" fmla="*/ 100 h 188"/>
                <a:gd name="T78" fmla="*/ 205 w 238"/>
                <a:gd name="T79" fmla="*/ 89 h 188"/>
                <a:gd name="T80" fmla="*/ 219 w 238"/>
                <a:gd name="T81" fmla="*/ 80 h 188"/>
                <a:gd name="T82" fmla="*/ 231 w 238"/>
                <a:gd name="T83" fmla="*/ 68 h 188"/>
                <a:gd name="T84" fmla="*/ 237 w 238"/>
                <a:gd name="T85" fmla="*/ 48 h 188"/>
                <a:gd name="T86" fmla="*/ 229 w 238"/>
                <a:gd name="T87" fmla="*/ 32 h 188"/>
                <a:gd name="T88" fmla="*/ 215 w 238"/>
                <a:gd name="T89" fmla="*/ 16 h 188"/>
                <a:gd name="T90" fmla="*/ 207 w 238"/>
                <a:gd name="T91" fmla="*/ 8 h 1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8" h="188">
                  <a:moveTo>
                    <a:pt x="207" y="8"/>
                  </a:moveTo>
                  <a:lnTo>
                    <a:pt x="204" y="4"/>
                  </a:lnTo>
                  <a:lnTo>
                    <a:pt x="202" y="2"/>
                  </a:lnTo>
                  <a:lnTo>
                    <a:pt x="198" y="0"/>
                  </a:lnTo>
                  <a:lnTo>
                    <a:pt x="195" y="0"/>
                  </a:lnTo>
                  <a:lnTo>
                    <a:pt x="192" y="0"/>
                  </a:lnTo>
                  <a:lnTo>
                    <a:pt x="189" y="0"/>
                  </a:lnTo>
                  <a:lnTo>
                    <a:pt x="186" y="1"/>
                  </a:lnTo>
                  <a:lnTo>
                    <a:pt x="183" y="3"/>
                  </a:lnTo>
                  <a:lnTo>
                    <a:pt x="178" y="6"/>
                  </a:lnTo>
                  <a:lnTo>
                    <a:pt x="173" y="9"/>
                  </a:lnTo>
                  <a:lnTo>
                    <a:pt x="169" y="11"/>
                  </a:lnTo>
                  <a:lnTo>
                    <a:pt x="165" y="14"/>
                  </a:lnTo>
                  <a:lnTo>
                    <a:pt x="161" y="17"/>
                  </a:lnTo>
                  <a:lnTo>
                    <a:pt x="157" y="19"/>
                  </a:lnTo>
                  <a:lnTo>
                    <a:pt x="153" y="22"/>
                  </a:lnTo>
                  <a:lnTo>
                    <a:pt x="148" y="24"/>
                  </a:lnTo>
                  <a:lnTo>
                    <a:pt x="144" y="25"/>
                  </a:lnTo>
                  <a:lnTo>
                    <a:pt x="141" y="26"/>
                  </a:lnTo>
                  <a:lnTo>
                    <a:pt x="138" y="27"/>
                  </a:lnTo>
                  <a:lnTo>
                    <a:pt x="134" y="28"/>
                  </a:lnTo>
                  <a:lnTo>
                    <a:pt x="131" y="28"/>
                  </a:lnTo>
                  <a:lnTo>
                    <a:pt x="128" y="30"/>
                  </a:lnTo>
                  <a:lnTo>
                    <a:pt x="125" y="31"/>
                  </a:lnTo>
                  <a:lnTo>
                    <a:pt x="122" y="31"/>
                  </a:lnTo>
                  <a:lnTo>
                    <a:pt x="119" y="32"/>
                  </a:lnTo>
                  <a:lnTo>
                    <a:pt x="116" y="33"/>
                  </a:lnTo>
                  <a:lnTo>
                    <a:pt x="113" y="34"/>
                  </a:lnTo>
                  <a:lnTo>
                    <a:pt x="110" y="34"/>
                  </a:lnTo>
                  <a:lnTo>
                    <a:pt x="106" y="35"/>
                  </a:lnTo>
                  <a:lnTo>
                    <a:pt x="103" y="36"/>
                  </a:lnTo>
                  <a:lnTo>
                    <a:pt x="100" y="37"/>
                  </a:lnTo>
                  <a:lnTo>
                    <a:pt x="96" y="38"/>
                  </a:lnTo>
                  <a:lnTo>
                    <a:pt x="91" y="40"/>
                  </a:lnTo>
                  <a:lnTo>
                    <a:pt x="87" y="42"/>
                  </a:lnTo>
                  <a:lnTo>
                    <a:pt x="83" y="45"/>
                  </a:lnTo>
                  <a:lnTo>
                    <a:pt x="79" y="46"/>
                  </a:lnTo>
                  <a:lnTo>
                    <a:pt x="76" y="49"/>
                  </a:lnTo>
                  <a:lnTo>
                    <a:pt x="72" y="52"/>
                  </a:lnTo>
                  <a:lnTo>
                    <a:pt x="69" y="54"/>
                  </a:lnTo>
                  <a:lnTo>
                    <a:pt x="65" y="57"/>
                  </a:lnTo>
                  <a:lnTo>
                    <a:pt x="62" y="60"/>
                  </a:lnTo>
                  <a:lnTo>
                    <a:pt x="59" y="62"/>
                  </a:lnTo>
                  <a:lnTo>
                    <a:pt x="55" y="65"/>
                  </a:lnTo>
                  <a:lnTo>
                    <a:pt x="53" y="67"/>
                  </a:lnTo>
                  <a:lnTo>
                    <a:pt x="50" y="70"/>
                  </a:lnTo>
                  <a:lnTo>
                    <a:pt x="47" y="72"/>
                  </a:lnTo>
                  <a:lnTo>
                    <a:pt x="44" y="75"/>
                  </a:lnTo>
                  <a:lnTo>
                    <a:pt x="41" y="77"/>
                  </a:lnTo>
                  <a:lnTo>
                    <a:pt x="34" y="84"/>
                  </a:lnTo>
                  <a:lnTo>
                    <a:pt x="29" y="90"/>
                  </a:lnTo>
                  <a:lnTo>
                    <a:pt x="24" y="95"/>
                  </a:lnTo>
                  <a:lnTo>
                    <a:pt x="21" y="100"/>
                  </a:lnTo>
                  <a:lnTo>
                    <a:pt x="17" y="104"/>
                  </a:lnTo>
                  <a:lnTo>
                    <a:pt x="13" y="107"/>
                  </a:lnTo>
                  <a:lnTo>
                    <a:pt x="10" y="111"/>
                  </a:lnTo>
                  <a:lnTo>
                    <a:pt x="5" y="116"/>
                  </a:lnTo>
                  <a:lnTo>
                    <a:pt x="2" y="122"/>
                  </a:lnTo>
                  <a:lnTo>
                    <a:pt x="0" y="130"/>
                  </a:lnTo>
                  <a:lnTo>
                    <a:pt x="0" y="138"/>
                  </a:lnTo>
                  <a:lnTo>
                    <a:pt x="0" y="148"/>
                  </a:lnTo>
                  <a:lnTo>
                    <a:pt x="1" y="158"/>
                  </a:lnTo>
                  <a:lnTo>
                    <a:pt x="4" y="167"/>
                  </a:lnTo>
                  <a:lnTo>
                    <a:pt x="7" y="175"/>
                  </a:lnTo>
                  <a:lnTo>
                    <a:pt x="12" y="181"/>
                  </a:lnTo>
                  <a:lnTo>
                    <a:pt x="13" y="183"/>
                  </a:lnTo>
                  <a:lnTo>
                    <a:pt x="15" y="184"/>
                  </a:lnTo>
                  <a:lnTo>
                    <a:pt x="17" y="185"/>
                  </a:lnTo>
                  <a:lnTo>
                    <a:pt x="19" y="185"/>
                  </a:lnTo>
                  <a:lnTo>
                    <a:pt x="21" y="185"/>
                  </a:lnTo>
                  <a:lnTo>
                    <a:pt x="23" y="184"/>
                  </a:lnTo>
                  <a:lnTo>
                    <a:pt x="24" y="183"/>
                  </a:lnTo>
                  <a:lnTo>
                    <a:pt x="25" y="181"/>
                  </a:lnTo>
                  <a:lnTo>
                    <a:pt x="27" y="185"/>
                  </a:lnTo>
                  <a:lnTo>
                    <a:pt x="31" y="186"/>
                  </a:lnTo>
                  <a:lnTo>
                    <a:pt x="34" y="187"/>
                  </a:lnTo>
                  <a:lnTo>
                    <a:pt x="38" y="186"/>
                  </a:lnTo>
                  <a:lnTo>
                    <a:pt x="42" y="184"/>
                  </a:lnTo>
                  <a:lnTo>
                    <a:pt x="45" y="180"/>
                  </a:lnTo>
                  <a:lnTo>
                    <a:pt x="47" y="176"/>
                  </a:lnTo>
                  <a:lnTo>
                    <a:pt x="48" y="170"/>
                  </a:lnTo>
                  <a:lnTo>
                    <a:pt x="50" y="171"/>
                  </a:lnTo>
                  <a:lnTo>
                    <a:pt x="54" y="171"/>
                  </a:lnTo>
                  <a:lnTo>
                    <a:pt x="58" y="171"/>
                  </a:lnTo>
                  <a:lnTo>
                    <a:pt x="61" y="170"/>
                  </a:lnTo>
                  <a:lnTo>
                    <a:pt x="65" y="168"/>
                  </a:lnTo>
                  <a:lnTo>
                    <a:pt x="69" y="166"/>
                  </a:lnTo>
                  <a:lnTo>
                    <a:pt x="72" y="164"/>
                  </a:lnTo>
                  <a:lnTo>
                    <a:pt x="76" y="162"/>
                  </a:lnTo>
                  <a:lnTo>
                    <a:pt x="83" y="158"/>
                  </a:lnTo>
                  <a:lnTo>
                    <a:pt x="90" y="154"/>
                  </a:lnTo>
                  <a:lnTo>
                    <a:pt x="95" y="151"/>
                  </a:lnTo>
                  <a:lnTo>
                    <a:pt x="100" y="147"/>
                  </a:lnTo>
                  <a:lnTo>
                    <a:pt x="104" y="144"/>
                  </a:lnTo>
                  <a:lnTo>
                    <a:pt x="108" y="141"/>
                  </a:lnTo>
                  <a:lnTo>
                    <a:pt x="110" y="138"/>
                  </a:lnTo>
                  <a:lnTo>
                    <a:pt x="113" y="136"/>
                  </a:lnTo>
                  <a:lnTo>
                    <a:pt x="114" y="133"/>
                  </a:lnTo>
                  <a:lnTo>
                    <a:pt x="116" y="130"/>
                  </a:lnTo>
                  <a:lnTo>
                    <a:pt x="118" y="129"/>
                  </a:lnTo>
                  <a:lnTo>
                    <a:pt x="119" y="126"/>
                  </a:lnTo>
                  <a:lnTo>
                    <a:pt x="120" y="125"/>
                  </a:lnTo>
                  <a:lnTo>
                    <a:pt x="122" y="122"/>
                  </a:lnTo>
                  <a:lnTo>
                    <a:pt x="123" y="121"/>
                  </a:lnTo>
                  <a:lnTo>
                    <a:pt x="125" y="118"/>
                  </a:lnTo>
                  <a:lnTo>
                    <a:pt x="129" y="116"/>
                  </a:lnTo>
                  <a:lnTo>
                    <a:pt x="133" y="114"/>
                  </a:lnTo>
                  <a:lnTo>
                    <a:pt x="137" y="112"/>
                  </a:lnTo>
                  <a:lnTo>
                    <a:pt x="141" y="111"/>
                  </a:lnTo>
                  <a:lnTo>
                    <a:pt x="145" y="110"/>
                  </a:lnTo>
                  <a:lnTo>
                    <a:pt x="149" y="109"/>
                  </a:lnTo>
                  <a:lnTo>
                    <a:pt x="154" y="108"/>
                  </a:lnTo>
                  <a:lnTo>
                    <a:pt x="159" y="107"/>
                  </a:lnTo>
                  <a:lnTo>
                    <a:pt x="165" y="106"/>
                  </a:lnTo>
                  <a:lnTo>
                    <a:pt x="170" y="104"/>
                  </a:lnTo>
                  <a:lnTo>
                    <a:pt x="177" y="103"/>
                  </a:lnTo>
                  <a:lnTo>
                    <a:pt x="183" y="100"/>
                  </a:lnTo>
                  <a:lnTo>
                    <a:pt x="190" y="97"/>
                  </a:lnTo>
                  <a:lnTo>
                    <a:pt x="197" y="93"/>
                  </a:lnTo>
                  <a:lnTo>
                    <a:pt x="205" y="89"/>
                  </a:lnTo>
                  <a:lnTo>
                    <a:pt x="213" y="84"/>
                  </a:lnTo>
                  <a:lnTo>
                    <a:pt x="216" y="82"/>
                  </a:lnTo>
                  <a:lnTo>
                    <a:pt x="219" y="80"/>
                  </a:lnTo>
                  <a:lnTo>
                    <a:pt x="223" y="77"/>
                  </a:lnTo>
                  <a:lnTo>
                    <a:pt x="228" y="72"/>
                  </a:lnTo>
                  <a:lnTo>
                    <a:pt x="231" y="68"/>
                  </a:lnTo>
                  <a:lnTo>
                    <a:pt x="234" y="62"/>
                  </a:lnTo>
                  <a:lnTo>
                    <a:pt x="236" y="55"/>
                  </a:lnTo>
                  <a:lnTo>
                    <a:pt x="237" y="48"/>
                  </a:lnTo>
                  <a:lnTo>
                    <a:pt x="235" y="42"/>
                  </a:lnTo>
                  <a:lnTo>
                    <a:pt x="232" y="37"/>
                  </a:lnTo>
                  <a:lnTo>
                    <a:pt x="229" y="32"/>
                  </a:lnTo>
                  <a:lnTo>
                    <a:pt x="225" y="26"/>
                  </a:lnTo>
                  <a:lnTo>
                    <a:pt x="221" y="22"/>
                  </a:lnTo>
                  <a:lnTo>
                    <a:pt x="215" y="16"/>
                  </a:lnTo>
                  <a:lnTo>
                    <a:pt x="212" y="12"/>
                  </a:lnTo>
                  <a:lnTo>
                    <a:pt x="207" y="8"/>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6" name="Freeform 14">
              <a:extLst>
                <a:ext uri="{FF2B5EF4-FFF2-40B4-BE49-F238E27FC236}">
                  <a16:creationId xmlns:a16="http://schemas.microsoft.com/office/drawing/2014/main" id="{6D25E20B-1BD0-454F-9C84-13AA3DFF657B}"/>
                </a:ext>
              </a:extLst>
            </p:cNvPr>
            <p:cNvSpPr>
              <a:spLocks/>
            </p:cNvSpPr>
            <p:nvPr/>
          </p:nvSpPr>
          <p:spPr bwMode="auto">
            <a:xfrm>
              <a:off x="5297" y="891"/>
              <a:ext cx="18" cy="17"/>
            </a:xfrm>
            <a:custGeom>
              <a:avLst/>
              <a:gdLst>
                <a:gd name="T0" fmla="*/ 0 w 18"/>
                <a:gd name="T1" fmla="*/ 16 h 17"/>
                <a:gd name="T2" fmla="*/ 0 w 18"/>
                <a:gd name="T3" fmla="*/ 14 h 17"/>
                <a:gd name="T4" fmla="*/ 2 w 18"/>
                <a:gd name="T5" fmla="*/ 6 h 17"/>
                <a:gd name="T6" fmla="*/ 6 w 18"/>
                <a:gd name="T7" fmla="*/ 0 h 17"/>
                <a:gd name="T8" fmla="*/ 17 w 18"/>
                <a:gd name="T9" fmla="*/ 16 h 17"/>
                <a:gd name="T10" fmla="*/ 0 w 18"/>
                <a:gd name="T11" fmla="*/ 16 h 17"/>
                <a:gd name="T12" fmla="*/ 0 w 18"/>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7">
                  <a:moveTo>
                    <a:pt x="0" y="16"/>
                  </a:moveTo>
                  <a:lnTo>
                    <a:pt x="0" y="14"/>
                  </a:lnTo>
                  <a:lnTo>
                    <a:pt x="2" y="6"/>
                  </a:lnTo>
                  <a:lnTo>
                    <a:pt x="6" y="0"/>
                  </a:lnTo>
                  <a:lnTo>
                    <a:pt x="17" y="16"/>
                  </a:lnTo>
                  <a:lnTo>
                    <a:pt x="0" y="16"/>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7" name="Freeform 15">
              <a:extLst>
                <a:ext uri="{FF2B5EF4-FFF2-40B4-BE49-F238E27FC236}">
                  <a16:creationId xmlns:a16="http://schemas.microsoft.com/office/drawing/2014/main" id="{8FD525A2-1F39-405F-9E6B-A575F4673A88}"/>
                </a:ext>
              </a:extLst>
            </p:cNvPr>
            <p:cNvSpPr>
              <a:spLocks/>
            </p:cNvSpPr>
            <p:nvPr/>
          </p:nvSpPr>
          <p:spPr bwMode="auto">
            <a:xfrm>
              <a:off x="5307" y="881"/>
              <a:ext cx="41" cy="24"/>
            </a:xfrm>
            <a:custGeom>
              <a:avLst/>
              <a:gdLst>
                <a:gd name="T0" fmla="*/ 14 w 41"/>
                <a:gd name="T1" fmla="*/ 23 h 24"/>
                <a:gd name="T2" fmla="*/ 0 w 41"/>
                <a:gd name="T3" fmla="*/ 6 h 24"/>
                <a:gd name="T4" fmla="*/ 5 w 41"/>
                <a:gd name="T5" fmla="*/ 3 h 24"/>
                <a:gd name="T6" fmla="*/ 11 w 41"/>
                <a:gd name="T7" fmla="*/ 0 h 24"/>
                <a:gd name="T8" fmla="*/ 16 w 41"/>
                <a:gd name="T9" fmla="*/ 0 h 24"/>
                <a:gd name="T10" fmla="*/ 22 w 41"/>
                <a:gd name="T11" fmla="*/ 0 h 24"/>
                <a:gd name="T12" fmla="*/ 27 w 41"/>
                <a:gd name="T13" fmla="*/ 1 h 24"/>
                <a:gd name="T14" fmla="*/ 32 w 41"/>
                <a:gd name="T15" fmla="*/ 3 h 24"/>
                <a:gd name="T16" fmla="*/ 36 w 41"/>
                <a:gd name="T17" fmla="*/ 6 h 24"/>
                <a:gd name="T18" fmla="*/ 40 w 41"/>
                <a:gd name="T19" fmla="*/ 10 h 24"/>
                <a:gd name="T20" fmla="*/ 30 w 41"/>
                <a:gd name="T21" fmla="*/ 23 h 24"/>
                <a:gd name="T22" fmla="*/ 14 w 41"/>
                <a:gd name="T23" fmla="*/ 23 h 24"/>
                <a:gd name="T24" fmla="*/ 14 w 41"/>
                <a:gd name="T25" fmla="*/ 23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24">
                  <a:moveTo>
                    <a:pt x="14" y="23"/>
                  </a:moveTo>
                  <a:lnTo>
                    <a:pt x="0" y="6"/>
                  </a:lnTo>
                  <a:lnTo>
                    <a:pt x="5" y="3"/>
                  </a:lnTo>
                  <a:lnTo>
                    <a:pt x="11" y="0"/>
                  </a:lnTo>
                  <a:lnTo>
                    <a:pt x="16" y="0"/>
                  </a:lnTo>
                  <a:lnTo>
                    <a:pt x="22" y="0"/>
                  </a:lnTo>
                  <a:lnTo>
                    <a:pt x="27" y="1"/>
                  </a:lnTo>
                  <a:lnTo>
                    <a:pt x="32" y="3"/>
                  </a:lnTo>
                  <a:lnTo>
                    <a:pt x="36" y="6"/>
                  </a:lnTo>
                  <a:lnTo>
                    <a:pt x="40" y="10"/>
                  </a:lnTo>
                  <a:lnTo>
                    <a:pt x="30" y="23"/>
                  </a:lnTo>
                  <a:lnTo>
                    <a:pt x="14" y="23"/>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8" name="Freeform 16">
              <a:extLst>
                <a:ext uri="{FF2B5EF4-FFF2-40B4-BE49-F238E27FC236}">
                  <a16:creationId xmlns:a16="http://schemas.microsoft.com/office/drawing/2014/main" id="{206A9D2A-FD06-46AB-92AB-71BF069DC9D9}"/>
                </a:ext>
              </a:extLst>
            </p:cNvPr>
            <p:cNvSpPr>
              <a:spLocks/>
            </p:cNvSpPr>
            <p:nvPr/>
          </p:nvSpPr>
          <p:spPr bwMode="auto">
            <a:xfrm>
              <a:off x="5343" y="895"/>
              <a:ext cx="18" cy="17"/>
            </a:xfrm>
            <a:custGeom>
              <a:avLst/>
              <a:gdLst>
                <a:gd name="T0" fmla="*/ 0 w 18"/>
                <a:gd name="T1" fmla="*/ 16 h 17"/>
                <a:gd name="T2" fmla="*/ 12 w 18"/>
                <a:gd name="T3" fmla="*/ 0 h 17"/>
                <a:gd name="T4" fmla="*/ 15 w 18"/>
                <a:gd name="T5" fmla="*/ 9 h 17"/>
                <a:gd name="T6" fmla="*/ 17 w 18"/>
                <a:gd name="T7" fmla="*/ 16 h 17"/>
                <a:gd name="T8" fmla="*/ 0 w 18"/>
                <a:gd name="T9" fmla="*/ 16 h 17"/>
                <a:gd name="T10" fmla="*/ 0 w 18"/>
                <a:gd name="T11" fmla="*/ 1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0" y="16"/>
                  </a:moveTo>
                  <a:lnTo>
                    <a:pt x="12" y="0"/>
                  </a:lnTo>
                  <a:lnTo>
                    <a:pt x="15" y="9"/>
                  </a:lnTo>
                  <a:lnTo>
                    <a:pt x="17" y="16"/>
                  </a:lnTo>
                  <a:lnTo>
                    <a:pt x="0" y="16"/>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9" name="Freeform 17">
              <a:extLst>
                <a:ext uri="{FF2B5EF4-FFF2-40B4-BE49-F238E27FC236}">
                  <a16:creationId xmlns:a16="http://schemas.microsoft.com/office/drawing/2014/main" id="{587E0587-9A70-425D-94D3-09E3BD5FEF82}"/>
                </a:ext>
              </a:extLst>
            </p:cNvPr>
            <p:cNvSpPr>
              <a:spLocks/>
            </p:cNvSpPr>
            <p:nvPr/>
          </p:nvSpPr>
          <p:spPr bwMode="auto">
            <a:xfrm>
              <a:off x="5296" y="904"/>
              <a:ext cx="30" cy="24"/>
            </a:xfrm>
            <a:custGeom>
              <a:avLst/>
              <a:gdLst>
                <a:gd name="T0" fmla="*/ 2 w 30"/>
                <a:gd name="T1" fmla="*/ 23 h 24"/>
                <a:gd name="T2" fmla="*/ 1 w 30"/>
                <a:gd name="T3" fmla="*/ 18 h 24"/>
                <a:gd name="T4" fmla="*/ 0 w 30"/>
                <a:gd name="T5" fmla="*/ 11 h 24"/>
                <a:gd name="T6" fmla="*/ 0 w 30"/>
                <a:gd name="T7" fmla="*/ 5 h 24"/>
                <a:gd name="T8" fmla="*/ 0 w 30"/>
                <a:gd name="T9" fmla="*/ 0 h 24"/>
                <a:gd name="T10" fmla="*/ 18 w 30"/>
                <a:gd name="T11" fmla="*/ 0 h 24"/>
                <a:gd name="T12" fmla="*/ 29 w 30"/>
                <a:gd name="T13" fmla="*/ 11 h 24"/>
                <a:gd name="T14" fmla="*/ 19 w 30"/>
                <a:gd name="T15" fmla="*/ 23 h 24"/>
                <a:gd name="T16" fmla="*/ 2 w 30"/>
                <a:gd name="T17" fmla="*/ 23 h 24"/>
                <a:gd name="T18" fmla="*/ 2 w 30"/>
                <a:gd name="T19" fmla="*/ 23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24">
                  <a:moveTo>
                    <a:pt x="2" y="23"/>
                  </a:moveTo>
                  <a:lnTo>
                    <a:pt x="1" y="18"/>
                  </a:lnTo>
                  <a:lnTo>
                    <a:pt x="0" y="11"/>
                  </a:lnTo>
                  <a:lnTo>
                    <a:pt x="0" y="5"/>
                  </a:lnTo>
                  <a:lnTo>
                    <a:pt x="0" y="0"/>
                  </a:lnTo>
                  <a:lnTo>
                    <a:pt x="18" y="0"/>
                  </a:lnTo>
                  <a:lnTo>
                    <a:pt x="29" y="11"/>
                  </a:lnTo>
                  <a:lnTo>
                    <a:pt x="19" y="23"/>
                  </a:lnTo>
                  <a:lnTo>
                    <a:pt x="2" y="23"/>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0" name="Freeform 18">
              <a:extLst>
                <a:ext uri="{FF2B5EF4-FFF2-40B4-BE49-F238E27FC236}">
                  <a16:creationId xmlns:a16="http://schemas.microsoft.com/office/drawing/2014/main" id="{1CC3E2FF-9E81-45C5-A1E4-1E302354CF96}"/>
                </a:ext>
              </a:extLst>
            </p:cNvPr>
            <p:cNvSpPr>
              <a:spLocks/>
            </p:cNvSpPr>
            <p:nvPr/>
          </p:nvSpPr>
          <p:spPr bwMode="auto">
            <a:xfrm>
              <a:off x="5322" y="919"/>
              <a:ext cx="19" cy="17"/>
            </a:xfrm>
            <a:custGeom>
              <a:avLst/>
              <a:gdLst>
                <a:gd name="T0" fmla="*/ 0 w 19"/>
                <a:gd name="T1" fmla="*/ 16 h 17"/>
                <a:gd name="T2" fmla="*/ 9 w 19"/>
                <a:gd name="T3" fmla="*/ 0 h 17"/>
                <a:gd name="T4" fmla="*/ 18 w 19"/>
                <a:gd name="T5" fmla="*/ 16 h 17"/>
                <a:gd name="T6" fmla="*/ 0 w 19"/>
                <a:gd name="T7" fmla="*/ 16 h 17"/>
                <a:gd name="T8" fmla="*/ 0 w 19"/>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7">
                  <a:moveTo>
                    <a:pt x="0" y="16"/>
                  </a:moveTo>
                  <a:lnTo>
                    <a:pt x="9" y="0"/>
                  </a:lnTo>
                  <a:lnTo>
                    <a:pt x="18" y="16"/>
                  </a:lnTo>
                  <a:lnTo>
                    <a:pt x="0" y="16"/>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1" name="Freeform 19">
              <a:extLst>
                <a:ext uri="{FF2B5EF4-FFF2-40B4-BE49-F238E27FC236}">
                  <a16:creationId xmlns:a16="http://schemas.microsoft.com/office/drawing/2014/main" id="{62D2D6EA-902C-47AA-8279-4F1FA246CCA8}"/>
                </a:ext>
              </a:extLst>
            </p:cNvPr>
            <p:cNvSpPr>
              <a:spLocks/>
            </p:cNvSpPr>
            <p:nvPr/>
          </p:nvSpPr>
          <p:spPr bwMode="auto">
            <a:xfrm>
              <a:off x="5332" y="904"/>
              <a:ext cx="24" cy="24"/>
            </a:xfrm>
            <a:custGeom>
              <a:avLst/>
              <a:gdLst>
                <a:gd name="T0" fmla="*/ 10 w 24"/>
                <a:gd name="T1" fmla="*/ 23 h 24"/>
                <a:gd name="T2" fmla="*/ 0 w 24"/>
                <a:gd name="T3" fmla="*/ 11 h 24"/>
                <a:gd name="T4" fmla="*/ 11 w 24"/>
                <a:gd name="T5" fmla="*/ 0 h 24"/>
                <a:gd name="T6" fmla="*/ 21 w 24"/>
                <a:gd name="T7" fmla="*/ 0 h 24"/>
                <a:gd name="T8" fmla="*/ 22 w 24"/>
                <a:gd name="T9" fmla="*/ 1 h 24"/>
                <a:gd name="T10" fmla="*/ 23 w 24"/>
                <a:gd name="T11" fmla="*/ 7 h 24"/>
                <a:gd name="T12" fmla="*/ 23 w 24"/>
                <a:gd name="T13" fmla="*/ 12 h 24"/>
                <a:gd name="T14" fmla="*/ 22 w 24"/>
                <a:gd name="T15" fmla="*/ 17 h 24"/>
                <a:gd name="T16" fmla="*/ 21 w 24"/>
                <a:gd name="T17" fmla="*/ 22 h 24"/>
                <a:gd name="T18" fmla="*/ 20 w 24"/>
                <a:gd name="T19" fmla="*/ 23 h 24"/>
                <a:gd name="T20" fmla="*/ 10 w 24"/>
                <a:gd name="T21" fmla="*/ 23 h 24"/>
                <a:gd name="T22" fmla="*/ 10 w 24"/>
                <a:gd name="T23" fmla="*/ 23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24">
                  <a:moveTo>
                    <a:pt x="10" y="23"/>
                  </a:moveTo>
                  <a:lnTo>
                    <a:pt x="0" y="11"/>
                  </a:lnTo>
                  <a:lnTo>
                    <a:pt x="11" y="0"/>
                  </a:lnTo>
                  <a:lnTo>
                    <a:pt x="21" y="0"/>
                  </a:lnTo>
                  <a:lnTo>
                    <a:pt x="22" y="1"/>
                  </a:lnTo>
                  <a:lnTo>
                    <a:pt x="23" y="7"/>
                  </a:lnTo>
                  <a:lnTo>
                    <a:pt x="23" y="12"/>
                  </a:lnTo>
                  <a:lnTo>
                    <a:pt x="22" y="17"/>
                  </a:lnTo>
                  <a:lnTo>
                    <a:pt x="21" y="22"/>
                  </a:lnTo>
                  <a:lnTo>
                    <a:pt x="20" y="23"/>
                  </a:lnTo>
                  <a:lnTo>
                    <a:pt x="10" y="23"/>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2" name="Freeform 20">
              <a:extLst>
                <a:ext uri="{FF2B5EF4-FFF2-40B4-BE49-F238E27FC236}">
                  <a16:creationId xmlns:a16="http://schemas.microsoft.com/office/drawing/2014/main" id="{6363F355-E2F4-4F83-992F-6707C20AE438}"/>
                </a:ext>
              </a:extLst>
            </p:cNvPr>
            <p:cNvSpPr>
              <a:spLocks/>
            </p:cNvSpPr>
            <p:nvPr/>
          </p:nvSpPr>
          <p:spPr bwMode="auto">
            <a:xfrm>
              <a:off x="5321" y="904"/>
              <a:ext cx="18" cy="17"/>
            </a:xfrm>
            <a:custGeom>
              <a:avLst/>
              <a:gdLst>
                <a:gd name="T0" fmla="*/ 0 w 18"/>
                <a:gd name="T1" fmla="*/ 0 h 17"/>
                <a:gd name="T2" fmla="*/ 8 w 18"/>
                <a:gd name="T3" fmla="*/ 16 h 17"/>
                <a:gd name="T4" fmla="*/ 17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0" y="0"/>
                  </a:moveTo>
                  <a:lnTo>
                    <a:pt x="8" y="16"/>
                  </a:lnTo>
                  <a:lnTo>
                    <a:pt x="17" y="0"/>
                  </a:lnTo>
                  <a:lnTo>
                    <a:pt x="0" y="0"/>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3" name="Freeform 21">
              <a:extLst>
                <a:ext uri="{FF2B5EF4-FFF2-40B4-BE49-F238E27FC236}">
                  <a16:creationId xmlns:a16="http://schemas.microsoft.com/office/drawing/2014/main" id="{9091D5D2-E91D-4FD0-92C7-5D3B27BFE4C2}"/>
                </a:ext>
              </a:extLst>
            </p:cNvPr>
            <p:cNvSpPr>
              <a:spLocks/>
            </p:cNvSpPr>
            <p:nvPr/>
          </p:nvSpPr>
          <p:spPr bwMode="auto">
            <a:xfrm>
              <a:off x="5299" y="927"/>
              <a:ext cx="18" cy="17"/>
            </a:xfrm>
            <a:custGeom>
              <a:avLst/>
              <a:gdLst>
                <a:gd name="T0" fmla="*/ 0 w 18"/>
                <a:gd name="T1" fmla="*/ 0 h 17"/>
                <a:gd name="T2" fmla="*/ 0 w 18"/>
                <a:gd name="T3" fmla="*/ 2 h 17"/>
                <a:gd name="T4" fmla="*/ 3 w 18"/>
                <a:gd name="T5" fmla="*/ 10 h 17"/>
                <a:gd name="T6" fmla="*/ 7 w 18"/>
                <a:gd name="T7" fmla="*/ 16 h 17"/>
                <a:gd name="T8" fmla="*/ 17 w 18"/>
                <a:gd name="T9" fmla="*/ 0 h 17"/>
                <a:gd name="T10" fmla="*/ 0 w 18"/>
                <a:gd name="T11" fmla="*/ 0 h 17"/>
                <a:gd name="T12" fmla="*/ 0 w 18"/>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7">
                  <a:moveTo>
                    <a:pt x="0" y="0"/>
                  </a:moveTo>
                  <a:lnTo>
                    <a:pt x="0" y="2"/>
                  </a:lnTo>
                  <a:lnTo>
                    <a:pt x="3" y="10"/>
                  </a:lnTo>
                  <a:lnTo>
                    <a:pt x="7" y="16"/>
                  </a:lnTo>
                  <a:lnTo>
                    <a:pt x="17" y="0"/>
                  </a:lnTo>
                  <a:lnTo>
                    <a:pt x="0" y="0"/>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4" name="Freeform 22">
              <a:extLst>
                <a:ext uri="{FF2B5EF4-FFF2-40B4-BE49-F238E27FC236}">
                  <a16:creationId xmlns:a16="http://schemas.microsoft.com/office/drawing/2014/main" id="{4C763631-8648-4E70-98D0-3404B699BE23}"/>
                </a:ext>
              </a:extLst>
            </p:cNvPr>
            <p:cNvSpPr>
              <a:spLocks/>
            </p:cNvSpPr>
            <p:nvPr/>
          </p:nvSpPr>
          <p:spPr bwMode="auto">
            <a:xfrm>
              <a:off x="5309" y="927"/>
              <a:ext cx="38" cy="20"/>
            </a:xfrm>
            <a:custGeom>
              <a:avLst/>
              <a:gdLst>
                <a:gd name="T0" fmla="*/ 13 w 38"/>
                <a:gd name="T1" fmla="*/ 0 h 20"/>
                <a:gd name="T2" fmla="*/ 0 w 38"/>
                <a:gd name="T3" fmla="*/ 13 h 20"/>
                <a:gd name="T4" fmla="*/ 5 w 38"/>
                <a:gd name="T5" fmla="*/ 16 h 20"/>
                <a:gd name="T6" fmla="*/ 10 w 38"/>
                <a:gd name="T7" fmla="*/ 17 h 20"/>
                <a:gd name="T8" fmla="*/ 15 w 38"/>
                <a:gd name="T9" fmla="*/ 19 h 20"/>
                <a:gd name="T10" fmla="*/ 20 w 38"/>
                <a:gd name="T11" fmla="*/ 18 h 20"/>
                <a:gd name="T12" fmla="*/ 24 w 38"/>
                <a:gd name="T13" fmla="*/ 17 h 20"/>
                <a:gd name="T14" fmla="*/ 29 w 38"/>
                <a:gd name="T15" fmla="*/ 15 h 20"/>
                <a:gd name="T16" fmla="*/ 33 w 38"/>
                <a:gd name="T17" fmla="*/ 13 h 20"/>
                <a:gd name="T18" fmla="*/ 37 w 38"/>
                <a:gd name="T19" fmla="*/ 10 h 20"/>
                <a:gd name="T20" fmla="*/ 26 w 38"/>
                <a:gd name="T21" fmla="*/ 0 h 20"/>
                <a:gd name="T22" fmla="*/ 13 w 38"/>
                <a:gd name="T23" fmla="*/ 0 h 20"/>
                <a:gd name="T24" fmla="*/ 13 w 38"/>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20">
                  <a:moveTo>
                    <a:pt x="13" y="0"/>
                  </a:moveTo>
                  <a:lnTo>
                    <a:pt x="0" y="13"/>
                  </a:lnTo>
                  <a:lnTo>
                    <a:pt x="5" y="16"/>
                  </a:lnTo>
                  <a:lnTo>
                    <a:pt x="10" y="17"/>
                  </a:lnTo>
                  <a:lnTo>
                    <a:pt x="15" y="19"/>
                  </a:lnTo>
                  <a:lnTo>
                    <a:pt x="20" y="18"/>
                  </a:lnTo>
                  <a:lnTo>
                    <a:pt x="24" y="17"/>
                  </a:lnTo>
                  <a:lnTo>
                    <a:pt x="29" y="15"/>
                  </a:lnTo>
                  <a:lnTo>
                    <a:pt x="33" y="13"/>
                  </a:lnTo>
                  <a:lnTo>
                    <a:pt x="37" y="10"/>
                  </a:lnTo>
                  <a:lnTo>
                    <a:pt x="26" y="0"/>
                  </a:lnTo>
                  <a:lnTo>
                    <a:pt x="13" y="0"/>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5" name="Freeform 23">
              <a:extLst>
                <a:ext uri="{FF2B5EF4-FFF2-40B4-BE49-F238E27FC236}">
                  <a16:creationId xmlns:a16="http://schemas.microsoft.com/office/drawing/2014/main" id="{E3A51B05-5DAB-4B38-B012-3C8BE14A88CE}"/>
                </a:ext>
              </a:extLst>
            </p:cNvPr>
            <p:cNvSpPr>
              <a:spLocks/>
            </p:cNvSpPr>
            <p:nvPr/>
          </p:nvSpPr>
          <p:spPr bwMode="auto">
            <a:xfrm>
              <a:off x="5342" y="927"/>
              <a:ext cx="18" cy="17"/>
            </a:xfrm>
            <a:custGeom>
              <a:avLst/>
              <a:gdLst>
                <a:gd name="T0" fmla="*/ 0 w 18"/>
                <a:gd name="T1" fmla="*/ 0 h 17"/>
                <a:gd name="T2" fmla="*/ 11 w 18"/>
                <a:gd name="T3" fmla="*/ 16 h 17"/>
                <a:gd name="T4" fmla="*/ 14 w 18"/>
                <a:gd name="T5" fmla="*/ 7 h 17"/>
                <a:gd name="T6" fmla="*/ 17 w 18"/>
                <a:gd name="T7" fmla="*/ 0 h 17"/>
                <a:gd name="T8" fmla="*/ 0 w 18"/>
                <a:gd name="T9" fmla="*/ 0 h 17"/>
                <a:gd name="T10" fmla="*/ 0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0" y="0"/>
                  </a:moveTo>
                  <a:lnTo>
                    <a:pt x="11" y="16"/>
                  </a:lnTo>
                  <a:lnTo>
                    <a:pt x="14" y="7"/>
                  </a:lnTo>
                  <a:lnTo>
                    <a:pt x="17" y="0"/>
                  </a:lnTo>
                  <a:lnTo>
                    <a:pt x="0" y="0"/>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6" name="Freeform 24">
              <a:extLst>
                <a:ext uri="{FF2B5EF4-FFF2-40B4-BE49-F238E27FC236}">
                  <a16:creationId xmlns:a16="http://schemas.microsoft.com/office/drawing/2014/main" id="{F1F7A00E-CAB6-47A2-B479-1D5A5C2D0CB6}"/>
                </a:ext>
              </a:extLst>
            </p:cNvPr>
            <p:cNvSpPr>
              <a:spLocks/>
            </p:cNvSpPr>
            <p:nvPr/>
          </p:nvSpPr>
          <p:spPr bwMode="auto">
            <a:xfrm>
              <a:off x="5332" y="895"/>
              <a:ext cx="24" cy="40"/>
            </a:xfrm>
            <a:custGeom>
              <a:avLst/>
              <a:gdLst>
                <a:gd name="T0" fmla="*/ 18 w 24"/>
                <a:gd name="T1" fmla="*/ 0 h 40"/>
                <a:gd name="T2" fmla="*/ 0 w 24"/>
                <a:gd name="T3" fmla="*/ 20 h 40"/>
                <a:gd name="T4" fmla="*/ 17 w 24"/>
                <a:gd name="T5" fmla="*/ 39 h 40"/>
                <a:gd name="T6" fmla="*/ 19 w 24"/>
                <a:gd name="T7" fmla="*/ 34 h 40"/>
                <a:gd name="T8" fmla="*/ 21 w 24"/>
                <a:gd name="T9" fmla="*/ 30 h 40"/>
                <a:gd name="T10" fmla="*/ 22 w 24"/>
                <a:gd name="T11" fmla="*/ 25 h 40"/>
                <a:gd name="T12" fmla="*/ 23 w 24"/>
                <a:gd name="T13" fmla="*/ 20 h 40"/>
                <a:gd name="T14" fmla="*/ 23 w 24"/>
                <a:gd name="T15" fmla="*/ 15 h 40"/>
                <a:gd name="T16" fmla="*/ 22 w 24"/>
                <a:gd name="T17" fmla="*/ 10 h 40"/>
                <a:gd name="T18" fmla="*/ 20 w 24"/>
                <a:gd name="T19" fmla="*/ 5 h 40"/>
                <a:gd name="T20" fmla="*/ 18 w 24"/>
                <a:gd name="T21" fmla="*/ 0 h 40"/>
                <a:gd name="T22" fmla="*/ 18 w 24"/>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40">
                  <a:moveTo>
                    <a:pt x="18" y="0"/>
                  </a:moveTo>
                  <a:lnTo>
                    <a:pt x="0" y="20"/>
                  </a:lnTo>
                  <a:lnTo>
                    <a:pt x="17" y="39"/>
                  </a:lnTo>
                  <a:lnTo>
                    <a:pt x="19" y="34"/>
                  </a:lnTo>
                  <a:lnTo>
                    <a:pt x="21" y="30"/>
                  </a:lnTo>
                  <a:lnTo>
                    <a:pt x="22" y="25"/>
                  </a:lnTo>
                  <a:lnTo>
                    <a:pt x="23" y="20"/>
                  </a:lnTo>
                  <a:lnTo>
                    <a:pt x="23" y="15"/>
                  </a:lnTo>
                  <a:lnTo>
                    <a:pt x="22" y="10"/>
                  </a:lnTo>
                  <a:lnTo>
                    <a:pt x="20" y="5"/>
                  </a:lnTo>
                  <a:lnTo>
                    <a:pt x="18"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7" name="Freeform 25">
              <a:extLst>
                <a:ext uri="{FF2B5EF4-FFF2-40B4-BE49-F238E27FC236}">
                  <a16:creationId xmlns:a16="http://schemas.microsoft.com/office/drawing/2014/main" id="{13BA9B28-E386-41DA-B556-2441620A7B73}"/>
                </a:ext>
              </a:extLst>
            </p:cNvPr>
            <p:cNvSpPr>
              <a:spLocks/>
            </p:cNvSpPr>
            <p:nvPr/>
          </p:nvSpPr>
          <p:spPr bwMode="auto">
            <a:xfrm>
              <a:off x="5307" y="881"/>
              <a:ext cx="41" cy="33"/>
            </a:xfrm>
            <a:custGeom>
              <a:avLst/>
              <a:gdLst>
                <a:gd name="T0" fmla="*/ 0 w 41"/>
                <a:gd name="T1" fmla="*/ 6 h 33"/>
                <a:gd name="T2" fmla="*/ 22 w 41"/>
                <a:gd name="T3" fmla="*/ 32 h 33"/>
                <a:gd name="T4" fmla="*/ 40 w 41"/>
                <a:gd name="T5" fmla="*/ 11 h 33"/>
                <a:gd name="T6" fmla="*/ 36 w 41"/>
                <a:gd name="T7" fmla="*/ 6 h 33"/>
                <a:gd name="T8" fmla="*/ 32 w 41"/>
                <a:gd name="T9" fmla="*/ 3 h 33"/>
                <a:gd name="T10" fmla="*/ 27 w 41"/>
                <a:gd name="T11" fmla="*/ 1 h 33"/>
                <a:gd name="T12" fmla="*/ 22 w 41"/>
                <a:gd name="T13" fmla="*/ 0 h 33"/>
                <a:gd name="T14" fmla="*/ 16 w 41"/>
                <a:gd name="T15" fmla="*/ 0 h 33"/>
                <a:gd name="T16" fmla="*/ 11 w 41"/>
                <a:gd name="T17" fmla="*/ 0 h 33"/>
                <a:gd name="T18" fmla="*/ 5 w 41"/>
                <a:gd name="T19" fmla="*/ 3 h 33"/>
                <a:gd name="T20" fmla="*/ 0 w 41"/>
                <a:gd name="T21" fmla="*/ 6 h 33"/>
                <a:gd name="T22" fmla="*/ 0 w 41"/>
                <a:gd name="T23" fmla="*/ 6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33">
                  <a:moveTo>
                    <a:pt x="0" y="6"/>
                  </a:moveTo>
                  <a:lnTo>
                    <a:pt x="22" y="32"/>
                  </a:lnTo>
                  <a:lnTo>
                    <a:pt x="40" y="11"/>
                  </a:lnTo>
                  <a:lnTo>
                    <a:pt x="36" y="6"/>
                  </a:lnTo>
                  <a:lnTo>
                    <a:pt x="32" y="3"/>
                  </a:lnTo>
                  <a:lnTo>
                    <a:pt x="27" y="1"/>
                  </a:lnTo>
                  <a:lnTo>
                    <a:pt x="22" y="0"/>
                  </a:lnTo>
                  <a:lnTo>
                    <a:pt x="16" y="0"/>
                  </a:lnTo>
                  <a:lnTo>
                    <a:pt x="11" y="0"/>
                  </a:lnTo>
                  <a:lnTo>
                    <a:pt x="5" y="3"/>
                  </a:lnTo>
                  <a:lnTo>
                    <a:pt x="0" y="6"/>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8" name="Freeform 26">
              <a:extLst>
                <a:ext uri="{FF2B5EF4-FFF2-40B4-BE49-F238E27FC236}">
                  <a16:creationId xmlns:a16="http://schemas.microsoft.com/office/drawing/2014/main" id="{90D4CC10-0250-4EF8-B89A-FC1EAE2A520F}"/>
                </a:ext>
              </a:extLst>
            </p:cNvPr>
            <p:cNvSpPr>
              <a:spLocks/>
            </p:cNvSpPr>
            <p:nvPr/>
          </p:nvSpPr>
          <p:spPr bwMode="auto">
            <a:xfrm>
              <a:off x="5309" y="919"/>
              <a:ext cx="38" cy="28"/>
            </a:xfrm>
            <a:custGeom>
              <a:avLst/>
              <a:gdLst>
                <a:gd name="T0" fmla="*/ 0 w 38"/>
                <a:gd name="T1" fmla="*/ 21 h 28"/>
                <a:gd name="T2" fmla="*/ 20 w 38"/>
                <a:gd name="T3" fmla="*/ 0 h 28"/>
                <a:gd name="T4" fmla="*/ 37 w 38"/>
                <a:gd name="T5" fmla="*/ 17 h 28"/>
                <a:gd name="T6" fmla="*/ 33 w 38"/>
                <a:gd name="T7" fmla="*/ 21 h 28"/>
                <a:gd name="T8" fmla="*/ 29 w 38"/>
                <a:gd name="T9" fmla="*/ 23 h 28"/>
                <a:gd name="T10" fmla="*/ 24 w 38"/>
                <a:gd name="T11" fmla="*/ 25 h 28"/>
                <a:gd name="T12" fmla="*/ 20 w 38"/>
                <a:gd name="T13" fmla="*/ 26 h 28"/>
                <a:gd name="T14" fmla="*/ 15 w 38"/>
                <a:gd name="T15" fmla="*/ 27 h 28"/>
                <a:gd name="T16" fmla="*/ 10 w 38"/>
                <a:gd name="T17" fmla="*/ 25 h 28"/>
                <a:gd name="T18" fmla="*/ 5 w 38"/>
                <a:gd name="T19" fmla="*/ 24 h 28"/>
                <a:gd name="T20" fmla="*/ 0 w 38"/>
                <a:gd name="T21" fmla="*/ 21 h 28"/>
                <a:gd name="T22" fmla="*/ 0 w 38"/>
                <a:gd name="T23" fmla="*/ 21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28">
                  <a:moveTo>
                    <a:pt x="0" y="21"/>
                  </a:moveTo>
                  <a:lnTo>
                    <a:pt x="20" y="0"/>
                  </a:lnTo>
                  <a:lnTo>
                    <a:pt x="37" y="17"/>
                  </a:lnTo>
                  <a:lnTo>
                    <a:pt x="33" y="21"/>
                  </a:lnTo>
                  <a:lnTo>
                    <a:pt x="29" y="23"/>
                  </a:lnTo>
                  <a:lnTo>
                    <a:pt x="24" y="25"/>
                  </a:lnTo>
                  <a:lnTo>
                    <a:pt x="20" y="26"/>
                  </a:lnTo>
                  <a:lnTo>
                    <a:pt x="15" y="27"/>
                  </a:lnTo>
                  <a:lnTo>
                    <a:pt x="10" y="25"/>
                  </a:lnTo>
                  <a:lnTo>
                    <a:pt x="5" y="24"/>
                  </a:lnTo>
                  <a:lnTo>
                    <a:pt x="0" y="21"/>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9" name="Freeform 27">
              <a:extLst>
                <a:ext uri="{FF2B5EF4-FFF2-40B4-BE49-F238E27FC236}">
                  <a16:creationId xmlns:a16="http://schemas.microsoft.com/office/drawing/2014/main" id="{593C7575-2180-4805-9023-3AC848AC9040}"/>
                </a:ext>
              </a:extLst>
            </p:cNvPr>
            <p:cNvSpPr>
              <a:spLocks/>
            </p:cNvSpPr>
            <p:nvPr/>
          </p:nvSpPr>
          <p:spPr bwMode="auto">
            <a:xfrm>
              <a:off x="5296" y="891"/>
              <a:ext cx="30" cy="47"/>
            </a:xfrm>
            <a:custGeom>
              <a:avLst/>
              <a:gdLst>
                <a:gd name="T0" fmla="*/ 7 w 30"/>
                <a:gd name="T1" fmla="*/ 0 h 47"/>
                <a:gd name="T2" fmla="*/ 3 w 30"/>
                <a:gd name="T3" fmla="*/ 5 h 47"/>
                <a:gd name="T4" fmla="*/ 1 w 30"/>
                <a:gd name="T5" fmla="*/ 11 h 47"/>
                <a:gd name="T6" fmla="*/ 0 w 30"/>
                <a:gd name="T7" fmla="*/ 17 h 47"/>
                <a:gd name="T8" fmla="*/ 0 w 30"/>
                <a:gd name="T9" fmla="*/ 24 h 47"/>
                <a:gd name="T10" fmla="*/ 1 w 30"/>
                <a:gd name="T11" fmla="*/ 30 h 47"/>
                <a:gd name="T12" fmla="*/ 2 w 30"/>
                <a:gd name="T13" fmla="*/ 36 h 47"/>
                <a:gd name="T14" fmla="*/ 6 w 30"/>
                <a:gd name="T15" fmla="*/ 41 h 47"/>
                <a:gd name="T16" fmla="*/ 9 w 30"/>
                <a:gd name="T17" fmla="*/ 46 h 47"/>
                <a:gd name="T18" fmla="*/ 29 w 30"/>
                <a:gd name="T19" fmla="*/ 24 h 47"/>
                <a:gd name="T20" fmla="*/ 7 w 30"/>
                <a:gd name="T21" fmla="*/ 0 h 47"/>
                <a:gd name="T22" fmla="*/ 7 w 30"/>
                <a:gd name="T23" fmla="*/ 0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47">
                  <a:moveTo>
                    <a:pt x="7" y="0"/>
                  </a:moveTo>
                  <a:lnTo>
                    <a:pt x="3" y="5"/>
                  </a:lnTo>
                  <a:lnTo>
                    <a:pt x="1" y="11"/>
                  </a:lnTo>
                  <a:lnTo>
                    <a:pt x="0" y="17"/>
                  </a:lnTo>
                  <a:lnTo>
                    <a:pt x="0" y="24"/>
                  </a:lnTo>
                  <a:lnTo>
                    <a:pt x="1" y="30"/>
                  </a:lnTo>
                  <a:lnTo>
                    <a:pt x="2" y="36"/>
                  </a:lnTo>
                  <a:lnTo>
                    <a:pt x="6" y="41"/>
                  </a:lnTo>
                  <a:lnTo>
                    <a:pt x="9" y="46"/>
                  </a:lnTo>
                  <a:lnTo>
                    <a:pt x="29" y="24"/>
                  </a:lnTo>
                  <a:lnTo>
                    <a:pt x="7"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0" name="Freeform 28">
              <a:extLst>
                <a:ext uri="{FF2B5EF4-FFF2-40B4-BE49-F238E27FC236}">
                  <a16:creationId xmlns:a16="http://schemas.microsoft.com/office/drawing/2014/main" id="{2DBA6F27-A346-4B39-A5C7-76D711F8E83E}"/>
                </a:ext>
              </a:extLst>
            </p:cNvPr>
            <p:cNvSpPr>
              <a:spLocks/>
            </p:cNvSpPr>
            <p:nvPr/>
          </p:nvSpPr>
          <p:spPr bwMode="auto">
            <a:xfrm>
              <a:off x="4969" y="1052"/>
              <a:ext cx="18" cy="24"/>
            </a:xfrm>
            <a:custGeom>
              <a:avLst/>
              <a:gdLst>
                <a:gd name="T0" fmla="*/ 0 w 18"/>
                <a:gd name="T1" fmla="*/ 23 h 24"/>
                <a:gd name="T2" fmla="*/ 0 w 18"/>
                <a:gd name="T3" fmla="*/ 22 h 24"/>
                <a:gd name="T4" fmla="*/ 0 w 18"/>
                <a:gd name="T5" fmla="*/ 18 h 24"/>
                <a:gd name="T6" fmla="*/ 0 w 18"/>
                <a:gd name="T7" fmla="*/ 14 h 24"/>
                <a:gd name="T8" fmla="*/ 0 w 18"/>
                <a:gd name="T9" fmla="*/ 10 h 24"/>
                <a:gd name="T10" fmla="*/ 1 w 18"/>
                <a:gd name="T11" fmla="*/ 7 h 24"/>
                <a:gd name="T12" fmla="*/ 4 w 18"/>
                <a:gd name="T13" fmla="*/ 3 h 24"/>
                <a:gd name="T14" fmla="*/ 8 w 18"/>
                <a:gd name="T15" fmla="*/ 0 h 24"/>
                <a:gd name="T16" fmla="*/ 8 w 18"/>
                <a:gd name="T17" fmla="*/ 5 h 24"/>
                <a:gd name="T18" fmla="*/ 8 w 18"/>
                <a:gd name="T19" fmla="*/ 10 h 24"/>
                <a:gd name="T20" fmla="*/ 10 w 18"/>
                <a:gd name="T21" fmla="*/ 14 h 24"/>
                <a:gd name="T22" fmla="*/ 12 w 18"/>
                <a:gd name="T23" fmla="*/ 17 h 24"/>
                <a:gd name="T24" fmla="*/ 16 w 18"/>
                <a:gd name="T25" fmla="*/ 21 h 24"/>
                <a:gd name="T26" fmla="*/ 17 w 18"/>
                <a:gd name="T27" fmla="*/ 23 h 24"/>
                <a:gd name="T28" fmla="*/ 0 w 18"/>
                <a:gd name="T29" fmla="*/ 23 h 24"/>
                <a:gd name="T30" fmla="*/ 0 w 18"/>
                <a:gd name="T31" fmla="*/ 23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4">
                  <a:moveTo>
                    <a:pt x="0" y="23"/>
                  </a:moveTo>
                  <a:lnTo>
                    <a:pt x="0" y="22"/>
                  </a:lnTo>
                  <a:lnTo>
                    <a:pt x="0" y="18"/>
                  </a:lnTo>
                  <a:lnTo>
                    <a:pt x="0" y="14"/>
                  </a:lnTo>
                  <a:lnTo>
                    <a:pt x="0" y="10"/>
                  </a:lnTo>
                  <a:lnTo>
                    <a:pt x="1" y="7"/>
                  </a:lnTo>
                  <a:lnTo>
                    <a:pt x="4" y="3"/>
                  </a:lnTo>
                  <a:lnTo>
                    <a:pt x="8" y="0"/>
                  </a:lnTo>
                  <a:lnTo>
                    <a:pt x="8" y="5"/>
                  </a:lnTo>
                  <a:lnTo>
                    <a:pt x="8" y="10"/>
                  </a:lnTo>
                  <a:lnTo>
                    <a:pt x="10" y="14"/>
                  </a:lnTo>
                  <a:lnTo>
                    <a:pt x="12" y="17"/>
                  </a:lnTo>
                  <a:lnTo>
                    <a:pt x="16" y="21"/>
                  </a:lnTo>
                  <a:lnTo>
                    <a:pt x="17" y="23"/>
                  </a:lnTo>
                  <a:lnTo>
                    <a:pt x="0" y="23"/>
                  </a:lnTo>
                </a:path>
              </a:pathLst>
            </a:custGeom>
            <a:solidFill>
              <a:srgbClr val="E1E1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1" name="Freeform 29">
              <a:extLst>
                <a:ext uri="{FF2B5EF4-FFF2-40B4-BE49-F238E27FC236}">
                  <a16:creationId xmlns:a16="http://schemas.microsoft.com/office/drawing/2014/main" id="{380917D6-4332-4EB5-8FAD-E355D83171EB}"/>
                </a:ext>
              </a:extLst>
            </p:cNvPr>
            <p:cNvSpPr>
              <a:spLocks/>
            </p:cNvSpPr>
            <p:nvPr/>
          </p:nvSpPr>
          <p:spPr bwMode="auto">
            <a:xfrm>
              <a:off x="4989" y="963"/>
              <a:ext cx="316" cy="113"/>
            </a:xfrm>
            <a:custGeom>
              <a:avLst/>
              <a:gdLst>
                <a:gd name="T0" fmla="*/ 15 w 316"/>
                <a:gd name="T1" fmla="*/ 90 h 113"/>
                <a:gd name="T2" fmla="*/ 0 w 316"/>
                <a:gd name="T3" fmla="*/ 76 h 113"/>
                <a:gd name="T4" fmla="*/ 10 w 316"/>
                <a:gd name="T5" fmla="*/ 76 h 113"/>
                <a:gd name="T6" fmla="*/ 27 w 316"/>
                <a:gd name="T7" fmla="*/ 83 h 113"/>
                <a:gd name="T8" fmla="*/ 45 w 316"/>
                <a:gd name="T9" fmla="*/ 91 h 113"/>
                <a:gd name="T10" fmla="*/ 60 w 316"/>
                <a:gd name="T11" fmla="*/ 104 h 113"/>
                <a:gd name="T12" fmla="*/ 63 w 316"/>
                <a:gd name="T13" fmla="*/ 97 h 113"/>
                <a:gd name="T14" fmla="*/ 50 w 316"/>
                <a:gd name="T15" fmla="*/ 73 h 113"/>
                <a:gd name="T16" fmla="*/ 55 w 316"/>
                <a:gd name="T17" fmla="*/ 70 h 113"/>
                <a:gd name="T18" fmla="*/ 72 w 316"/>
                <a:gd name="T19" fmla="*/ 81 h 113"/>
                <a:gd name="T20" fmla="*/ 95 w 316"/>
                <a:gd name="T21" fmla="*/ 94 h 113"/>
                <a:gd name="T22" fmla="*/ 124 w 316"/>
                <a:gd name="T23" fmla="*/ 99 h 113"/>
                <a:gd name="T24" fmla="*/ 121 w 316"/>
                <a:gd name="T25" fmla="*/ 95 h 113"/>
                <a:gd name="T26" fmla="*/ 111 w 316"/>
                <a:gd name="T27" fmla="*/ 89 h 113"/>
                <a:gd name="T28" fmla="*/ 105 w 316"/>
                <a:gd name="T29" fmla="*/ 72 h 113"/>
                <a:gd name="T30" fmla="*/ 95 w 316"/>
                <a:gd name="T31" fmla="*/ 60 h 113"/>
                <a:gd name="T32" fmla="*/ 107 w 316"/>
                <a:gd name="T33" fmla="*/ 60 h 113"/>
                <a:gd name="T34" fmla="*/ 128 w 316"/>
                <a:gd name="T35" fmla="*/ 71 h 113"/>
                <a:gd name="T36" fmla="*/ 129 w 316"/>
                <a:gd name="T37" fmla="*/ 51 h 113"/>
                <a:gd name="T38" fmla="*/ 135 w 316"/>
                <a:gd name="T39" fmla="*/ 52 h 113"/>
                <a:gd name="T40" fmla="*/ 142 w 316"/>
                <a:gd name="T41" fmla="*/ 69 h 113"/>
                <a:gd name="T42" fmla="*/ 153 w 316"/>
                <a:gd name="T43" fmla="*/ 69 h 113"/>
                <a:gd name="T44" fmla="*/ 156 w 316"/>
                <a:gd name="T45" fmla="*/ 61 h 113"/>
                <a:gd name="T46" fmla="*/ 143 w 316"/>
                <a:gd name="T47" fmla="*/ 54 h 113"/>
                <a:gd name="T48" fmla="*/ 140 w 316"/>
                <a:gd name="T49" fmla="*/ 48 h 113"/>
                <a:gd name="T50" fmla="*/ 148 w 316"/>
                <a:gd name="T51" fmla="*/ 52 h 113"/>
                <a:gd name="T52" fmla="*/ 161 w 316"/>
                <a:gd name="T53" fmla="*/ 54 h 113"/>
                <a:gd name="T54" fmla="*/ 175 w 316"/>
                <a:gd name="T55" fmla="*/ 57 h 113"/>
                <a:gd name="T56" fmla="*/ 190 w 316"/>
                <a:gd name="T57" fmla="*/ 64 h 113"/>
                <a:gd name="T58" fmla="*/ 206 w 316"/>
                <a:gd name="T59" fmla="*/ 71 h 113"/>
                <a:gd name="T60" fmla="*/ 213 w 316"/>
                <a:gd name="T61" fmla="*/ 66 h 113"/>
                <a:gd name="T62" fmla="*/ 205 w 316"/>
                <a:gd name="T63" fmla="*/ 59 h 113"/>
                <a:gd name="T64" fmla="*/ 188 w 316"/>
                <a:gd name="T65" fmla="*/ 49 h 113"/>
                <a:gd name="T66" fmla="*/ 169 w 316"/>
                <a:gd name="T67" fmla="*/ 35 h 113"/>
                <a:gd name="T68" fmla="*/ 158 w 316"/>
                <a:gd name="T69" fmla="*/ 18 h 113"/>
                <a:gd name="T70" fmla="*/ 167 w 316"/>
                <a:gd name="T71" fmla="*/ 7 h 113"/>
                <a:gd name="T72" fmla="*/ 185 w 316"/>
                <a:gd name="T73" fmla="*/ 0 h 113"/>
                <a:gd name="T74" fmla="*/ 186 w 316"/>
                <a:gd name="T75" fmla="*/ 27 h 113"/>
                <a:gd name="T76" fmla="*/ 204 w 316"/>
                <a:gd name="T77" fmla="*/ 46 h 113"/>
                <a:gd name="T78" fmla="*/ 217 w 316"/>
                <a:gd name="T79" fmla="*/ 47 h 113"/>
                <a:gd name="T80" fmla="*/ 222 w 316"/>
                <a:gd name="T81" fmla="*/ 40 h 113"/>
                <a:gd name="T82" fmla="*/ 216 w 316"/>
                <a:gd name="T83" fmla="*/ 33 h 113"/>
                <a:gd name="T84" fmla="*/ 206 w 316"/>
                <a:gd name="T85" fmla="*/ 27 h 113"/>
                <a:gd name="T86" fmla="*/ 213 w 316"/>
                <a:gd name="T87" fmla="*/ 25 h 113"/>
                <a:gd name="T88" fmla="*/ 228 w 316"/>
                <a:gd name="T89" fmla="*/ 29 h 113"/>
                <a:gd name="T90" fmla="*/ 238 w 316"/>
                <a:gd name="T91" fmla="*/ 37 h 113"/>
                <a:gd name="T92" fmla="*/ 249 w 316"/>
                <a:gd name="T93" fmla="*/ 43 h 113"/>
                <a:gd name="T94" fmla="*/ 245 w 316"/>
                <a:gd name="T95" fmla="*/ 25 h 113"/>
                <a:gd name="T96" fmla="*/ 230 w 316"/>
                <a:gd name="T97" fmla="*/ 6 h 113"/>
                <a:gd name="T98" fmla="*/ 245 w 316"/>
                <a:gd name="T99" fmla="*/ 17 h 113"/>
                <a:gd name="T100" fmla="*/ 267 w 316"/>
                <a:gd name="T101" fmla="*/ 39 h 113"/>
                <a:gd name="T102" fmla="*/ 269 w 316"/>
                <a:gd name="T103" fmla="*/ 25 h 113"/>
                <a:gd name="T104" fmla="*/ 279 w 316"/>
                <a:gd name="T105" fmla="*/ 29 h 113"/>
                <a:gd name="T106" fmla="*/ 285 w 316"/>
                <a:gd name="T107" fmla="*/ 21 h 113"/>
                <a:gd name="T108" fmla="*/ 289 w 316"/>
                <a:gd name="T109" fmla="*/ 34 h 113"/>
                <a:gd name="T110" fmla="*/ 285 w 316"/>
                <a:gd name="T111" fmla="*/ 63 h 113"/>
                <a:gd name="T112" fmla="*/ 298 w 316"/>
                <a:gd name="T113" fmla="*/ 88 h 113"/>
                <a:gd name="T114" fmla="*/ 315 w 316"/>
                <a:gd name="T115" fmla="*/ 112 h 113"/>
                <a:gd name="T116" fmla="*/ 285 w 316"/>
                <a:gd name="T117" fmla="*/ 99 h 113"/>
                <a:gd name="T118" fmla="*/ 271 w 316"/>
                <a:gd name="T119" fmla="*/ 107 h 113"/>
                <a:gd name="T120" fmla="*/ 22 w 316"/>
                <a:gd name="T121" fmla="*/ 112 h 11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6" h="113">
                  <a:moveTo>
                    <a:pt x="22" y="112"/>
                  </a:moveTo>
                  <a:lnTo>
                    <a:pt x="21" y="103"/>
                  </a:lnTo>
                  <a:lnTo>
                    <a:pt x="19" y="95"/>
                  </a:lnTo>
                  <a:lnTo>
                    <a:pt x="15" y="90"/>
                  </a:lnTo>
                  <a:lnTo>
                    <a:pt x="11" y="86"/>
                  </a:lnTo>
                  <a:lnTo>
                    <a:pt x="7" y="82"/>
                  </a:lnTo>
                  <a:lnTo>
                    <a:pt x="3" y="80"/>
                  </a:lnTo>
                  <a:lnTo>
                    <a:pt x="0" y="76"/>
                  </a:lnTo>
                  <a:lnTo>
                    <a:pt x="0" y="70"/>
                  </a:lnTo>
                  <a:lnTo>
                    <a:pt x="2" y="73"/>
                  </a:lnTo>
                  <a:lnTo>
                    <a:pt x="6" y="75"/>
                  </a:lnTo>
                  <a:lnTo>
                    <a:pt x="10" y="76"/>
                  </a:lnTo>
                  <a:lnTo>
                    <a:pt x="14" y="79"/>
                  </a:lnTo>
                  <a:lnTo>
                    <a:pt x="18" y="80"/>
                  </a:lnTo>
                  <a:lnTo>
                    <a:pt x="23" y="81"/>
                  </a:lnTo>
                  <a:lnTo>
                    <a:pt x="27" y="83"/>
                  </a:lnTo>
                  <a:lnTo>
                    <a:pt x="31" y="84"/>
                  </a:lnTo>
                  <a:lnTo>
                    <a:pt x="36" y="86"/>
                  </a:lnTo>
                  <a:lnTo>
                    <a:pt x="40" y="88"/>
                  </a:lnTo>
                  <a:lnTo>
                    <a:pt x="45" y="91"/>
                  </a:lnTo>
                  <a:lnTo>
                    <a:pt x="49" y="94"/>
                  </a:lnTo>
                  <a:lnTo>
                    <a:pt x="52" y="96"/>
                  </a:lnTo>
                  <a:lnTo>
                    <a:pt x="56" y="101"/>
                  </a:lnTo>
                  <a:lnTo>
                    <a:pt x="60" y="104"/>
                  </a:lnTo>
                  <a:lnTo>
                    <a:pt x="63" y="109"/>
                  </a:lnTo>
                  <a:lnTo>
                    <a:pt x="64" y="107"/>
                  </a:lnTo>
                  <a:lnTo>
                    <a:pt x="64" y="103"/>
                  </a:lnTo>
                  <a:lnTo>
                    <a:pt x="63" y="97"/>
                  </a:lnTo>
                  <a:lnTo>
                    <a:pt x="60" y="91"/>
                  </a:lnTo>
                  <a:lnTo>
                    <a:pt x="58" y="84"/>
                  </a:lnTo>
                  <a:lnTo>
                    <a:pt x="54" y="78"/>
                  </a:lnTo>
                  <a:lnTo>
                    <a:pt x="50" y="73"/>
                  </a:lnTo>
                  <a:lnTo>
                    <a:pt x="46" y="68"/>
                  </a:lnTo>
                  <a:lnTo>
                    <a:pt x="49" y="68"/>
                  </a:lnTo>
                  <a:lnTo>
                    <a:pt x="51" y="68"/>
                  </a:lnTo>
                  <a:lnTo>
                    <a:pt x="55" y="70"/>
                  </a:lnTo>
                  <a:lnTo>
                    <a:pt x="58" y="72"/>
                  </a:lnTo>
                  <a:lnTo>
                    <a:pt x="63" y="75"/>
                  </a:lnTo>
                  <a:lnTo>
                    <a:pt x="67" y="78"/>
                  </a:lnTo>
                  <a:lnTo>
                    <a:pt x="72" y="81"/>
                  </a:lnTo>
                  <a:lnTo>
                    <a:pt x="77" y="84"/>
                  </a:lnTo>
                  <a:lnTo>
                    <a:pt x="83" y="88"/>
                  </a:lnTo>
                  <a:lnTo>
                    <a:pt x="89" y="91"/>
                  </a:lnTo>
                  <a:lnTo>
                    <a:pt x="95" y="94"/>
                  </a:lnTo>
                  <a:lnTo>
                    <a:pt x="102" y="96"/>
                  </a:lnTo>
                  <a:lnTo>
                    <a:pt x="109" y="98"/>
                  </a:lnTo>
                  <a:lnTo>
                    <a:pt x="117" y="99"/>
                  </a:lnTo>
                  <a:lnTo>
                    <a:pt x="124" y="99"/>
                  </a:lnTo>
                  <a:lnTo>
                    <a:pt x="133" y="98"/>
                  </a:lnTo>
                  <a:lnTo>
                    <a:pt x="129" y="97"/>
                  </a:lnTo>
                  <a:lnTo>
                    <a:pt x="126" y="96"/>
                  </a:lnTo>
                  <a:lnTo>
                    <a:pt x="121" y="95"/>
                  </a:lnTo>
                  <a:lnTo>
                    <a:pt x="118" y="94"/>
                  </a:lnTo>
                  <a:lnTo>
                    <a:pt x="114" y="92"/>
                  </a:lnTo>
                  <a:lnTo>
                    <a:pt x="112" y="91"/>
                  </a:lnTo>
                  <a:lnTo>
                    <a:pt x="111" y="89"/>
                  </a:lnTo>
                  <a:lnTo>
                    <a:pt x="111" y="87"/>
                  </a:lnTo>
                  <a:lnTo>
                    <a:pt x="111" y="81"/>
                  </a:lnTo>
                  <a:lnTo>
                    <a:pt x="108" y="76"/>
                  </a:lnTo>
                  <a:lnTo>
                    <a:pt x="105" y="72"/>
                  </a:lnTo>
                  <a:lnTo>
                    <a:pt x="102" y="68"/>
                  </a:lnTo>
                  <a:lnTo>
                    <a:pt x="98" y="65"/>
                  </a:lnTo>
                  <a:lnTo>
                    <a:pt x="95" y="62"/>
                  </a:lnTo>
                  <a:lnTo>
                    <a:pt x="95" y="60"/>
                  </a:lnTo>
                  <a:lnTo>
                    <a:pt x="95" y="57"/>
                  </a:lnTo>
                  <a:lnTo>
                    <a:pt x="98" y="57"/>
                  </a:lnTo>
                  <a:lnTo>
                    <a:pt x="102" y="58"/>
                  </a:lnTo>
                  <a:lnTo>
                    <a:pt x="107" y="60"/>
                  </a:lnTo>
                  <a:lnTo>
                    <a:pt x="112" y="62"/>
                  </a:lnTo>
                  <a:lnTo>
                    <a:pt x="117" y="65"/>
                  </a:lnTo>
                  <a:lnTo>
                    <a:pt x="123" y="68"/>
                  </a:lnTo>
                  <a:lnTo>
                    <a:pt x="128" y="71"/>
                  </a:lnTo>
                  <a:lnTo>
                    <a:pt x="133" y="74"/>
                  </a:lnTo>
                  <a:lnTo>
                    <a:pt x="133" y="67"/>
                  </a:lnTo>
                  <a:lnTo>
                    <a:pt x="132" y="60"/>
                  </a:lnTo>
                  <a:lnTo>
                    <a:pt x="129" y="51"/>
                  </a:lnTo>
                  <a:lnTo>
                    <a:pt x="124" y="42"/>
                  </a:lnTo>
                  <a:lnTo>
                    <a:pt x="128" y="44"/>
                  </a:lnTo>
                  <a:lnTo>
                    <a:pt x="132" y="47"/>
                  </a:lnTo>
                  <a:lnTo>
                    <a:pt x="135" y="52"/>
                  </a:lnTo>
                  <a:lnTo>
                    <a:pt x="136" y="56"/>
                  </a:lnTo>
                  <a:lnTo>
                    <a:pt x="138" y="61"/>
                  </a:lnTo>
                  <a:lnTo>
                    <a:pt x="140" y="65"/>
                  </a:lnTo>
                  <a:lnTo>
                    <a:pt x="142" y="69"/>
                  </a:lnTo>
                  <a:lnTo>
                    <a:pt x="144" y="72"/>
                  </a:lnTo>
                  <a:lnTo>
                    <a:pt x="148" y="71"/>
                  </a:lnTo>
                  <a:lnTo>
                    <a:pt x="150" y="71"/>
                  </a:lnTo>
                  <a:lnTo>
                    <a:pt x="153" y="69"/>
                  </a:lnTo>
                  <a:lnTo>
                    <a:pt x="155" y="68"/>
                  </a:lnTo>
                  <a:lnTo>
                    <a:pt x="156" y="66"/>
                  </a:lnTo>
                  <a:lnTo>
                    <a:pt x="156" y="64"/>
                  </a:lnTo>
                  <a:lnTo>
                    <a:pt x="156" y="61"/>
                  </a:lnTo>
                  <a:lnTo>
                    <a:pt x="153" y="59"/>
                  </a:lnTo>
                  <a:lnTo>
                    <a:pt x="149" y="58"/>
                  </a:lnTo>
                  <a:lnTo>
                    <a:pt x="146" y="56"/>
                  </a:lnTo>
                  <a:lnTo>
                    <a:pt x="143" y="54"/>
                  </a:lnTo>
                  <a:lnTo>
                    <a:pt x="142" y="53"/>
                  </a:lnTo>
                  <a:lnTo>
                    <a:pt x="141" y="51"/>
                  </a:lnTo>
                  <a:lnTo>
                    <a:pt x="140" y="49"/>
                  </a:lnTo>
                  <a:lnTo>
                    <a:pt x="140" y="48"/>
                  </a:lnTo>
                  <a:lnTo>
                    <a:pt x="142" y="50"/>
                  </a:lnTo>
                  <a:lnTo>
                    <a:pt x="145" y="51"/>
                  </a:lnTo>
                  <a:lnTo>
                    <a:pt x="148" y="52"/>
                  </a:lnTo>
                  <a:lnTo>
                    <a:pt x="151" y="53"/>
                  </a:lnTo>
                  <a:lnTo>
                    <a:pt x="153" y="53"/>
                  </a:lnTo>
                  <a:lnTo>
                    <a:pt x="157" y="54"/>
                  </a:lnTo>
                  <a:lnTo>
                    <a:pt x="161" y="54"/>
                  </a:lnTo>
                  <a:lnTo>
                    <a:pt x="164" y="55"/>
                  </a:lnTo>
                  <a:lnTo>
                    <a:pt x="167" y="56"/>
                  </a:lnTo>
                  <a:lnTo>
                    <a:pt x="172" y="56"/>
                  </a:lnTo>
                  <a:lnTo>
                    <a:pt x="175" y="57"/>
                  </a:lnTo>
                  <a:lnTo>
                    <a:pt x="179" y="58"/>
                  </a:lnTo>
                  <a:lnTo>
                    <a:pt x="182" y="60"/>
                  </a:lnTo>
                  <a:lnTo>
                    <a:pt x="187" y="61"/>
                  </a:lnTo>
                  <a:lnTo>
                    <a:pt x="190" y="64"/>
                  </a:lnTo>
                  <a:lnTo>
                    <a:pt x="195" y="66"/>
                  </a:lnTo>
                  <a:lnTo>
                    <a:pt x="198" y="68"/>
                  </a:lnTo>
                  <a:lnTo>
                    <a:pt x="202" y="69"/>
                  </a:lnTo>
                  <a:lnTo>
                    <a:pt x="206" y="71"/>
                  </a:lnTo>
                  <a:lnTo>
                    <a:pt x="209" y="71"/>
                  </a:lnTo>
                  <a:lnTo>
                    <a:pt x="212" y="70"/>
                  </a:lnTo>
                  <a:lnTo>
                    <a:pt x="213" y="68"/>
                  </a:lnTo>
                  <a:lnTo>
                    <a:pt x="213" y="66"/>
                  </a:lnTo>
                  <a:lnTo>
                    <a:pt x="210" y="64"/>
                  </a:lnTo>
                  <a:lnTo>
                    <a:pt x="209" y="62"/>
                  </a:lnTo>
                  <a:lnTo>
                    <a:pt x="208" y="61"/>
                  </a:lnTo>
                  <a:lnTo>
                    <a:pt x="205" y="59"/>
                  </a:lnTo>
                  <a:lnTo>
                    <a:pt x="201" y="57"/>
                  </a:lnTo>
                  <a:lnTo>
                    <a:pt x="197" y="55"/>
                  </a:lnTo>
                  <a:lnTo>
                    <a:pt x="193" y="52"/>
                  </a:lnTo>
                  <a:lnTo>
                    <a:pt x="188" y="49"/>
                  </a:lnTo>
                  <a:lnTo>
                    <a:pt x="183" y="46"/>
                  </a:lnTo>
                  <a:lnTo>
                    <a:pt x="179" y="42"/>
                  </a:lnTo>
                  <a:lnTo>
                    <a:pt x="174" y="39"/>
                  </a:lnTo>
                  <a:lnTo>
                    <a:pt x="169" y="35"/>
                  </a:lnTo>
                  <a:lnTo>
                    <a:pt x="165" y="31"/>
                  </a:lnTo>
                  <a:lnTo>
                    <a:pt x="162" y="27"/>
                  </a:lnTo>
                  <a:lnTo>
                    <a:pt x="159" y="23"/>
                  </a:lnTo>
                  <a:lnTo>
                    <a:pt x="158" y="18"/>
                  </a:lnTo>
                  <a:lnTo>
                    <a:pt x="157" y="13"/>
                  </a:lnTo>
                  <a:lnTo>
                    <a:pt x="159" y="12"/>
                  </a:lnTo>
                  <a:lnTo>
                    <a:pt x="163" y="9"/>
                  </a:lnTo>
                  <a:lnTo>
                    <a:pt x="167" y="7"/>
                  </a:lnTo>
                  <a:lnTo>
                    <a:pt x="172" y="5"/>
                  </a:lnTo>
                  <a:lnTo>
                    <a:pt x="177" y="3"/>
                  </a:lnTo>
                  <a:lnTo>
                    <a:pt x="181" y="1"/>
                  </a:lnTo>
                  <a:lnTo>
                    <a:pt x="185" y="0"/>
                  </a:lnTo>
                  <a:lnTo>
                    <a:pt x="187" y="0"/>
                  </a:lnTo>
                  <a:lnTo>
                    <a:pt x="184" y="10"/>
                  </a:lnTo>
                  <a:lnTo>
                    <a:pt x="184" y="19"/>
                  </a:lnTo>
                  <a:lnTo>
                    <a:pt x="186" y="27"/>
                  </a:lnTo>
                  <a:lnTo>
                    <a:pt x="189" y="34"/>
                  </a:lnTo>
                  <a:lnTo>
                    <a:pt x="194" y="39"/>
                  </a:lnTo>
                  <a:lnTo>
                    <a:pt x="198" y="43"/>
                  </a:lnTo>
                  <a:lnTo>
                    <a:pt x="204" y="46"/>
                  </a:lnTo>
                  <a:lnTo>
                    <a:pt x="209" y="47"/>
                  </a:lnTo>
                  <a:lnTo>
                    <a:pt x="211" y="48"/>
                  </a:lnTo>
                  <a:lnTo>
                    <a:pt x="214" y="48"/>
                  </a:lnTo>
                  <a:lnTo>
                    <a:pt x="217" y="47"/>
                  </a:lnTo>
                  <a:lnTo>
                    <a:pt x="219" y="46"/>
                  </a:lnTo>
                  <a:lnTo>
                    <a:pt x="222" y="44"/>
                  </a:lnTo>
                  <a:lnTo>
                    <a:pt x="222" y="42"/>
                  </a:lnTo>
                  <a:lnTo>
                    <a:pt x="222" y="40"/>
                  </a:lnTo>
                  <a:lnTo>
                    <a:pt x="222" y="37"/>
                  </a:lnTo>
                  <a:lnTo>
                    <a:pt x="220" y="36"/>
                  </a:lnTo>
                  <a:lnTo>
                    <a:pt x="218" y="34"/>
                  </a:lnTo>
                  <a:lnTo>
                    <a:pt x="216" y="33"/>
                  </a:lnTo>
                  <a:lnTo>
                    <a:pt x="214" y="31"/>
                  </a:lnTo>
                  <a:lnTo>
                    <a:pt x="211" y="30"/>
                  </a:lnTo>
                  <a:lnTo>
                    <a:pt x="209" y="29"/>
                  </a:lnTo>
                  <a:lnTo>
                    <a:pt x="206" y="27"/>
                  </a:lnTo>
                  <a:lnTo>
                    <a:pt x="204" y="26"/>
                  </a:lnTo>
                  <a:lnTo>
                    <a:pt x="206" y="25"/>
                  </a:lnTo>
                  <a:lnTo>
                    <a:pt x="209" y="25"/>
                  </a:lnTo>
                  <a:lnTo>
                    <a:pt x="213" y="25"/>
                  </a:lnTo>
                  <a:lnTo>
                    <a:pt x="216" y="25"/>
                  </a:lnTo>
                  <a:lnTo>
                    <a:pt x="220" y="26"/>
                  </a:lnTo>
                  <a:lnTo>
                    <a:pt x="225" y="27"/>
                  </a:lnTo>
                  <a:lnTo>
                    <a:pt x="228" y="29"/>
                  </a:lnTo>
                  <a:lnTo>
                    <a:pt x="232" y="30"/>
                  </a:lnTo>
                  <a:lnTo>
                    <a:pt x="235" y="32"/>
                  </a:lnTo>
                  <a:lnTo>
                    <a:pt x="236" y="34"/>
                  </a:lnTo>
                  <a:lnTo>
                    <a:pt x="238" y="37"/>
                  </a:lnTo>
                  <a:lnTo>
                    <a:pt x="240" y="39"/>
                  </a:lnTo>
                  <a:lnTo>
                    <a:pt x="242" y="41"/>
                  </a:lnTo>
                  <a:lnTo>
                    <a:pt x="245" y="42"/>
                  </a:lnTo>
                  <a:lnTo>
                    <a:pt x="249" y="43"/>
                  </a:lnTo>
                  <a:lnTo>
                    <a:pt x="255" y="42"/>
                  </a:lnTo>
                  <a:lnTo>
                    <a:pt x="254" y="36"/>
                  </a:lnTo>
                  <a:lnTo>
                    <a:pt x="250" y="30"/>
                  </a:lnTo>
                  <a:lnTo>
                    <a:pt x="245" y="25"/>
                  </a:lnTo>
                  <a:lnTo>
                    <a:pt x="240" y="20"/>
                  </a:lnTo>
                  <a:lnTo>
                    <a:pt x="235" y="16"/>
                  </a:lnTo>
                  <a:lnTo>
                    <a:pt x="231" y="11"/>
                  </a:lnTo>
                  <a:lnTo>
                    <a:pt x="230" y="6"/>
                  </a:lnTo>
                  <a:lnTo>
                    <a:pt x="230" y="1"/>
                  </a:lnTo>
                  <a:lnTo>
                    <a:pt x="235" y="7"/>
                  </a:lnTo>
                  <a:lnTo>
                    <a:pt x="240" y="12"/>
                  </a:lnTo>
                  <a:lnTo>
                    <a:pt x="245" y="17"/>
                  </a:lnTo>
                  <a:lnTo>
                    <a:pt x="251" y="21"/>
                  </a:lnTo>
                  <a:lnTo>
                    <a:pt x="257" y="26"/>
                  </a:lnTo>
                  <a:lnTo>
                    <a:pt x="262" y="32"/>
                  </a:lnTo>
                  <a:lnTo>
                    <a:pt x="267" y="39"/>
                  </a:lnTo>
                  <a:lnTo>
                    <a:pt x="272" y="47"/>
                  </a:lnTo>
                  <a:lnTo>
                    <a:pt x="272" y="40"/>
                  </a:lnTo>
                  <a:lnTo>
                    <a:pt x="271" y="33"/>
                  </a:lnTo>
                  <a:lnTo>
                    <a:pt x="269" y="25"/>
                  </a:lnTo>
                  <a:lnTo>
                    <a:pt x="268" y="18"/>
                  </a:lnTo>
                  <a:lnTo>
                    <a:pt x="272" y="23"/>
                  </a:lnTo>
                  <a:lnTo>
                    <a:pt x="276" y="27"/>
                  </a:lnTo>
                  <a:lnTo>
                    <a:pt x="279" y="29"/>
                  </a:lnTo>
                  <a:lnTo>
                    <a:pt x="280" y="29"/>
                  </a:lnTo>
                  <a:lnTo>
                    <a:pt x="282" y="28"/>
                  </a:lnTo>
                  <a:lnTo>
                    <a:pt x="283" y="25"/>
                  </a:lnTo>
                  <a:lnTo>
                    <a:pt x="285" y="21"/>
                  </a:lnTo>
                  <a:lnTo>
                    <a:pt x="288" y="16"/>
                  </a:lnTo>
                  <a:lnTo>
                    <a:pt x="290" y="21"/>
                  </a:lnTo>
                  <a:lnTo>
                    <a:pt x="290" y="27"/>
                  </a:lnTo>
                  <a:lnTo>
                    <a:pt x="289" y="34"/>
                  </a:lnTo>
                  <a:lnTo>
                    <a:pt x="288" y="41"/>
                  </a:lnTo>
                  <a:lnTo>
                    <a:pt x="286" y="49"/>
                  </a:lnTo>
                  <a:lnTo>
                    <a:pt x="285" y="56"/>
                  </a:lnTo>
                  <a:lnTo>
                    <a:pt x="285" y="63"/>
                  </a:lnTo>
                  <a:lnTo>
                    <a:pt x="287" y="70"/>
                  </a:lnTo>
                  <a:lnTo>
                    <a:pt x="289" y="76"/>
                  </a:lnTo>
                  <a:lnTo>
                    <a:pt x="293" y="82"/>
                  </a:lnTo>
                  <a:lnTo>
                    <a:pt x="298" y="88"/>
                  </a:lnTo>
                  <a:lnTo>
                    <a:pt x="303" y="94"/>
                  </a:lnTo>
                  <a:lnTo>
                    <a:pt x="309" y="101"/>
                  </a:lnTo>
                  <a:lnTo>
                    <a:pt x="313" y="109"/>
                  </a:lnTo>
                  <a:lnTo>
                    <a:pt x="315" y="112"/>
                  </a:lnTo>
                  <a:lnTo>
                    <a:pt x="288" y="112"/>
                  </a:lnTo>
                  <a:lnTo>
                    <a:pt x="288" y="106"/>
                  </a:lnTo>
                  <a:lnTo>
                    <a:pt x="288" y="97"/>
                  </a:lnTo>
                  <a:lnTo>
                    <a:pt x="285" y="99"/>
                  </a:lnTo>
                  <a:lnTo>
                    <a:pt x="281" y="101"/>
                  </a:lnTo>
                  <a:lnTo>
                    <a:pt x="278" y="103"/>
                  </a:lnTo>
                  <a:lnTo>
                    <a:pt x="274" y="105"/>
                  </a:lnTo>
                  <a:lnTo>
                    <a:pt x="271" y="107"/>
                  </a:lnTo>
                  <a:lnTo>
                    <a:pt x="267" y="109"/>
                  </a:lnTo>
                  <a:lnTo>
                    <a:pt x="264" y="112"/>
                  </a:lnTo>
                  <a:lnTo>
                    <a:pt x="22" y="112"/>
                  </a:lnTo>
                </a:path>
              </a:pathLst>
            </a:custGeom>
            <a:solidFill>
              <a:srgbClr val="E1E1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2" name="Freeform 30">
              <a:extLst>
                <a:ext uri="{FF2B5EF4-FFF2-40B4-BE49-F238E27FC236}">
                  <a16:creationId xmlns:a16="http://schemas.microsoft.com/office/drawing/2014/main" id="{6EC7CD46-14F4-49C4-B4CF-106791BA6FC4}"/>
                </a:ext>
              </a:extLst>
            </p:cNvPr>
            <p:cNvSpPr>
              <a:spLocks/>
            </p:cNvSpPr>
            <p:nvPr/>
          </p:nvSpPr>
          <p:spPr bwMode="auto">
            <a:xfrm>
              <a:off x="5269" y="844"/>
              <a:ext cx="380" cy="232"/>
            </a:xfrm>
            <a:custGeom>
              <a:avLst/>
              <a:gdLst>
                <a:gd name="T0" fmla="*/ 273 w 380"/>
                <a:gd name="T1" fmla="*/ 217 h 232"/>
                <a:gd name="T2" fmla="*/ 302 w 380"/>
                <a:gd name="T3" fmla="*/ 217 h 232"/>
                <a:gd name="T4" fmla="*/ 292 w 380"/>
                <a:gd name="T5" fmla="*/ 208 h 232"/>
                <a:gd name="T6" fmla="*/ 292 w 380"/>
                <a:gd name="T7" fmla="*/ 201 h 232"/>
                <a:gd name="T8" fmla="*/ 299 w 380"/>
                <a:gd name="T9" fmla="*/ 193 h 232"/>
                <a:gd name="T10" fmla="*/ 284 w 380"/>
                <a:gd name="T11" fmla="*/ 185 h 232"/>
                <a:gd name="T12" fmla="*/ 297 w 380"/>
                <a:gd name="T13" fmla="*/ 164 h 232"/>
                <a:gd name="T14" fmla="*/ 280 w 380"/>
                <a:gd name="T15" fmla="*/ 156 h 232"/>
                <a:gd name="T16" fmla="*/ 276 w 380"/>
                <a:gd name="T17" fmla="*/ 118 h 232"/>
                <a:gd name="T18" fmla="*/ 300 w 380"/>
                <a:gd name="T19" fmla="*/ 79 h 232"/>
                <a:gd name="T20" fmla="*/ 289 w 380"/>
                <a:gd name="T21" fmla="*/ 85 h 232"/>
                <a:gd name="T22" fmla="*/ 286 w 380"/>
                <a:gd name="T23" fmla="*/ 69 h 232"/>
                <a:gd name="T24" fmla="*/ 289 w 380"/>
                <a:gd name="T25" fmla="*/ 55 h 232"/>
                <a:gd name="T26" fmla="*/ 265 w 380"/>
                <a:gd name="T27" fmla="*/ 62 h 232"/>
                <a:gd name="T28" fmla="*/ 240 w 380"/>
                <a:gd name="T29" fmla="*/ 59 h 232"/>
                <a:gd name="T30" fmla="*/ 245 w 380"/>
                <a:gd name="T31" fmla="*/ 37 h 232"/>
                <a:gd name="T32" fmla="*/ 219 w 380"/>
                <a:gd name="T33" fmla="*/ 60 h 232"/>
                <a:gd name="T34" fmla="*/ 192 w 380"/>
                <a:gd name="T35" fmla="*/ 84 h 232"/>
                <a:gd name="T36" fmla="*/ 202 w 380"/>
                <a:gd name="T37" fmla="*/ 84 h 232"/>
                <a:gd name="T38" fmla="*/ 202 w 380"/>
                <a:gd name="T39" fmla="*/ 97 h 232"/>
                <a:gd name="T40" fmla="*/ 199 w 380"/>
                <a:gd name="T41" fmla="*/ 130 h 232"/>
                <a:gd name="T42" fmla="*/ 178 w 380"/>
                <a:gd name="T43" fmla="*/ 156 h 232"/>
                <a:gd name="T44" fmla="*/ 164 w 380"/>
                <a:gd name="T45" fmla="*/ 160 h 232"/>
                <a:gd name="T46" fmla="*/ 147 w 380"/>
                <a:gd name="T47" fmla="*/ 135 h 232"/>
                <a:gd name="T48" fmla="*/ 129 w 380"/>
                <a:gd name="T49" fmla="*/ 144 h 232"/>
                <a:gd name="T50" fmla="*/ 124 w 380"/>
                <a:gd name="T51" fmla="*/ 157 h 232"/>
                <a:gd name="T52" fmla="*/ 105 w 380"/>
                <a:gd name="T53" fmla="*/ 155 h 232"/>
                <a:gd name="T54" fmla="*/ 100 w 380"/>
                <a:gd name="T55" fmla="*/ 176 h 232"/>
                <a:gd name="T56" fmla="*/ 83 w 380"/>
                <a:gd name="T57" fmla="*/ 147 h 232"/>
                <a:gd name="T58" fmla="*/ 65 w 380"/>
                <a:gd name="T59" fmla="*/ 149 h 232"/>
                <a:gd name="T60" fmla="*/ 63 w 380"/>
                <a:gd name="T61" fmla="*/ 131 h 232"/>
                <a:gd name="T62" fmla="*/ 50 w 380"/>
                <a:gd name="T63" fmla="*/ 120 h 232"/>
                <a:gd name="T64" fmla="*/ 37 w 380"/>
                <a:gd name="T65" fmla="*/ 149 h 232"/>
                <a:gd name="T66" fmla="*/ 21 w 380"/>
                <a:gd name="T67" fmla="*/ 175 h 232"/>
                <a:gd name="T68" fmla="*/ 14 w 380"/>
                <a:gd name="T69" fmla="*/ 128 h 232"/>
                <a:gd name="T70" fmla="*/ 2 w 380"/>
                <a:gd name="T71" fmla="*/ 121 h 232"/>
                <a:gd name="T72" fmla="*/ 12 w 380"/>
                <a:gd name="T73" fmla="*/ 109 h 232"/>
                <a:gd name="T74" fmla="*/ 31 w 380"/>
                <a:gd name="T75" fmla="*/ 102 h 232"/>
                <a:gd name="T76" fmla="*/ 60 w 380"/>
                <a:gd name="T77" fmla="*/ 106 h 232"/>
                <a:gd name="T78" fmla="*/ 86 w 380"/>
                <a:gd name="T79" fmla="*/ 87 h 232"/>
                <a:gd name="T80" fmla="*/ 100 w 380"/>
                <a:gd name="T81" fmla="*/ 66 h 232"/>
                <a:gd name="T82" fmla="*/ 137 w 380"/>
                <a:gd name="T83" fmla="*/ 65 h 232"/>
                <a:gd name="T84" fmla="*/ 164 w 380"/>
                <a:gd name="T85" fmla="*/ 49 h 232"/>
                <a:gd name="T86" fmla="*/ 189 w 380"/>
                <a:gd name="T87" fmla="*/ 37 h 232"/>
                <a:gd name="T88" fmla="*/ 217 w 380"/>
                <a:gd name="T89" fmla="*/ 33 h 232"/>
                <a:gd name="T90" fmla="*/ 243 w 380"/>
                <a:gd name="T91" fmla="*/ 25 h 232"/>
                <a:gd name="T92" fmla="*/ 272 w 380"/>
                <a:gd name="T93" fmla="*/ 13 h 232"/>
                <a:gd name="T94" fmla="*/ 303 w 380"/>
                <a:gd name="T95" fmla="*/ 2 h 232"/>
                <a:gd name="T96" fmla="*/ 329 w 380"/>
                <a:gd name="T97" fmla="*/ 3 h 232"/>
                <a:gd name="T98" fmla="*/ 335 w 380"/>
                <a:gd name="T99" fmla="*/ 17 h 232"/>
                <a:gd name="T100" fmla="*/ 321 w 380"/>
                <a:gd name="T101" fmla="*/ 41 h 232"/>
                <a:gd name="T102" fmla="*/ 345 w 380"/>
                <a:gd name="T103" fmla="*/ 51 h 232"/>
                <a:gd name="T104" fmla="*/ 369 w 380"/>
                <a:gd name="T105" fmla="*/ 72 h 232"/>
                <a:gd name="T106" fmla="*/ 376 w 380"/>
                <a:gd name="T107" fmla="*/ 156 h 232"/>
                <a:gd name="T108" fmla="*/ 351 w 380"/>
                <a:gd name="T109" fmla="*/ 226 h 2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80" h="232">
                  <a:moveTo>
                    <a:pt x="268" y="231"/>
                  </a:moveTo>
                  <a:lnTo>
                    <a:pt x="266" y="225"/>
                  </a:lnTo>
                  <a:lnTo>
                    <a:pt x="266" y="221"/>
                  </a:lnTo>
                  <a:lnTo>
                    <a:pt x="267" y="220"/>
                  </a:lnTo>
                  <a:lnTo>
                    <a:pt x="268" y="218"/>
                  </a:lnTo>
                  <a:lnTo>
                    <a:pt x="270" y="218"/>
                  </a:lnTo>
                  <a:lnTo>
                    <a:pt x="273" y="217"/>
                  </a:lnTo>
                  <a:lnTo>
                    <a:pt x="276" y="217"/>
                  </a:lnTo>
                  <a:lnTo>
                    <a:pt x="281" y="216"/>
                  </a:lnTo>
                  <a:lnTo>
                    <a:pt x="285" y="216"/>
                  </a:lnTo>
                  <a:lnTo>
                    <a:pt x="289" y="216"/>
                  </a:lnTo>
                  <a:lnTo>
                    <a:pt x="293" y="216"/>
                  </a:lnTo>
                  <a:lnTo>
                    <a:pt x="297" y="216"/>
                  </a:lnTo>
                  <a:lnTo>
                    <a:pt x="302" y="217"/>
                  </a:lnTo>
                  <a:lnTo>
                    <a:pt x="307" y="218"/>
                  </a:lnTo>
                  <a:lnTo>
                    <a:pt x="311" y="220"/>
                  </a:lnTo>
                  <a:lnTo>
                    <a:pt x="308" y="217"/>
                  </a:lnTo>
                  <a:lnTo>
                    <a:pt x="305" y="214"/>
                  </a:lnTo>
                  <a:lnTo>
                    <a:pt x="300" y="211"/>
                  </a:lnTo>
                  <a:lnTo>
                    <a:pt x="297" y="209"/>
                  </a:lnTo>
                  <a:lnTo>
                    <a:pt x="292" y="208"/>
                  </a:lnTo>
                  <a:lnTo>
                    <a:pt x="288" y="206"/>
                  </a:lnTo>
                  <a:lnTo>
                    <a:pt x="284" y="205"/>
                  </a:lnTo>
                  <a:lnTo>
                    <a:pt x="280" y="205"/>
                  </a:lnTo>
                  <a:lnTo>
                    <a:pt x="282" y="204"/>
                  </a:lnTo>
                  <a:lnTo>
                    <a:pt x="285" y="203"/>
                  </a:lnTo>
                  <a:lnTo>
                    <a:pt x="289" y="201"/>
                  </a:lnTo>
                  <a:lnTo>
                    <a:pt x="292" y="201"/>
                  </a:lnTo>
                  <a:lnTo>
                    <a:pt x="297" y="199"/>
                  </a:lnTo>
                  <a:lnTo>
                    <a:pt x="300" y="199"/>
                  </a:lnTo>
                  <a:lnTo>
                    <a:pt x="303" y="198"/>
                  </a:lnTo>
                  <a:lnTo>
                    <a:pt x="307" y="198"/>
                  </a:lnTo>
                  <a:lnTo>
                    <a:pt x="304" y="195"/>
                  </a:lnTo>
                  <a:lnTo>
                    <a:pt x="301" y="194"/>
                  </a:lnTo>
                  <a:lnTo>
                    <a:pt x="299" y="193"/>
                  </a:lnTo>
                  <a:lnTo>
                    <a:pt x="295" y="193"/>
                  </a:lnTo>
                  <a:lnTo>
                    <a:pt x="292" y="193"/>
                  </a:lnTo>
                  <a:lnTo>
                    <a:pt x="289" y="193"/>
                  </a:lnTo>
                  <a:lnTo>
                    <a:pt x="286" y="193"/>
                  </a:lnTo>
                  <a:lnTo>
                    <a:pt x="282" y="193"/>
                  </a:lnTo>
                  <a:lnTo>
                    <a:pt x="281" y="188"/>
                  </a:lnTo>
                  <a:lnTo>
                    <a:pt x="284" y="185"/>
                  </a:lnTo>
                  <a:lnTo>
                    <a:pt x="286" y="182"/>
                  </a:lnTo>
                  <a:lnTo>
                    <a:pt x="291" y="180"/>
                  </a:lnTo>
                  <a:lnTo>
                    <a:pt x="295" y="178"/>
                  </a:lnTo>
                  <a:lnTo>
                    <a:pt x="297" y="176"/>
                  </a:lnTo>
                  <a:lnTo>
                    <a:pt x="300" y="173"/>
                  </a:lnTo>
                  <a:lnTo>
                    <a:pt x="298" y="169"/>
                  </a:lnTo>
                  <a:lnTo>
                    <a:pt x="297" y="164"/>
                  </a:lnTo>
                  <a:lnTo>
                    <a:pt x="295" y="162"/>
                  </a:lnTo>
                  <a:lnTo>
                    <a:pt x="291" y="161"/>
                  </a:lnTo>
                  <a:lnTo>
                    <a:pt x="288" y="162"/>
                  </a:lnTo>
                  <a:lnTo>
                    <a:pt x="284" y="162"/>
                  </a:lnTo>
                  <a:lnTo>
                    <a:pt x="282" y="161"/>
                  </a:lnTo>
                  <a:lnTo>
                    <a:pt x="281" y="160"/>
                  </a:lnTo>
                  <a:lnTo>
                    <a:pt x="280" y="156"/>
                  </a:lnTo>
                  <a:lnTo>
                    <a:pt x="282" y="148"/>
                  </a:lnTo>
                  <a:lnTo>
                    <a:pt x="283" y="142"/>
                  </a:lnTo>
                  <a:lnTo>
                    <a:pt x="282" y="136"/>
                  </a:lnTo>
                  <a:lnTo>
                    <a:pt x="281" y="131"/>
                  </a:lnTo>
                  <a:lnTo>
                    <a:pt x="279" y="127"/>
                  </a:lnTo>
                  <a:lnTo>
                    <a:pt x="277" y="123"/>
                  </a:lnTo>
                  <a:lnTo>
                    <a:pt x="276" y="118"/>
                  </a:lnTo>
                  <a:lnTo>
                    <a:pt x="276" y="114"/>
                  </a:lnTo>
                  <a:lnTo>
                    <a:pt x="281" y="108"/>
                  </a:lnTo>
                  <a:lnTo>
                    <a:pt x="285" y="102"/>
                  </a:lnTo>
                  <a:lnTo>
                    <a:pt x="288" y="96"/>
                  </a:lnTo>
                  <a:lnTo>
                    <a:pt x="291" y="91"/>
                  </a:lnTo>
                  <a:lnTo>
                    <a:pt x="295" y="85"/>
                  </a:lnTo>
                  <a:lnTo>
                    <a:pt x="300" y="79"/>
                  </a:lnTo>
                  <a:lnTo>
                    <a:pt x="307" y="72"/>
                  </a:lnTo>
                  <a:lnTo>
                    <a:pt x="316" y="66"/>
                  </a:lnTo>
                  <a:lnTo>
                    <a:pt x="310" y="67"/>
                  </a:lnTo>
                  <a:lnTo>
                    <a:pt x="304" y="70"/>
                  </a:lnTo>
                  <a:lnTo>
                    <a:pt x="299" y="74"/>
                  </a:lnTo>
                  <a:lnTo>
                    <a:pt x="294" y="79"/>
                  </a:lnTo>
                  <a:lnTo>
                    <a:pt x="289" y="85"/>
                  </a:lnTo>
                  <a:lnTo>
                    <a:pt x="285" y="90"/>
                  </a:lnTo>
                  <a:lnTo>
                    <a:pt x="279" y="95"/>
                  </a:lnTo>
                  <a:lnTo>
                    <a:pt x="273" y="99"/>
                  </a:lnTo>
                  <a:lnTo>
                    <a:pt x="273" y="90"/>
                  </a:lnTo>
                  <a:lnTo>
                    <a:pt x="276" y="82"/>
                  </a:lnTo>
                  <a:lnTo>
                    <a:pt x="281" y="76"/>
                  </a:lnTo>
                  <a:lnTo>
                    <a:pt x="286" y="69"/>
                  </a:lnTo>
                  <a:lnTo>
                    <a:pt x="293" y="62"/>
                  </a:lnTo>
                  <a:lnTo>
                    <a:pt x="300" y="55"/>
                  </a:lnTo>
                  <a:lnTo>
                    <a:pt x="303" y="48"/>
                  </a:lnTo>
                  <a:lnTo>
                    <a:pt x="305" y="40"/>
                  </a:lnTo>
                  <a:lnTo>
                    <a:pt x="300" y="45"/>
                  </a:lnTo>
                  <a:lnTo>
                    <a:pt x="295" y="50"/>
                  </a:lnTo>
                  <a:lnTo>
                    <a:pt x="289" y="55"/>
                  </a:lnTo>
                  <a:lnTo>
                    <a:pt x="284" y="61"/>
                  </a:lnTo>
                  <a:lnTo>
                    <a:pt x="278" y="65"/>
                  </a:lnTo>
                  <a:lnTo>
                    <a:pt x="271" y="69"/>
                  </a:lnTo>
                  <a:lnTo>
                    <a:pt x="265" y="71"/>
                  </a:lnTo>
                  <a:lnTo>
                    <a:pt x="258" y="72"/>
                  </a:lnTo>
                  <a:lnTo>
                    <a:pt x="262" y="66"/>
                  </a:lnTo>
                  <a:lnTo>
                    <a:pt x="265" y="62"/>
                  </a:lnTo>
                  <a:lnTo>
                    <a:pt x="266" y="59"/>
                  </a:lnTo>
                  <a:lnTo>
                    <a:pt x="265" y="58"/>
                  </a:lnTo>
                  <a:lnTo>
                    <a:pt x="262" y="58"/>
                  </a:lnTo>
                  <a:lnTo>
                    <a:pt x="257" y="59"/>
                  </a:lnTo>
                  <a:lnTo>
                    <a:pt x="249" y="61"/>
                  </a:lnTo>
                  <a:lnTo>
                    <a:pt x="238" y="63"/>
                  </a:lnTo>
                  <a:lnTo>
                    <a:pt x="240" y="59"/>
                  </a:lnTo>
                  <a:lnTo>
                    <a:pt x="241" y="56"/>
                  </a:lnTo>
                  <a:lnTo>
                    <a:pt x="243" y="52"/>
                  </a:lnTo>
                  <a:lnTo>
                    <a:pt x="245" y="50"/>
                  </a:lnTo>
                  <a:lnTo>
                    <a:pt x="246" y="47"/>
                  </a:lnTo>
                  <a:lnTo>
                    <a:pt x="246" y="44"/>
                  </a:lnTo>
                  <a:lnTo>
                    <a:pt x="246" y="40"/>
                  </a:lnTo>
                  <a:lnTo>
                    <a:pt x="245" y="37"/>
                  </a:lnTo>
                  <a:lnTo>
                    <a:pt x="243" y="41"/>
                  </a:lnTo>
                  <a:lnTo>
                    <a:pt x="240" y="44"/>
                  </a:lnTo>
                  <a:lnTo>
                    <a:pt x="237" y="47"/>
                  </a:lnTo>
                  <a:lnTo>
                    <a:pt x="233" y="51"/>
                  </a:lnTo>
                  <a:lnTo>
                    <a:pt x="229" y="54"/>
                  </a:lnTo>
                  <a:lnTo>
                    <a:pt x="224" y="57"/>
                  </a:lnTo>
                  <a:lnTo>
                    <a:pt x="219" y="60"/>
                  </a:lnTo>
                  <a:lnTo>
                    <a:pt x="215" y="63"/>
                  </a:lnTo>
                  <a:lnTo>
                    <a:pt x="211" y="66"/>
                  </a:lnTo>
                  <a:lnTo>
                    <a:pt x="206" y="69"/>
                  </a:lnTo>
                  <a:lnTo>
                    <a:pt x="202" y="73"/>
                  </a:lnTo>
                  <a:lnTo>
                    <a:pt x="197" y="76"/>
                  </a:lnTo>
                  <a:lnTo>
                    <a:pt x="194" y="80"/>
                  </a:lnTo>
                  <a:lnTo>
                    <a:pt x="192" y="84"/>
                  </a:lnTo>
                  <a:lnTo>
                    <a:pt x="190" y="89"/>
                  </a:lnTo>
                  <a:lnTo>
                    <a:pt x="189" y="94"/>
                  </a:lnTo>
                  <a:lnTo>
                    <a:pt x="192" y="91"/>
                  </a:lnTo>
                  <a:lnTo>
                    <a:pt x="194" y="89"/>
                  </a:lnTo>
                  <a:lnTo>
                    <a:pt x="197" y="87"/>
                  </a:lnTo>
                  <a:lnTo>
                    <a:pt x="199" y="85"/>
                  </a:lnTo>
                  <a:lnTo>
                    <a:pt x="202" y="84"/>
                  </a:lnTo>
                  <a:lnTo>
                    <a:pt x="205" y="84"/>
                  </a:lnTo>
                  <a:lnTo>
                    <a:pt x="208" y="84"/>
                  </a:lnTo>
                  <a:lnTo>
                    <a:pt x="210" y="86"/>
                  </a:lnTo>
                  <a:lnTo>
                    <a:pt x="207" y="89"/>
                  </a:lnTo>
                  <a:lnTo>
                    <a:pt x="205" y="92"/>
                  </a:lnTo>
                  <a:lnTo>
                    <a:pt x="203" y="94"/>
                  </a:lnTo>
                  <a:lnTo>
                    <a:pt x="202" y="97"/>
                  </a:lnTo>
                  <a:lnTo>
                    <a:pt x="200" y="100"/>
                  </a:lnTo>
                  <a:lnTo>
                    <a:pt x="200" y="103"/>
                  </a:lnTo>
                  <a:lnTo>
                    <a:pt x="199" y="107"/>
                  </a:lnTo>
                  <a:lnTo>
                    <a:pt x="197" y="112"/>
                  </a:lnTo>
                  <a:lnTo>
                    <a:pt x="197" y="118"/>
                  </a:lnTo>
                  <a:lnTo>
                    <a:pt x="197" y="124"/>
                  </a:lnTo>
                  <a:lnTo>
                    <a:pt x="199" y="130"/>
                  </a:lnTo>
                  <a:lnTo>
                    <a:pt x="197" y="137"/>
                  </a:lnTo>
                  <a:lnTo>
                    <a:pt x="193" y="139"/>
                  </a:lnTo>
                  <a:lnTo>
                    <a:pt x="189" y="142"/>
                  </a:lnTo>
                  <a:lnTo>
                    <a:pt x="185" y="145"/>
                  </a:lnTo>
                  <a:lnTo>
                    <a:pt x="181" y="148"/>
                  </a:lnTo>
                  <a:lnTo>
                    <a:pt x="179" y="152"/>
                  </a:lnTo>
                  <a:lnTo>
                    <a:pt x="178" y="156"/>
                  </a:lnTo>
                  <a:lnTo>
                    <a:pt x="177" y="161"/>
                  </a:lnTo>
                  <a:lnTo>
                    <a:pt x="178" y="169"/>
                  </a:lnTo>
                  <a:lnTo>
                    <a:pt x="174" y="168"/>
                  </a:lnTo>
                  <a:lnTo>
                    <a:pt x="171" y="167"/>
                  </a:lnTo>
                  <a:lnTo>
                    <a:pt x="168" y="165"/>
                  </a:lnTo>
                  <a:lnTo>
                    <a:pt x="166" y="163"/>
                  </a:lnTo>
                  <a:lnTo>
                    <a:pt x="164" y="160"/>
                  </a:lnTo>
                  <a:lnTo>
                    <a:pt x="162" y="156"/>
                  </a:lnTo>
                  <a:lnTo>
                    <a:pt x="162" y="152"/>
                  </a:lnTo>
                  <a:lnTo>
                    <a:pt x="162" y="147"/>
                  </a:lnTo>
                  <a:lnTo>
                    <a:pt x="156" y="145"/>
                  </a:lnTo>
                  <a:lnTo>
                    <a:pt x="152" y="141"/>
                  </a:lnTo>
                  <a:lnTo>
                    <a:pt x="149" y="138"/>
                  </a:lnTo>
                  <a:lnTo>
                    <a:pt x="147" y="135"/>
                  </a:lnTo>
                  <a:lnTo>
                    <a:pt x="146" y="133"/>
                  </a:lnTo>
                  <a:lnTo>
                    <a:pt x="143" y="132"/>
                  </a:lnTo>
                  <a:lnTo>
                    <a:pt x="140" y="132"/>
                  </a:lnTo>
                  <a:lnTo>
                    <a:pt x="135" y="135"/>
                  </a:lnTo>
                  <a:lnTo>
                    <a:pt x="132" y="138"/>
                  </a:lnTo>
                  <a:lnTo>
                    <a:pt x="130" y="141"/>
                  </a:lnTo>
                  <a:lnTo>
                    <a:pt x="129" y="144"/>
                  </a:lnTo>
                  <a:lnTo>
                    <a:pt x="129" y="148"/>
                  </a:lnTo>
                  <a:lnTo>
                    <a:pt x="130" y="150"/>
                  </a:lnTo>
                  <a:lnTo>
                    <a:pt x="130" y="153"/>
                  </a:lnTo>
                  <a:lnTo>
                    <a:pt x="130" y="156"/>
                  </a:lnTo>
                  <a:lnTo>
                    <a:pt x="130" y="158"/>
                  </a:lnTo>
                  <a:lnTo>
                    <a:pt x="127" y="158"/>
                  </a:lnTo>
                  <a:lnTo>
                    <a:pt x="124" y="157"/>
                  </a:lnTo>
                  <a:lnTo>
                    <a:pt x="122" y="155"/>
                  </a:lnTo>
                  <a:lnTo>
                    <a:pt x="120" y="154"/>
                  </a:lnTo>
                  <a:lnTo>
                    <a:pt x="118" y="152"/>
                  </a:lnTo>
                  <a:lnTo>
                    <a:pt x="115" y="151"/>
                  </a:lnTo>
                  <a:lnTo>
                    <a:pt x="113" y="151"/>
                  </a:lnTo>
                  <a:lnTo>
                    <a:pt x="108" y="153"/>
                  </a:lnTo>
                  <a:lnTo>
                    <a:pt x="105" y="155"/>
                  </a:lnTo>
                  <a:lnTo>
                    <a:pt x="103" y="157"/>
                  </a:lnTo>
                  <a:lnTo>
                    <a:pt x="101" y="160"/>
                  </a:lnTo>
                  <a:lnTo>
                    <a:pt x="101" y="162"/>
                  </a:lnTo>
                  <a:lnTo>
                    <a:pt x="100" y="165"/>
                  </a:lnTo>
                  <a:lnTo>
                    <a:pt x="100" y="169"/>
                  </a:lnTo>
                  <a:lnTo>
                    <a:pt x="100" y="172"/>
                  </a:lnTo>
                  <a:lnTo>
                    <a:pt x="100" y="176"/>
                  </a:lnTo>
                  <a:lnTo>
                    <a:pt x="94" y="173"/>
                  </a:lnTo>
                  <a:lnTo>
                    <a:pt x="91" y="169"/>
                  </a:lnTo>
                  <a:lnTo>
                    <a:pt x="89" y="165"/>
                  </a:lnTo>
                  <a:lnTo>
                    <a:pt x="89" y="160"/>
                  </a:lnTo>
                  <a:lnTo>
                    <a:pt x="88" y="155"/>
                  </a:lnTo>
                  <a:lnTo>
                    <a:pt x="86" y="151"/>
                  </a:lnTo>
                  <a:lnTo>
                    <a:pt x="83" y="147"/>
                  </a:lnTo>
                  <a:lnTo>
                    <a:pt x="78" y="144"/>
                  </a:lnTo>
                  <a:lnTo>
                    <a:pt x="76" y="146"/>
                  </a:lnTo>
                  <a:lnTo>
                    <a:pt x="74" y="148"/>
                  </a:lnTo>
                  <a:lnTo>
                    <a:pt x="72" y="149"/>
                  </a:lnTo>
                  <a:lnTo>
                    <a:pt x="70" y="149"/>
                  </a:lnTo>
                  <a:lnTo>
                    <a:pt x="67" y="149"/>
                  </a:lnTo>
                  <a:lnTo>
                    <a:pt x="65" y="149"/>
                  </a:lnTo>
                  <a:lnTo>
                    <a:pt x="63" y="148"/>
                  </a:lnTo>
                  <a:lnTo>
                    <a:pt x="60" y="147"/>
                  </a:lnTo>
                  <a:lnTo>
                    <a:pt x="62" y="142"/>
                  </a:lnTo>
                  <a:lnTo>
                    <a:pt x="63" y="139"/>
                  </a:lnTo>
                  <a:lnTo>
                    <a:pt x="64" y="136"/>
                  </a:lnTo>
                  <a:lnTo>
                    <a:pt x="64" y="134"/>
                  </a:lnTo>
                  <a:lnTo>
                    <a:pt x="63" y="131"/>
                  </a:lnTo>
                  <a:lnTo>
                    <a:pt x="62" y="130"/>
                  </a:lnTo>
                  <a:lnTo>
                    <a:pt x="59" y="129"/>
                  </a:lnTo>
                  <a:lnTo>
                    <a:pt x="56" y="128"/>
                  </a:lnTo>
                  <a:lnTo>
                    <a:pt x="54" y="125"/>
                  </a:lnTo>
                  <a:lnTo>
                    <a:pt x="53" y="122"/>
                  </a:lnTo>
                  <a:lnTo>
                    <a:pt x="51" y="121"/>
                  </a:lnTo>
                  <a:lnTo>
                    <a:pt x="50" y="120"/>
                  </a:lnTo>
                  <a:lnTo>
                    <a:pt x="48" y="121"/>
                  </a:lnTo>
                  <a:lnTo>
                    <a:pt x="46" y="123"/>
                  </a:lnTo>
                  <a:lnTo>
                    <a:pt x="46" y="126"/>
                  </a:lnTo>
                  <a:lnTo>
                    <a:pt x="45" y="130"/>
                  </a:lnTo>
                  <a:lnTo>
                    <a:pt x="42" y="133"/>
                  </a:lnTo>
                  <a:lnTo>
                    <a:pt x="39" y="139"/>
                  </a:lnTo>
                  <a:lnTo>
                    <a:pt x="37" y="149"/>
                  </a:lnTo>
                  <a:lnTo>
                    <a:pt x="34" y="159"/>
                  </a:lnTo>
                  <a:lnTo>
                    <a:pt x="31" y="169"/>
                  </a:lnTo>
                  <a:lnTo>
                    <a:pt x="27" y="178"/>
                  </a:lnTo>
                  <a:lnTo>
                    <a:pt x="23" y="184"/>
                  </a:lnTo>
                  <a:lnTo>
                    <a:pt x="18" y="186"/>
                  </a:lnTo>
                  <a:lnTo>
                    <a:pt x="20" y="180"/>
                  </a:lnTo>
                  <a:lnTo>
                    <a:pt x="21" y="175"/>
                  </a:lnTo>
                  <a:lnTo>
                    <a:pt x="22" y="170"/>
                  </a:lnTo>
                  <a:lnTo>
                    <a:pt x="21" y="165"/>
                  </a:lnTo>
                  <a:lnTo>
                    <a:pt x="21" y="160"/>
                  </a:lnTo>
                  <a:lnTo>
                    <a:pt x="19" y="156"/>
                  </a:lnTo>
                  <a:lnTo>
                    <a:pt x="17" y="153"/>
                  </a:lnTo>
                  <a:lnTo>
                    <a:pt x="13" y="152"/>
                  </a:lnTo>
                  <a:lnTo>
                    <a:pt x="14" y="128"/>
                  </a:lnTo>
                  <a:lnTo>
                    <a:pt x="13" y="124"/>
                  </a:lnTo>
                  <a:lnTo>
                    <a:pt x="13" y="121"/>
                  </a:lnTo>
                  <a:lnTo>
                    <a:pt x="10" y="119"/>
                  </a:lnTo>
                  <a:lnTo>
                    <a:pt x="9" y="118"/>
                  </a:lnTo>
                  <a:lnTo>
                    <a:pt x="8" y="118"/>
                  </a:lnTo>
                  <a:lnTo>
                    <a:pt x="5" y="119"/>
                  </a:lnTo>
                  <a:lnTo>
                    <a:pt x="2" y="121"/>
                  </a:lnTo>
                  <a:lnTo>
                    <a:pt x="0" y="125"/>
                  </a:lnTo>
                  <a:lnTo>
                    <a:pt x="0" y="119"/>
                  </a:lnTo>
                  <a:lnTo>
                    <a:pt x="2" y="116"/>
                  </a:lnTo>
                  <a:lnTo>
                    <a:pt x="4" y="114"/>
                  </a:lnTo>
                  <a:lnTo>
                    <a:pt x="7" y="112"/>
                  </a:lnTo>
                  <a:lnTo>
                    <a:pt x="9" y="111"/>
                  </a:lnTo>
                  <a:lnTo>
                    <a:pt x="12" y="109"/>
                  </a:lnTo>
                  <a:lnTo>
                    <a:pt x="13" y="106"/>
                  </a:lnTo>
                  <a:lnTo>
                    <a:pt x="15" y="101"/>
                  </a:lnTo>
                  <a:lnTo>
                    <a:pt x="18" y="101"/>
                  </a:lnTo>
                  <a:lnTo>
                    <a:pt x="21" y="101"/>
                  </a:lnTo>
                  <a:lnTo>
                    <a:pt x="24" y="101"/>
                  </a:lnTo>
                  <a:lnTo>
                    <a:pt x="28" y="102"/>
                  </a:lnTo>
                  <a:lnTo>
                    <a:pt x="31" y="102"/>
                  </a:lnTo>
                  <a:lnTo>
                    <a:pt x="35" y="102"/>
                  </a:lnTo>
                  <a:lnTo>
                    <a:pt x="37" y="103"/>
                  </a:lnTo>
                  <a:lnTo>
                    <a:pt x="40" y="103"/>
                  </a:lnTo>
                  <a:lnTo>
                    <a:pt x="46" y="104"/>
                  </a:lnTo>
                  <a:lnTo>
                    <a:pt x="50" y="106"/>
                  </a:lnTo>
                  <a:lnTo>
                    <a:pt x="55" y="107"/>
                  </a:lnTo>
                  <a:lnTo>
                    <a:pt x="60" y="106"/>
                  </a:lnTo>
                  <a:lnTo>
                    <a:pt x="64" y="105"/>
                  </a:lnTo>
                  <a:lnTo>
                    <a:pt x="70" y="103"/>
                  </a:lnTo>
                  <a:lnTo>
                    <a:pt x="74" y="100"/>
                  </a:lnTo>
                  <a:lnTo>
                    <a:pt x="78" y="97"/>
                  </a:lnTo>
                  <a:lnTo>
                    <a:pt x="81" y="94"/>
                  </a:lnTo>
                  <a:lnTo>
                    <a:pt x="84" y="91"/>
                  </a:lnTo>
                  <a:lnTo>
                    <a:pt x="86" y="87"/>
                  </a:lnTo>
                  <a:lnTo>
                    <a:pt x="88" y="83"/>
                  </a:lnTo>
                  <a:lnTo>
                    <a:pt x="89" y="80"/>
                  </a:lnTo>
                  <a:lnTo>
                    <a:pt x="89" y="76"/>
                  </a:lnTo>
                  <a:lnTo>
                    <a:pt x="89" y="72"/>
                  </a:lnTo>
                  <a:lnTo>
                    <a:pt x="89" y="68"/>
                  </a:lnTo>
                  <a:lnTo>
                    <a:pt x="95" y="66"/>
                  </a:lnTo>
                  <a:lnTo>
                    <a:pt x="100" y="66"/>
                  </a:lnTo>
                  <a:lnTo>
                    <a:pt x="105" y="66"/>
                  </a:lnTo>
                  <a:lnTo>
                    <a:pt x="110" y="66"/>
                  </a:lnTo>
                  <a:lnTo>
                    <a:pt x="115" y="67"/>
                  </a:lnTo>
                  <a:lnTo>
                    <a:pt x="120" y="67"/>
                  </a:lnTo>
                  <a:lnTo>
                    <a:pt x="126" y="67"/>
                  </a:lnTo>
                  <a:lnTo>
                    <a:pt x="132" y="67"/>
                  </a:lnTo>
                  <a:lnTo>
                    <a:pt x="137" y="65"/>
                  </a:lnTo>
                  <a:lnTo>
                    <a:pt x="142" y="63"/>
                  </a:lnTo>
                  <a:lnTo>
                    <a:pt x="146" y="61"/>
                  </a:lnTo>
                  <a:lnTo>
                    <a:pt x="151" y="59"/>
                  </a:lnTo>
                  <a:lnTo>
                    <a:pt x="154" y="56"/>
                  </a:lnTo>
                  <a:lnTo>
                    <a:pt x="158" y="54"/>
                  </a:lnTo>
                  <a:lnTo>
                    <a:pt x="161" y="51"/>
                  </a:lnTo>
                  <a:lnTo>
                    <a:pt x="164" y="49"/>
                  </a:lnTo>
                  <a:lnTo>
                    <a:pt x="167" y="47"/>
                  </a:lnTo>
                  <a:lnTo>
                    <a:pt x="170" y="44"/>
                  </a:lnTo>
                  <a:lnTo>
                    <a:pt x="173" y="43"/>
                  </a:lnTo>
                  <a:lnTo>
                    <a:pt x="177" y="41"/>
                  </a:lnTo>
                  <a:lnTo>
                    <a:pt x="180" y="39"/>
                  </a:lnTo>
                  <a:lnTo>
                    <a:pt x="184" y="38"/>
                  </a:lnTo>
                  <a:lnTo>
                    <a:pt x="189" y="37"/>
                  </a:lnTo>
                  <a:lnTo>
                    <a:pt x="193" y="36"/>
                  </a:lnTo>
                  <a:lnTo>
                    <a:pt x="197" y="36"/>
                  </a:lnTo>
                  <a:lnTo>
                    <a:pt x="201" y="35"/>
                  </a:lnTo>
                  <a:lnTo>
                    <a:pt x="205" y="35"/>
                  </a:lnTo>
                  <a:lnTo>
                    <a:pt x="209" y="34"/>
                  </a:lnTo>
                  <a:lnTo>
                    <a:pt x="213" y="33"/>
                  </a:lnTo>
                  <a:lnTo>
                    <a:pt x="217" y="33"/>
                  </a:lnTo>
                  <a:lnTo>
                    <a:pt x="221" y="32"/>
                  </a:lnTo>
                  <a:lnTo>
                    <a:pt x="224" y="31"/>
                  </a:lnTo>
                  <a:lnTo>
                    <a:pt x="228" y="30"/>
                  </a:lnTo>
                  <a:lnTo>
                    <a:pt x="231" y="29"/>
                  </a:lnTo>
                  <a:lnTo>
                    <a:pt x="235" y="28"/>
                  </a:lnTo>
                  <a:lnTo>
                    <a:pt x="239" y="27"/>
                  </a:lnTo>
                  <a:lnTo>
                    <a:pt x="243" y="25"/>
                  </a:lnTo>
                  <a:lnTo>
                    <a:pt x="247" y="24"/>
                  </a:lnTo>
                  <a:lnTo>
                    <a:pt x="251" y="22"/>
                  </a:lnTo>
                  <a:lnTo>
                    <a:pt x="255" y="20"/>
                  </a:lnTo>
                  <a:lnTo>
                    <a:pt x="259" y="18"/>
                  </a:lnTo>
                  <a:lnTo>
                    <a:pt x="263" y="17"/>
                  </a:lnTo>
                  <a:lnTo>
                    <a:pt x="268" y="14"/>
                  </a:lnTo>
                  <a:lnTo>
                    <a:pt x="272" y="13"/>
                  </a:lnTo>
                  <a:lnTo>
                    <a:pt x="276" y="11"/>
                  </a:lnTo>
                  <a:lnTo>
                    <a:pt x="281" y="9"/>
                  </a:lnTo>
                  <a:lnTo>
                    <a:pt x="286" y="8"/>
                  </a:lnTo>
                  <a:lnTo>
                    <a:pt x="289" y="6"/>
                  </a:lnTo>
                  <a:lnTo>
                    <a:pt x="294" y="5"/>
                  </a:lnTo>
                  <a:lnTo>
                    <a:pt x="298" y="4"/>
                  </a:lnTo>
                  <a:lnTo>
                    <a:pt x="303" y="2"/>
                  </a:lnTo>
                  <a:lnTo>
                    <a:pt x="308" y="1"/>
                  </a:lnTo>
                  <a:lnTo>
                    <a:pt x="312" y="1"/>
                  </a:lnTo>
                  <a:lnTo>
                    <a:pt x="317" y="0"/>
                  </a:lnTo>
                  <a:lnTo>
                    <a:pt x="322" y="0"/>
                  </a:lnTo>
                  <a:lnTo>
                    <a:pt x="326" y="0"/>
                  </a:lnTo>
                  <a:lnTo>
                    <a:pt x="327" y="1"/>
                  </a:lnTo>
                  <a:lnTo>
                    <a:pt x="329" y="3"/>
                  </a:lnTo>
                  <a:lnTo>
                    <a:pt x="330" y="5"/>
                  </a:lnTo>
                  <a:lnTo>
                    <a:pt x="330" y="6"/>
                  </a:lnTo>
                  <a:lnTo>
                    <a:pt x="332" y="8"/>
                  </a:lnTo>
                  <a:lnTo>
                    <a:pt x="333" y="9"/>
                  </a:lnTo>
                  <a:lnTo>
                    <a:pt x="335" y="11"/>
                  </a:lnTo>
                  <a:lnTo>
                    <a:pt x="335" y="13"/>
                  </a:lnTo>
                  <a:lnTo>
                    <a:pt x="335" y="17"/>
                  </a:lnTo>
                  <a:lnTo>
                    <a:pt x="333" y="20"/>
                  </a:lnTo>
                  <a:lnTo>
                    <a:pt x="331" y="24"/>
                  </a:lnTo>
                  <a:lnTo>
                    <a:pt x="330" y="28"/>
                  </a:lnTo>
                  <a:lnTo>
                    <a:pt x="327" y="32"/>
                  </a:lnTo>
                  <a:lnTo>
                    <a:pt x="325" y="35"/>
                  </a:lnTo>
                  <a:lnTo>
                    <a:pt x="323" y="38"/>
                  </a:lnTo>
                  <a:lnTo>
                    <a:pt x="321" y="41"/>
                  </a:lnTo>
                  <a:lnTo>
                    <a:pt x="324" y="42"/>
                  </a:lnTo>
                  <a:lnTo>
                    <a:pt x="327" y="43"/>
                  </a:lnTo>
                  <a:lnTo>
                    <a:pt x="330" y="45"/>
                  </a:lnTo>
                  <a:lnTo>
                    <a:pt x="334" y="46"/>
                  </a:lnTo>
                  <a:lnTo>
                    <a:pt x="338" y="47"/>
                  </a:lnTo>
                  <a:lnTo>
                    <a:pt x="341" y="49"/>
                  </a:lnTo>
                  <a:lnTo>
                    <a:pt x="345" y="51"/>
                  </a:lnTo>
                  <a:lnTo>
                    <a:pt x="349" y="53"/>
                  </a:lnTo>
                  <a:lnTo>
                    <a:pt x="353" y="56"/>
                  </a:lnTo>
                  <a:lnTo>
                    <a:pt x="357" y="58"/>
                  </a:lnTo>
                  <a:lnTo>
                    <a:pt x="360" y="62"/>
                  </a:lnTo>
                  <a:lnTo>
                    <a:pt x="363" y="65"/>
                  </a:lnTo>
                  <a:lnTo>
                    <a:pt x="366" y="69"/>
                  </a:lnTo>
                  <a:lnTo>
                    <a:pt x="369" y="72"/>
                  </a:lnTo>
                  <a:lnTo>
                    <a:pt x="371" y="77"/>
                  </a:lnTo>
                  <a:lnTo>
                    <a:pt x="373" y="82"/>
                  </a:lnTo>
                  <a:lnTo>
                    <a:pt x="377" y="94"/>
                  </a:lnTo>
                  <a:lnTo>
                    <a:pt x="379" y="110"/>
                  </a:lnTo>
                  <a:lnTo>
                    <a:pt x="378" y="127"/>
                  </a:lnTo>
                  <a:lnTo>
                    <a:pt x="375" y="145"/>
                  </a:lnTo>
                  <a:lnTo>
                    <a:pt x="376" y="156"/>
                  </a:lnTo>
                  <a:lnTo>
                    <a:pt x="376" y="167"/>
                  </a:lnTo>
                  <a:lnTo>
                    <a:pt x="373" y="177"/>
                  </a:lnTo>
                  <a:lnTo>
                    <a:pt x="369" y="187"/>
                  </a:lnTo>
                  <a:lnTo>
                    <a:pt x="364" y="198"/>
                  </a:lnTo>
                  <a:lnTo>
                    <a:pt x="360" y="208"/>
                  </a:lnTo>
                  <a:lnTo>
                    <a:pt x="354" y="218"/>
                  </a:lnTo>
                  <a:lnTo>
                    <a:pt x="351" y="226"/>
                  </a:lnTo>
                  <a:lnTo>
                    <a:pt x="350" y="231"/>
                  </a:lnTo>
                  <a:lnTo>
                    <a:pt x="268" y="231"/>
                  </a:lnTo>
                </a:path>
              </a:pathLst>
            </a:custGeom>
            <a:solidFill>
              <a:srgbClr val="E1E1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3" name="Freeform 31">
              <a:extLst>
                <a:ext uri="{FF2B5EF4-FFF2-40B4-BE49-F238E27FC236}">
                  <a16:creationId xmlns:a16="http://schemas.microsoft.com/office/drawing/2014/main" id="{01E0D832-79F7-40FD-9807-BD74B3358ABE}"/>
                </a:ext>
              </a:extLst>
            </p:cNvPr>
            <p:cNvSpPr>
              <a:spLocks/>
            </p:cNvSpPr>
            <p:nvPr/>
          </p:nvSpPr>
          <p:spPr bwMode="auto">
            <a:xfrm>
              <a:off x="4964" y="1075"/>
              <a:ext cx="290" cy="75"/>
            </a:xfrm>
            <a:custGeom>
              <a:avLst/>
              <a:gdLst>
                <a:gd name="T0" fmla="*/ 3 w 290"/>
                <a:gd name="T1" fmla="*/ 2 h 75"/>
                <a:gd name="T2" fmla="*/ 8 w 290"/>
                <a:gd name="T3" fmla="*/ 14 h 75"/>
                <a:gd name="T4" fmla="*/ 16 w 290"/>
                <a:gd name="T5" fmla="*/ 28 h 75"/>
                <a:gd name="T6" fmla="*/ 20 w 290"/>
                <a:gd name="T7" fmla="*/ 37 h 75"/>
                <a:gd name="T8" fmla="*/ 20 w 290"/>
                <a:gd name="T9" fmla="*/ 44 h 75"/>
                <a:gd name="T10" fmla="*/ 18 w 290"/>
                <a:gd name="T11" fmla="*/ 49 h 75"/>
                <a:gd name="T12" fmla="*/ 15 w 290"/>
                <a:gd name="T13" fmla="*/ 55 h 75"/>
                <a:gd name="T14" fmla="*/ 10 w 290"/>
                <a:gd name="T15" fmla="*/ 62 h 75"/>
                <a:gd name="T16" fmla="*/ 3 w 290"/>
                <a:gd name="T17" fmla="*/ 68 h 75"/>
                <a:gd name="T18" fmla="*/ 2 w 290"/>
                <a:gd name="T19" fmla="*/ 72 h 75"/>
                <a:gd name="T20" fmla="*/ 7 w 290"/>
                <a:gd name="T21" fmla="*/ 73 h 75"/>
                <a:gd name="T22" fmla="*/ 12 w 290"/>
                <a:gd name="T23" fmla="*/ 74 h 75"/>
                <a:gd name="T24" fmla="*/ 18 w 290"/>
                <a:gd name="T25" fmla="*/ 73 h 75"/>
                <a:gd name="T26" fmla="*/ 24 w 290"/>
                <a:gd name="T27" fmla="*/ 71 h 75"/>
                <a:gd name="T28" fmla="*/ 29 w 290"/>
                <a:gd name="T29" fmla="*/ 69 h 75"/>
                <a:gd name="T30" fmla="*/ 37 w 290"/>
                <a:gd name="T31" fmla="*/ 65 h 75"/>
                <a:gd name="T32" fmla="*/ 44 w 290"/>
                <a:gd name="T33" fmla="*/ 61 h 75"/>
                <a:gd name="T34" fmla="*/ 50 w 290"/>
                <a:gd name="T35" fmla="*/ 57 h 75"/>
                <a:gd name="T36" fmla="*/ 53 w 290"/>
                <a:gd name="T37" fmla="*/ 59 h 75"/>
                <a:gd name="T38" fmla="*/ 58 w 290"/>
                <a:gd name="T39" fmla="*/ 61 h 75"/>
                <a:gd name="T40" fmla="*/ 64 w 290"/>
                <a:gd name="T41" fmla="*/ 63 h 75"/>
                <a:gd name="T42" fmla="*/ 68 w 290"/>
                <a:gd name="T43" fmla="*/ 64 h 75"/>
                <a:gd name="T44" fmla="*/ 72 w 290"/>
                <a:gd name="T45" fmla="*/ 61 h 75"/>
                <a:gd name="T46" fmla="*/ 75 w 290"/>
                <a:gd name="T47" fmla="*/ 58 h 75"/>
                <a:gd name="T48" fmla="*/ 84 w 290"/>
                <a:gd name="T49" fmla="*/ 54 h 75"/>
                <a:gd name="T50" fmla="*/ 95 w 290"/>
                <a:gd name="T51" fmla="*/ 52 h 75"/>
                <a:gd name="T52" fmla="*/ 102 w 290"/>
                <a:gd name="T53" fmla="*/ 51 h 75"/>
                <a:gd name="T54" fmla="*/ 109 w 290"/>
                <a:gd name="T55" fmla="*/ 51 h 75"/>
                <a:gd name="T56" fmla="*/ 118 w 290"/>
                <a:gd name="T57" fmla="*/ 50 h 75"/>
                <a:gd name="T58" fmla="*/ 127 w 290"/>
                <a:gd name="T59" fmla="*/ 49 h 75"/>
                <a:gd name="T60" fmla="*/ 135 w 290"/>
                <a:gd name="T61" fmla="*/ 48 h 75"/>
                <a:gd name="T62" fmla="*/ 144 w 290"/>
                <a:gd name="T63" fmla="*/ 47 h 75"/>
                <a:gd name="T64" fmla="*/ 152 w 290"/>
                <a:gd name="T65" fmla="*/ 44 h 75"/>
                <a:gd name="T66" fmla="*/ 157 w 290"/>
                <a:gd name="T67" fmla="*/ 41 h 75"/>
                <a:gd name="T68" fmla="*/ 160 w 290"/>
                <a:gd name="T69" fmla="*/ 35 h 75"/>
                <a:gd name="T70" fmla="*/ 168 w 290"/>
                <a:gd name="T71" fmla="*/ 32 h 75"/>
                <a:gd name="T72" fmla="*/ 178 w 290"/>
                <a:gd name="T73" fmla="*/ 32 h 75"/>
                <a:gd name="T74" fmla="*/ 188 w 290"/>
                <a:gd name="T75" fmla="*/ 32 h 75"/>
                <a:gd name="T76" fmla="*/ 198 w 290"/>
                <a:gd name="T77" fmla="*/ 34 h 75"/>
                <a:gd name="T78" fmla="*/ 207 w 290"/>
                <a:gd name="T79" fmla="*/ 36 h 75"/>
                <a:gd name="T80" fmla="*/ 216 w 290"/>
                <a:gd name="T81" fmla="*/ 37 h 75"/>
                <a:gd name="T82" fmla="*/ 225 w 290"/>
                <a:gd name="T83" fmla="*/ 39 h 75"/>
                <a:gd name="T84" fmla="*/ 235 w 290"/>
                <a:gd name="T85" fmla="*/ 39 h 75"/>
                <a:gd name="T86" fmla="*/ 243 w 290"/>
                <a:gd name="T87" fmla="*/ 37 h 75"/>
                <a:gd name="T88" fmla="*/ 251 w 290"/>
                <a:gd name="T89" fmla="*/ 33 h 75"/>
                <a:gd name="T90" fmla="*/ 256 w 290"/>
                <a:gd name="T91" fmla="*/ 29 h 75"/>
                <a:gd name="T92" fmla="*/ 262 w 290"/>
                <a:gd name="T93" fmla="*/ 22 h 75"/>
                <a:gd name="T94" fmla="*/ 265 w 290"/>
                <a:gd name="T95" fmla="*/ 17 h 75"/>
                <a:gd name="T96" fmla="*/ 270 w 290"/>
                <a:gd name="T97" fmla="*/ 13 h 75"/>
                <a:gd name="T98" fmla="*/ 275 w 290"/>
                <a:gd name="T99" fmla="*/ 9 h 75"/>
                <a:gd name="T100" fmla="*/ 280 w 290"/>
                <a:gd name="T101" fmla="*/ 5 h 75"/>
                <a:gd name="T102" fmla="*/ 288 w 290"/>
                <a:gd name="T103" fmla="*/ 0 h 75"/>
                <a:gd name="T104" fmla="*/ 46 w 290"/>
                <a:gd name="T105" fmla="*/ 0 h 75"/>
                <a:gd name="T106" fmla="*/ 46 w 290"/>
                <a:gd name="T107" fmla="*/ 5 h 75"/>
                <a:gd name="T108" fmla="*/ 42 w 290"/>
                <a:gd name="T109" fmla="*/ 10 h 75"/>
                <a:gd name="T110" fmla="*/ 35 w 290"/>
                <a:gd name="T111" fmla="*/ 13 h 75"/>
                <a:gd name="T112" fmla="*/ 28 w 290"/>
                <a:gd name="T113" fmla="*/ 12 h 75"/>
                <a:gd name="T114" fmla="*/ 22 w 290"/>
                <a:gd name="T115" fmla="*/ 6 h 75"/>
                <a:gd name="T116" fmla="*/ 18 w 290"/>
                <a:gd name="T117" fmla="*/ 0 h 75"/>
                <a:gd name="T118" fmla="*/ 5 w 290"/>
                <a:gd name="T119" fmla="*/ 0 h 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0" h="75">
                  <a:moveTo>
                    <a:pt x="5" y="0"/>
                  </a:moveTo>
                  <a:lnTo>
                    <a:pt x="3" y="2"/>
                  </a:lnTo>
                  <a:lnTo>
                    <a:pt x="0" y="6"/>
                  </a:lnTo>
                  <a:lnTo>
                    <a:pt x="8" y="14"/>
                  </a:lnTo>
                  <a:lnTo>
                    <a:pt x="13" y="21"/>
                  </a:lnTo>
                  <a:lnTo>
                    <a:pt x="16" y="28"/>
                  </a:lnTo>
                  <a:lnTo>
                    <a:pt x="18" y="32"/>
                  </a:lnTo>
                  <a:lnTo>
                    <a:pt x="20" y="37"/>
                  </a:lnTo>
                  <a:lnTo>
                    <a:pt x="20" y="41"/>
                  </a:lnTo>
                  <a:lnTo>
                    <a:pt x="20" y="44"/>
                  </a:lnTo>
                  <a:lnTo>
                    <a:pt x="19" y="48"/>
                  </a:lnTo>
                  <a:lnTo>
                    <a:pt x="18" y="49"/>
                  </a:lnTo>
                  <a:lnTo>
                    <a:pt x="17" y="52"/>
                  </a:lnTo>
                  <a:lnTo>
                    <a:pt x="15" y="55"/>
                  </a:lnTo>
                  <a:lnTo>
                    <a:pt x="13" y="59"/>
                  </a:lnTo>
                  <a:lnTo>
                    <a:pt x="10" y="62"/>
                  </a:lnTo>
                  <a:lnTo>
                    <a:pt x="7" y="65"/>
                  </a:lnTo>
                  <a:lnTo>
                    <a:pt x="3" y="68"/>
                  </a:lnTo>
                  <a:lnTo>
                    <a:pt x="0" y="71"/>
                  </a:lnTo>
                  <a:lnTo>
                    <a:pt x="2" y="72"/>
                  </a:lnTo>
                  <a:lnTo>
                    <a:pt x="5" y="72"/>
                  </a:lnTo>
                  <a:lnTo>
                    <a:pt x="7" y="73"/>
                  </a:lnTo>
                  <a:lnTo>
                    <a:pt x="9" y="74"/>
                  </a:lnTo>
                  <a:lnTo>
                    <a:pt x="12" y="74"/>
                  </a:lnTo>
                  <a:lnTo>
                    <a:pt x="14" y="74"/>
                  </a:lnTo>
                  <a:lnTo>
                    <a:pt x="18" y="73"/>
                  </a:lnTo>
                  <a:lnTo>
                    <a:pt x="21" y="72"/>
                  </a:lnTo>
                  <a:lnTo>
                    <a:pt x="24" y="71"/>
                  </a:lnTo>
                  <a:lnTo>
                    <a:pt x="26" y="71"/>
                  </a:lnTo>
                  <a:lnTo>
                    <a:pt x="29" y="69"/>
                  </a:lnTo>
                  <a:lnTo>
                    <a:pt x="34" y="68"/>
                  </a:lnTo>
                  <a:lnTo>
                    <a:pt x="37" y="65"/>
                  </a:lnTo>
                  <a:lnTo>
                    <a:pt x="40" y="63"/>
                  </a:lnTo>
                  <a:lnTo>
                    <a:pt x="44" y="61"/>
                  </a:lnTo>
                  <a:lnTo>
                    <a:pt x="48" y="58"/>
                  </a:lnTo>
                  <a:lnTo>
                    <a:pt x="50" y="57"/>
                  </a:lnTo>
                  <a:lnTo>
                    <a:pt x="51" y="57"/>
                  </a:lnTo>
                  <a:lnTo>
                    <a:pt x="53" y="59"/>
                  </a:lnTo>
                  <a:lnTo>
                    <a:pt x="56" y="59"/>
                  </a:lnTo>
                  <a:lnTo>
                    <a:pt x="58" y="61"/>
                  </a:lnTo>
                  <a:lnTo>
                    <a:pt x="61" y="62"/>
                  </a:lnTo>
                  <a:lnTo>
                    <a:pt x="64" y="63"/>
                  </a:lnTo>
                  <a:lnTo>
                    <a:pt x="66" y="64"/>
                  </a:lnTo>
                  <a:lnTo>
                    <a:pt x="68" y="64"/>
                  </a:lnTo>
                  <a:lnTo>
                    <a:pt x="70" y="63"/>
                  </a:lnTo>
                  <a:lnTo>
                    <a:pt x="72" y="61"/>
                  </a:lnTo>
                  <a:lnTo>
                    <a:pt x="73" y="60"/>
                  </a:lnTo>
                  <a:lnTo>
                    <a:pt x="75" y="58"/>
                  </a:lnTo>
                  <a:lnTo>
                    <a:pt x="79" y="56"/>
                  </a:lnTo>
                  <a:lnTo>
                    <a:pt x="84" y="54"/>
                  </a:lnTo>
                  <a:lnTo>
                    <a:pt x="92" y="52"/>
                  </a:lnTo>
                  <a:lnTo>
                    <a:pt x="95" y="52"/>
                  </a:lnTo>
                  <a:lnTo>
                    <a:pt x="99" y="51"/>
                  </a:lnTo>
                  <a:lnTo>
                    <a:pt x="102" y="51"/>
                  </a:lnTo>
                  <a:lnTo>
                    <a:pt x="106" y="51"/>
                  </a:lnTo>
                  <a:lnTo>
                    <a:pt x="109" y="51"/>
                  </a:lnTo>
                  <a:lnTo>
                    <a:pt x="114" y="51"/>
                  </a:lnTo>
                  <a:lnTo>
                    <a:pt x="118" y="50"/>
                  </a:lnTo>
                  <a:lnTo>
                    <a:pt x="123" y="49"/>
                  </a:lnTo>
                  <a:lnTo>
                    <a:pt x="127" y="49"/>
                  </a:lnTo>
                  <a:lnTo>
                    <a:pt x="131" y="48"/>
                  </a:lnTo>
                  <a:lnTo>
                    <a:pt x="135" y="48"/>
                  </a:lnTo>
                  <a:lnTo>
                    <a:pt x="140" y="47"/>
                  </a:lnTo>
                  <a:lnTo>
                    <a:pt x="144" y="47"/>
                  </a:lnTo>
                  <a:lnTo>
                    <a:pt x="148" y="45"/>
                  </a:lnTo>
                  <a:lnTo>
                    <a:pt x="152" y="44"/>
                  </a:lnTo>
                  <a:lnTo>
                    <a:pt x="155" y="43"/>
                  </a:lnTo>
                  <a:lnTo>
                    <a:pt x="157" y="41"/>
                  </a:lnTo>
                  <a:lnTo>
                    <a:pt x="159" y="39"/>
                  </a:lnTo>
                  <a:lnTo>
                    <a:pt x="160" y="35"/>
                  </a:lnTo>
                  <a:lnTo>
                    <a:pt x="163" y="32"/>
                  </a:lnTo>
                  <a:lnTo>
                    <a:pt x="168" y="32"/>
                  </a:lnTo>
                  <a:lnTo>
                    <a:pt x="173" y="32"/>
                  </a:lnTo>
                  <a:lnTo>
                    <a:pt x="178" y="32"/>
                  </a:lnTo>
                  <a:lnTo>
                    <a:pt x="183" y="32"/>
                  </a:lnTo>
                  <a:lnTo>
                    <a:pt x="188" y="32"/>
                  </a:lnTo>
                  <a:lnTo>
                    <a:pt x="193" y="33"/>
                  </a:lnTo>
                  <a:lnTo>
                    <a:pt x="198" y="34"/>
                  </a:lnTo>
                  <a:lnTo>
                    <a:pt x="202" y="34"/>
                  </a:lnTo>
                  <a:lnTo>
                    <a:pt x="207" y="36"/>
                  </a:lnTo>
                  <a:lnTo>
                    <a:pt x="211" y="36"/>
                  </a:lnTo>
                  <a:lnTo>
                    <a:pt x="216" y="37"/>
                  </a:lnTo>
                  <a:lnTo>
                    <a:pt x="221" y="38"/>
                  </a:lnTo>
                  <a:lnTo>
                    <a:pt x="225" y="39"/>
                  </a:lnTo>
                  <a:lnTo>
                    <a:pt x="230" y="39"/>
                  </a:lnTo>
                  <a:lnTo>
                    <a:pt x="235" y="39"/>
                  </a:lnTo>
                  <a:lnTo>
                    <a:pt x="239" y="38"/>
                  </a:lnTo>
                  <a:lnTo>
                    <a:pt x="243" y="37"/>
                  </a:lnTo>
                  <a:lnTo>
                    <a:pt x="248" y="35"/>
                  </a:lnTo>
                  <a:lnTo>
                    <a:pt x="251" y="33"/>
                  </a:lnTo>
                  <a:lnTo>
                    <a:pt x="254" y="31"/>
                  </a:lnTo>
                  <a:lnTo>
                    <a:pt x="256" y="29"/>
                  </a:lnTo>
                  <a:lnTo>
                    <a:pt x="259" y="26"/>
                  </a:lnTo>
                  <a:lnTo>
                    <a:pt x="262" y="22"/>
                  </a:lnTo>
                  <a:lnTo>
                    <a:pt x="264" y="18"/>
                  </a:lnTo>
                  <a:lnTo>
                    <a:pt x="265" y="17"/>
                  </a:lnTo>
                  <a:lnTo>
                    <a:pt x="267" y="16"/>
                  </a:lnTo>
                  <a:lnTo>
                    <a:pt x="270" y="13"/>
                  </a:lnTo>
                  <a:lnTo>
                    <a:pt x="272" y="12"/>
                  </a:lnTo>
                  <a:lnTo>
                    <a:pt x="275" y="9"/>
                  </a:lnTo>
                  <a:lnTo>
                    <a:pt x="278" y="8"/>
                  </a:lnTo>
                  <a:lnTo>
                    <a:pt x="280" y="5"/>
                  </a:lnTo>
                  <a:lnTo>
                    <a:pt x="284" y="2"/>
                  </a:lnTo>
                  <a:lnTo>
                    <a:pt x="288" y="0"/>
                  </a:lnTo>
                  <a:lnTo>
                    <a:pt x="289" y="0"/>
                  </a:lnTo>
                  <a:lnTo>
                    <a:pt x="46" y="0"/>
                  </a:lnTo>
                  <a:lnTo>
                    <a:pt x="47" y="3"/>
                  </a:lnTo>
                  <a:lnTo>
                    <a:pt x="46" y="5"/>
                  </a:lnTo>
                  <a:lnTo>
                    <a:pt x="45" y="8"/>
                  </a:lnTo>
                  <a:lnTo>
                    <a:pt x="42" y="10"/>
                  </a:lnTo>
                  <a:lnTo>
                    <a:pt x="40" y="12"/>
                  </a:lnTo>
                  <a:lnTo>
                    <a:pt x="35" y="13"/>
                  </a:lnTo>
                  <a:lnTo>
                    <a:pt x="32" y="13"/>
                  </a:lnTo>
                  <a:lnTo>
                    <a:pt x="28" y="12"/>
                  </a:lnTo>
                  <a:lnTo>
                    <a:pt x="24" y="10"/>
                  </a:lnTo>
                  <a:lnTo>
                    <a:pt x="22" y="6"/>
                  </a:lnTo>
                  <a:lnTo>
                    <a:pt x="20" y="2"/>
                  </a:lnTo>
                  <a:lnTo>
                    <a:pt x="18" y="0"/>
                  </a:lnTo>
                  <a:lnTo>
                    <a:pt x="5" y="0"/>
                  </a:lnTo>
                </a:path>
              </a:pathLst>
            </a:custGeom>
            <a:solidFill>
              <a:srgbClr val="E1E1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4" name="Freeform 32">
              <a:extLst>
                <a:ext uri="{FF2B5EF4-FFF2-40B4-BE49-F238E27FC236}">
                  <a16:creationId xmlns:a16="http://schemas.microsoft.com/office/drawing/2014/main" id="{063D88A2-EB3C-4D76-9C69-FF6FD97C7718}"/>
                </a:ext>
              </a:extLst>
            </p:cNvPr>
            <p:cNvSpPr>
              <a:spLocks/>
            </p:cNvSpPr>
            <p:nvPr/>
          </p:nvSpPr>
          <p:spPr bwMode="auto">
            <a:xfrm>
              <a:off x="5278" y="1075"/>
              <a:ext cx="100" cy="114"/>
            </a:xfrm>
            <a:custGeom>
              <a:avLst/>
              <a:gdLst>
                <a:gd name="T0" fmla="*/ 0 w 100"/>
                <a:gd name="T1" fmla="*/ 2 h 114"/>
                <a:gd name="T2" fmla="*/ 5 w 100"/>
                <a:gd name="T3" fmla="*/ 14 h 114"/>
                <a:gd name="T4" fmla="*/ 13 w 100"/>
                <a:gd name="T5" fmla="*/ 23 h 114"/>
                <a:gd name="T6" fmla="*/ 19 w 100"/>
                <a:gd name="T7" fmla="*/ 29 h 114"/>
                <a:gd name="T8" fmla="*/ 22 w 100"/>
                <a:gd name="T9" fmla="*/ 41 h 114"/>
                <a:gd name="T10" fmla="*/ 26 w 100"/>
                <a:gd name="T11" fmla="*/ 54 h 114"/>
                <a:gd name="T12" fmla="*/ 31 w 100"/>
                <a:gd name="T13" fmla="*/ 65 h 114"/>
                <a:gd name="T14" fmla="*/ 38 w 100"/>
                <a:gd name="T15" fmla="*/ 76 h 114"/>
                <a:gd name="T16" fmla="*/ 45 w 100"/>
                <a:gd name="T17" fmla="*/ 87 h 114"/>
                <a:gd name="T18" fmla="*/ 52 w 100"/>
                <a:gd name="T19" fmla="*/ 97 h 114"/>
                <a:gd name="T20" fmla="*/ 59 w 100"/>
                <a:gd name="T21" fmla="*/ 105 h 114"/>
                <a:gd name="T22" fmla="*/ 67 w 100"/>
                <a:gd name="T23" fmla="*/ 113 h 114"/>
                <a:gd name="T24" fmla="*/ 72 w 100"/>
                <a:gd name="T25" fmla="*/ 112 h 114"/>
                <a:gd name="T26" fmla="*/ 77 w 100"/>
                <a:gd name="T27" fmla="*/ 111 h 114"/>
                <a:gd name="T28" fmla="*/ 81 w 100"/>
                <a:gd name="T29" fmla="*/ 108 h 114"/>
                <a:gd name="T30" fmla="*/ 85 w 100"/>
                <a:gd name="T31" fmla="*/ 107 h 114"/>
                <a:gd name="T32" fmla="*/ 83 w 100"/>
                <a:gd name="T33" fmla="*/ 101 h 114"/>
                <a:gd name="T34" fmla="*/ 84 w 100"/>
                <a:gd name="T35" fmla="*/ 96 h 114"/>
                <a:gd name="T36" fmla="*/ 87 w 100"/>
                <a:gd name="T37" fmla="*/ 93 h 114"/>
                <a:gd name="T38" fmla="*/ 89 w 100"/>
                <a:gd name="T39" fmla="*/ 91 h 114"/>
                <a:gd name="T40" fmla="*/ 93 w 100"/>
                <a:gd name="T41" fmla="*/ 89 h 114"/>
                <a:gd name="T42" fmla="*/ 99 w 100"/>
                <a:gd name="T43" fmla="*/ 87 h 114"/>
                <a:gd name="T44" fmla="*/ 84 w 100"/>
                <a:gd name="T45" fmla="*/ 82 h 114"/>
                <a:gd name="T46" fmla="*/ 73 w 100"/>
                <a:gd name="T47" fmla="*/ 74 h 114"/>
                <a:gd name="T48" fmla="*/ 65 w 100"/>
                <a:gd name="T49" fmla="*/ 65 h 114"/>
                <a:gd name="T50" fmla="*/ 59 w 100"/>
                <a:gd name="T51" fmla="*/ 55 h 114"/>
                <a:gd name="T52" fmla="*/ 54 w 100"/>
                <a:gd name="T53" fmla="*/ 44 h 114"/>
                <a:gd name="T54" fmla="*/ 48 w 100"/>
                <a:gd name="T55" fmla="*/ 34 h 114"/>
                <a:gd name="T56" fmla="*/ 40 w 100"/>
                <a:gd name="T57" fmla="*/ 25 h 114"/>
                <a:gd name="T58" fmla="*/ 30 w 100"/>
                <a:gd name="T59" fmla="*/ 16 h 114"/>
                <a:gd name="T60" fmla="*/ 26 w 100"/>
                <a:gd name="T61" fmla="*/ 0 h 114"/>
                <a:gd name="T62" fmla="*/ 0 w 100"/>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0" h="114">
                  <a:moveTo>
                    <a:pt x="0" y="0"/>
                  </a:moveTo>
                  <a:lnTo>
                    <a:pt x="0" y="2"/>
                  </a:lnTo>
                  <a:lnTo>
                    <a:pt x="2" y="9"/>
                  </a:lnTo>
                  <a:lnTo>
                    <a:pt x="5" y="14"/>
                  </a:lnTo>
                  <a:lnTo>
                    <a:pt x="9" y="19"/>
                  </a:lnTo>
                  <a:lnTo>
                    <a:pt x="13" y="23"/>
                  </a:lnTo>
                  <a:lnTo>
                    <a:pt x="16" y="26"/>
                  </a:lnTo>
                  <a:lnTo>
                    <a:pt x="19" y="29"/>
                  </a:lnTo>
                  <a:lnTo>
                    <a:pt x="20" y="35"/>
                  </a:lnTo>
                  <a:lnTo>
                    <a:pt x="22" y="41"/>
                  </a:lnTo>
                  <a:lnTo>
                    <a:pt x="24" y="47"/>
                  </a:lnTo>
                  <a:lnTo>
                    <a:pt x="26" y="54"/>
                  </a:lnTo>
                  <a:lnTo>
                    <a:pt x="29" y="59"/>
                  </a:lnTo>
                  <a:lnTo>
                    <a:pt x="31" y="65"/>
                  </a:lnTo>
                  <a:lnTo>
                    <a:pt x="35" y="71"/>
                  </a:lnTo>
                  <a:lnTo>
                    <a:pt x="38" y="76"/>
                  </a:lnTo>
                  <a:lnTo>
                    <a:pt x="41" y="82"/>
                  </a:lnTo>
                  <a:lnTo>
                    <a:pt x="45" y="87"/>
                  </a:lnTo>
                  <a:lnTo>
                    <a:pt x="49" y="92"/>
                  </a:lnTo>
                  <a:lnTo>
                    <a:pt x="52" y="97"/>
                  </a:lnTo>
                  <a:lnTo>
                    <a:pt x="56" y="101"/>
                  </a:lnTo>
                  <a:lnTo>
                    <a:pt x="59" y="105"/>
                  </a:lnTo>
                  <a:lnTo>
                    <a:pt x="63" y="109"/>
                  </a:lnTo>
                  <a:lnTo>
                    <a:pt x="67" y="113"/>
                  </a:lnTo>
                  <a:lnTo>
                    <a:pt x="69" y="112"/>
                  </a:lnTo>
                  <a:lnTo>
                    <a:pt x="72" y="112"/>
                  </a:lnTo>
                  <a:lnTo>
                    <a:pt x="74" y="111"/>
                  </a:lnTo>
                  <a:lnTo>
                    <a:pt x="77" y="111"/>
                  </a:lnTo>
                  <a:lnTo>
                    <a:pt x="79" y="110"/>
                  </a:lnTo>
                  <a:lnTo>
                    <a:pt x="81" y="108"/>
                  </a:lnTo>
                  <a:lnTo>
                    <a:pt x="83" y="108"/>
                  </a:lnTo>
                  <a:lnTo>
                    <a:pt x="85" y="107"/>
                  </a:lnTo>
                  <a:lnTo>
                    <a:pt x="84" y="104"/>
                  </a:lnTo>
                  <a:lnTo>
                    <a:pt x="83" y="101"/>
                  </a:lnTo>
                  <a:lnTo>
                    <a:pt x="83" y="99"/>
                  </a:lnTo>
                  <a:lnTo>
                    <a:pt x="84" y="96"/>
                  </a:lnTo>
                  <a:lnTo>
                    <a:pt x="85" y="95"/>
                  </a:lnTo>
                  <a:lnTo>
                    <a:pt x="87" y="93"/>
                  </a:lnTo>
                  <a:lnTo>
                    <a:pt x="88" y="92"/>
                  </a:lnTo>
                  <a:lnTo>
                    <a:pt x="89" y="91"/>
                  </a:lnTo>
                  <a:lnTo>
                    <a:pt x="91" y="90"/>
                  </a:lnTo>
                  <a:lnTo>
                    <a:pt x="93" y="89"/>
                  </a:lnTo>
                  <a:lnTo>
                    <a:pt x="96" y="87"/>
                  </a:lnTo>
                  <a:lnTo>
                    <a:pt x="99" y="87"/>
                  </a:lnTo>
                  <a:lnTo>
                    <a:pt x="91" y="85"/>
                  </a:lnTo>
                  <a:lnTo>
                    <a:pt x="84" y="82"/>
                  </a:lnTo>
                  <a:lnTo>
                    <a:pt x="78" y="78"/>
                  </a:lnTo>
                  <a:lnTo>
                    <a:pt x="73" y="74"/>
                  </a:lnTo>
                  <a:lnTo>
                    <a:pt x="69" y="69"/>
                  </a:lnTo>
                  <a:lnTo>
                    <a:pt x="65" y="65"/>
                  </a:lnTo>
                  <a:lnTo>
                    <a:pt x="62" y="60"/>
                  </a:lnTo>
                  <a:lnTo>
                    <a:pt x="59" y="55"/>
                  </a:lnTo>
                  <a:lnTo>
                    <a:pt x="57" y="50"/>
                  </a:lnTo>
                  <a:lnTo>
                    <a:pt x="54" y="44"/>
                  </a:lnTo>
                  <a:lnTo>
                    <a:pt x="51" y="39"/>
                  </a:lnTo>
                  <a:lnTo>
                    <a:pt x="48" y="34"/>
                  </a:lnTo>
                  <a:lnTo>
                    <a:pt x="44" y="29"/>
                  </a:lnTo>
                  <a:lnTo>
                    <a:pt x="40" y="25"/>
                  </a:lnTo>
                  <a:lnTo>
                    <a:pt x="35" y="20"/>
                  </a:lnTo>
                  <a:lnTo>
                    <a:pt x="30" y="16"/>
                  </a:lnTo>
                  <a:lnTo>
                    <a:pt x="28" y="5"/>
                  </a:lnTo>
                  <a:lnTo>
                    <a:pt x="26" y="0"/>
                  </a:lnTo>
                  <a:lnTo>
                    <a:pt x="0" y="0"/>
                  </a:lnTo>
                </a:path>
              </a:pathLst>
            </a:custGeom>
            <a:solidFill>
              <a:srgbClr val="E1E1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5" name="Freeform 33">
              <a:extLst>
                <a:ext uri="{FF2B5EF4-FFF2-40B4-BE49-F238E27FC236}">
                  <a16:creationId xmlns:a16="http://schemas.microsoft.com/office/drawing/2014/main" id="{76E9826D-9A40-4C67-83E7-1524AA50B5F2}"/>
                </a:ext>
              </a:extLst>
            </p:cNvPr>
            <p:cNvSpPr>
              <a:spLocks/>
            </p:cNvSpPr>
            <p:nvPr/>
          </p:nvSpPr>
          <p:spPr bwMode="auto">
            <a:xfrm>
              <a:off x="5410" y="1075"/>
              <a:ext cx="210" cy="188"/>
            </a:xfrm>
            <a:custGeom>
              <a:avLst/>
              <a:gdLst>
                <a:gd name="T0" fmla="*/ 128 w 210"/>
                <a:gd name="T1" fmla="*/ 8 h 188"/>
                <a:gd name="T2" fmla="*/ 113 w 210"/>
                <a:gd name="T3" fmla="*/ 16 h 188"/>
                <a:gd name="T4" fmla="*/ 97 w 210"/>
                <a:gd name="T5" fmla="*/ 12 h 188"/>
                <a:gd name="T6" fmla="*/ 91 w 210"/>
                <a:gd name="T7" fmla="*/ 18 h 188"/>
                <a:gd name="T8" fmla="*/ 104 w 210"/>
                <a:gd name="T9" fmla="*/ 27 h 188"/>
                <a:gd name="T10" fmla="*/ 117 w 210"/>
                <a:gd name="T11" fmla="*/ 30 h 188"/>
                <a:gd name="T12" fmla="*/ 132 w 210"/>
                <a:gd name="T13" fmla="*/ 32 h 188"/>
                <a:gd name="T14" fmla="*/ 144 w 210"/>
                <a:gd name="T15" fmla="*/ 34 h 188"/>
                <a:gd name="T16" fmla="*/ 154 w 210"/>
                <a:gd name="T17" fmla="*/ 40 h 188"/>
                <a:gd name="T18" fmla="*/ 140 w 210"/>
                <a:gd name="T19" fmla="*/ 40 h 188"/>
                <a:gd name="T20" fmla="*/ 131 w 210"/>
                <a:gd name="T21" fmla="*/ 43 h 188"/>
                <a:gd name="T22" fmla="*/ 131 w 210"/>
                <a:gd name="T23" fmla="*/ 42 h 188"/>
                <a:gd name="T24" fmla="*/ 136 w 210"/>
                <a:gd name="T25" fmla="*/ 47 h 188"/>
                <a:gd name="T26" fmla="*/ 144 w 210"/>
                <a:gd name="T27" fmla="*/ 51 h 188"/>
                <a:gd name="T28" fmla="*/ 138 w 210"/>
                <a:gd name="T29" fmla="*/ 60 h 188"/>
                <a:gd name="T30" fmla="*/ 122 w 210"/>
                <a:gd name="T31" fmla="*/ 67 h 188"/>
                <a:gd name="T32" fmla="*/ 104 w 210"/>
                <a:gd name="T33" fmla="*/ 69 h 188"/>
                <a:gd name="T34" fmla="*/ 86 w 210"/>
                <a:gd name="T35" fmla="*/ 69 h 188"/>
                <a:gd name="T36" fmla="*/ 68 w 210"/>
                <a:gd name="T37" fmla="*/ 70 h 188"/>
                <a:gd name="T38" fmla="*/ 61 w 210"/>
                <a:gd name="T39" fmla="*/ 74 h 188"/>
                <a:gd name="T40" fmla="*/ 69 w 210"/>
                <a:gd name="T41" fmla="*/ 78 h 188"/>
                <a:gd name="T42" fmla="*/ 72 w 210"/>
                <a:gd name="T43" fmla="*/ 84 h 188"/>
                <a:gd name="T44" fmla="*/ 65 w 210"/>
                <a:gd name="T45" fmla="*/ 91 h 188"/>
                <a:gd name="T46" fmla="*/ 59 w 210"/>
                <a:gd name="T47" fmla="*/ 99 h 188"/>
                <a:gd name="T48" fmla="*/ 58 w 210"/>
                <a:gd name="T49" fmla="*/ 111 h 188"/>
                <a:gd name="T50" fmla="*/ 61 w 210"/>
                <a:gd name="T51" fmla="*/ 115 h 188"/>
                <a:gd name="T52" fmla="*/ 57 w 210"/>
                <a:gd name="T53" fmla="*/ 121 h 188"/>
                <a:gd name="T54" fmla="*/ 48 w 210"/>
                <a:gd name="T55" fmla="*/ 122 h 188"/>
                <a:gd name="T56" fmla="*/ 38 w 210"/>
                <a:gd name="T57" fmla="*/ 118 h 188"/>
                <a:gd name="T58" fmla="*/ 29 w 210"/>
                <a:gd name="T59" fmla="*/ 109 h 188"/>
                <a:gd name="T60" fmla="*/ 20 w 210"/>
                <a:gd name="T61" fmla="*/ 99 h 188"/>
                <a:gd name="T62" fmla="*/ 11 w 210"/>
                <a:gd name="T63" fmla="*/ 91 h 188"/>
                <a:gd name="T64" fmla="*/ 0 w 210"/>
                <a:gd name="T65" fmla="*/ 88 h 188"/>
                <a:gd name="T66" fmla="*/ 10 w 210"/>
                <a:gd name="T67" fmla="*/ 105 h 188"/>
                <a:gd name="T68" fmla="*/ 11 w 210"/>
                <a:gd name="T69" fmla="*/ 123 h 188"/>
                <a:gd name="T70" fmla="*/ 14 w 210"/>
                <a:gd name="T71" fmla="*/ 140 h 188"/>
                <a:gd name="T72" fmla="*/ 25 w 210"/>
                <a:gd name="T73" fmla="*/ 157 h 188"/>
                <a:gd name="T74" fmla="*/ 27 w 210"/>
                <a:gd name="T75" fmla="*/ 170 h 188"/>
                <a:gd name="T76" fmla="*/ 24 w 210"/>
                <a:gd name="T77" fmla="*/ 174 h 188"/>
                <a:gd name="T78" fmla="*/ 18 w 210"/>
                <a:gd name="T79" fmla="*/ 175 h 188"/>
                <a:gd name="T80" fmla="*/ 13 w 210"/>
                <a:gd name="T81" fmla="*/ 176 h 188"/>
                <a:gd name="T82" fmla="*/ 18 w 210"/>
                <a:gd name="T83" fmla="*/ 181 h 188"/>
                <a:gd name="T84" fmla="*/ 28 w 210"/>
                <a:gd name="T85" fmla="*/ 185 h 188"/>
                <a:gd name="T86" fmla="*/ 45 w 210"/>
                <a:gd name="T87" fmla="*/ 185 h 188"/>
                <a:gd name="T88" fmla="*/ 62 w 210"/>
                <a:gd name="T89" fmla="*/ 178 h 188"/>
                <a:gd name="T90" fmla="*/ 74 w 210"/>
                <a:gd name="T91" fmla="*/ 171 h 188"/>
                <a:gd name="T92" fmla="*/ 85 w 210"/>
                <a:gd name="T93" fmla="*/ 160 h 188"/>
                <a:gd name="T94" fmla="*/ 96 w 210"/>
                <a:gd name="T95" fmla="*/ 151 h 188"/>
                <a:gd name="T96" fmla="*/ 99 w 210"/>
                <a:gd name="T97" fmla="*/ 139 h 188"/>
                <a:gd name="T98" fmla="*/ 112 w 210"/>
                <a:gd name="T99" fmla="*/ 133 h 188"/>
                <a:gd name="T100" fmla="*/ 125 w 210"/>
                <a:gd name="T101" fmla="*/ 121 h 188"/>
                <a:gd name="T102" fmla="*/ 143 w 210"/>
                <a:gd name="T103" fmla="*/ 112 h 188"/>
                <a:gd name="T104" fmla="*/ 164 w 210"/>
                <a:gd name="T105" fmla="*/ 105 h 188"/>
                <a:gd name="T106" fmla="*/ 176 w 210"/>
                <a:gd name="T107" fmla="*/ 99 h 188"/>
                <a:gd name="T108" fmla="*/ 184 w 210"/>
                <a:gd name="T109" fmla="*/ 95 h 188"/>
                <a:gd name="T110" fmla="*/ 189 w 210"/>
                <a:gd name="T111" fmla="*/ 88 h 188"/>
                <a:gd name="T112" fmla="*/ 194 w 210"/>
                <a:gd name="T113" fmla="*/ 76 h 188"/>
                <a:gd name="T114" fmla="*/ 200 w 210"/>
                <a:gd name="T115" fmla="*/ 47 h 188"/>
                <a:gd name="T116" fmla="*/ 204 w 210"/>
                <a:gd name="T117" fmla="*/ 15 h 188"/>
                <a:gd name="T118" fmla="*/ 126 w 210"/>
                <a:gd name="T119" fmla="*/ 0 h 1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0" h="188">
                  <a:moveTo>
                    <a:pt x="126" y="0"/>
                  </a:moveTo>
                  <a:lnTo>
                    <a:pt x="126" y="0"/>
                  </a:lnTo>
                  <a:lnTo>
                    <a:pt x="128" y="8"/>
                  </a:lnTo>
                  <a:lnTo>
                    <a:pt x="123" y="13"/>
                  </a:lnTo>
                  <a:lnTo>
                    <a:pt x="119" y="16"/>
                  </a:lnTo>
                  <a:lnTo>
                    <a:pt x="113" y="16"/>
                  </a:lnTo>
                  <a:lnTo>
                    <a:pt x="108" y="15"/>
                  </a:lnTo>
                  <a:lnTo>
                    <a:pt x="103" y="13"/>
                  </a:lnTo>
                  <a:lnTo>
                    <a:pt x="97" y="12"/>
                  </a:lnTo>
                  <a:lnTo>
                    <a:pt x="92" y="12"/>
                  </a:lnTo>
                  <a:lnTo>
                    <a:pt x="88" y="13"/>
                  </a:lnTo>
                  <a:lnTo>
                    <a:pt x="91" y="18"/>
                  </a:lnTo>
                  <a:lnTo>
                    <a:pt x="95" y="21"/>
                  </a:lnTo>
                  <a:lnTo>
                    <a:pt x="99" y="24"/>
                  </a:lnTo>
                  <a:lnTo>
                    <a:pt x="104" y="27"/>
                  </a:lnTo>
                  <a:lnTo>
                    <a:pt x="108" y="29"/>
                  </a:lnTo>
                  <a:lnTo>
                    <a:pt x="113" y="30"/>
                  </a:lnTo>
                  <a:lnTo>
                    <a:pt x="117" y="30"/>
                  </a:lnTo>
                  <a:lnTo>
                    <a:pt x="122" y="31"/>
                  </a:lnTo>
                  <a:lnTo>
                    <a:pt x="127" y="31"/>
                  </a:lnTo>
                  <a:lnTo>
                    <a:pt x="132" y="32"/>
                  </a:lnTo>
                  <a:lnTo>
                    <a:pt x="136" y="33"/>
                  </a:lnTo>
                  <a:lnTo>
                    <a:pt x="140" y="33"/>
                  </a:lnTo>
                  <a:lnTo>
                    <a:pt x="144" y="34"/>
                  </a:lnTo>
                  <a:lnTo>
                    <a:pt x="148" y="35"/>
                  </a:lnTo>
                  <a:lnTo>
                    <a:pt x="152" y="37"/>
                  </a:lnTo>
                  <a:lnTo>
                    <a:pt x="154" y="40"/>
                  </a:lnTo>
                  <a:lnTo>
                    <a:pt x="149" y="39"/>
                  </a:lnTo>
                  <a:lnTo>
                    <a:pt x="144" y="39"/>
                  </a:lnTo>
                  <a:lnTo>
                    <a:pt x="140" y="40"/>
                  </a:lnTo>
                  <a:lnTo>
                    <a:pt x="136" y="41"/>
                  </a:lnTo>
                  <a:lnTo>
                    <a:pt x="134" y="42"/>
                  </a:lnTo>
                  <a:lnTo>
                    <a:pt x="131" y="43"/>
                  </a:lnTo>
                  <a:lnTo>
                    <a:pt x="129" y="43"/>
                  </a:lnTo>
                  <a:lnTo>
                    <a:pt x="128" y="42"/>
                  </a:lnTo>
                  <a:lnTo>
                    <a:pt x="131" y="42"/>
                  </a:lnTo>
                  <a:lnTo>
                    <a:pt x="133" y="44"/>
                  </a:lnTo>
                  <a:lnTo>
                    <a:pt x="135" y="45"/>
                  </a:lnTo>
                  <a:lnTo>
                    <a:pt x="136" y="47"/>
                  </a:lnTo>
                  <a:lnTo>
                    <a:pt x="139" y="49"/>
                  </a:lnTo>
                  <a:lnTo>
                    <a:pt x="142" y="50"/>
                  </a:lnTo>
                  <a:lnTo>
                    <a:pt x="144" y="51"/>
                  </a:lnTo>
                  <a:lnTo>
                    <a:pt x="148" y="52"/>
                  </a:lnTo>
                  <a:lnTo>
                    <a:pt x="143" y="56"/>
                  </a:lnTo>
                  <a:lnTo>
                    <a:pt x="138" y="60"/>
                  </a:lnTo>
                  <a:lnTo>
                    <a:pt x="133" y="64"/>
                  </a:lnTo>
                  <a:lnTo>
                    <a:pt x="128" y="66"/>
                  </a:lnTo>
                  <a:lnTo>
                    <a:pt x="122" y="67"/>
                  </a:lnTo>
                  <a:lnTo>
                    <a:pt x="116" y="68"/>
                  </a:lnTo>
                  <a:lnTo>
                    <a:pt x="110" y="69"/>
                  </a:lnTo>
                  <a:lnTo>
                    <a:pt x="104" y="69"/>
                  </a:lnTo>
                  <a:lnTo>
                    <a:pt x="99" y="69"/>
                  </a:lnTo>
                  <a:lnTo>
                    <a:pt x="92" y="69"/>
                  </a:lnTo>
                  <a:lnTo>
                    <a:pt x="86" y="69"/>
                  </a:lnTo>
                  <a:lnTo>
                    <a:pt x="80" y="69"/>
                  </a:lnTo>
                  <a:lnTo>
                    <a:pt x="74" y="69"/>
                  </a:lnTo>
                  <a:lnTo>
                    <a:pt x="68" y="70"/>
                  </a:lnTo>
                  <a:lnTo>
                    <a:pt x="62" y="72"/>
                  </a:lnTo>
                  <a:lnTo>
                    <a:pt x="56" y="74"/>
                  </a:lnTo>
                  <a:lnTo>
                    <a:pt x="61" y="74"/>
                  </a:lnTo>
                  <a:lnTo>
                    <a:pt x="64" y="75"/>
                  </a:lnTo>
                  <a:lnTo>
                    <a:pt x="66" y="76"/>
                  </a:lnTo>
                  <a:lnTo>
                    <a:pt x="69" y="78"/>
                  </a:lnTo>
                  <a:lnTo>
                    <a:pt x="71" y="80"/>
                  </a:lnTo>
                  <a:lnTo>
                    <a:pt x="72" y="81"/>
                  </a:lnTo>
                  <a:lnTo>
                    <a:pt x="72" y="84"/>
                  </a:lnTo>
                  <a:lnTo>
                    <a:pt x="69" y="85"/>
                  </a:lnTo>
                  <a:lnTo>
                    <a:pt x="68" y="88"/>
                  </a:lnTo>
                  <a:lnTo>
                    <a:pt x="65" y="91"/>
                  </a:lnTo>
                  <a:lnTo>
                    <a:pt x="63" y="93"/>
                  </a:lnTo>
                  <a:lnTo>
                    <a:pt x="61" y="96"/>
                  </a:lnTo>
                  <a:lnTo>
                    <a:pt x="59" y="99"/>
                  </a:lnTo>
                  <a:lnTo>
                    <a:pt x="58" y="103"/>
                  </a:lnTo>
                  <a:lnTo>
                    <a:pt x="57" y="107"/>
                  </a:lnTo>
                  <a:lnTo>
                    <a:pt x="58" y="111"/>
                  </a:lnTo>
                  <a:lnTo>
                    <a:pt x="60" y="112"/>
                  </a:lnTo>
                  <a:lnTo>
                    <a:pt x="61" y="114"/>
                  </a:lnTo>
                  <a:lnTo>
                    <a:pt x="61" y="115"/>
                  </a:lnTo>
                  <a:lnTo>
                    <a:pt x="61" y="118"/>
                  </a:lnTo>
                  <a:lnTo>
                    <a:pt x="59" y="120"/>
                  </a:lnTo>
                  <a:lnTo>
                    <a:pt x="57" y="121"/>
                  </a:lnTo>
                  <a:lnTo>
                    <a:pt x="55" y="122"/>
                  </a:lnTo>
                  <a:lnTo>
                    <a:pt x="52" y="122"/>
                  </a:lnTo>
                  <a:lnTo>
                    <a:pt x="48" y="122"/>
                  </a:lnTo>
                  <a:lnTo>
                    <a:pt x="45" y="122"/>
                  </a:lnTo>
                  <a:lnTo>
                    <a:pt x="41" y="120"/>
                  </a:lnTo>
                  <a:lnTo>
                    <a:pt x="38" y="118"/>
                  </a:lnTo>
                  <a:lnTo>
                    <a:pt x="34" y="115"/>
                  </a:lnTo>
                  <a:lnTo>
                    <a:pt x="32" y="112"/>
                  </a:lnTo>
                  <a:lnTo>
                    <a:pt x="29" y="109"/>
                  </a:lnTo>
                  <a:lnTo>
                    <a:pt x="26" y="105"/>
                  </a:lnTo>
                  <a:lnTo>
                    <a:pt x="24" y="102"/>
                  </a:lnTo>
                  <a:lnTo>
                    <a:pt x="20" y="99"/>
                  </a:lnTo>
                  <a:lnTo>
                    <a:pt x="17" y="95"/>
                  </a:lnTo>
                  <a:lnTo>
                    <a:pt x="14" y="93"/>
                  </a:lnTo>
                  <a:lnTo>
                    <a:pt x="11" y="91"/>
                  </a:lnTo>
                  <a:lnTo>
                    <a:pt x="8" y="90"/>
                  </a:lnTo>
                  <a:lnTo>
                    <a:pt x="3" y="88"/>
                  </a:lnTo>
                  <a:lnTo>
                    <a:pt x="0" y="88"/>
                  </a:lnTo>
                  <a:lnTo>
                    <a:pt x="4" y="94"/>
                  </a:lnTo>
                  <a:lnTo>
                    <a:pt x="8" y="99"/>
                  </a:lnTo>
                  <a:lnTo>
                    <a:pt x="10" y="105"/>
                  </a:lnTo>
                  <a:lnTo>
                    <a:pt x="11" y="112"/>
                  </a:lnTo>
                  <a:lnTo>
                    <a:pt x="12" y="118"/>
                  </a:lnTo>
                  <a:lnTo>
                    <a:pt x="11" y="123"/>
                  </a:lnTo>
                  <a:lnTo>
                    <a:pt x="10" y="129"/>
                  </a:lnTo>
                  <a:lnTo>
                    <a:pt x="8" y="133"/>
                  </a:lnTo>
                  <a:lnTo>
                    <a:pt x="14" y="140"/>
                  </a:lnTo>
                  <a:lnTo>
                    <a:pt x="18" y="146"/>
                  </a:lnTo>
                  <a:lnTo>
                    <a:pt x="22" y="152"/>
                  </a:lnTo>
                  <a:lnTo>
                    <a:pt x="25" y="157"/>
                  </a:lnTo>
                  <a:lnTo>
                    <a:pt x="26" y="162"/>
                  </a:lnTo>
                  <a:lnTo>
                    <a:pt x="27" y="166"/>
                  </a:lnTo>
                  <a:lnTo>
                    <a:pt x="27" y="170"/>
                  </a:lnTo>
                  <a:lnTo>
                    <a:pt x="27" y="173"/>
                  </a:lnTo>
                  <a:lnTo>
                    <a:pt x="25" y="173"/>
                  </a:lnTo>
                  <a:lnTo>
                    <a:pt x="24" y="174"/>
                  </a:lnTo>
                  <a:lnTo>
                    <a:pt x="21" y="174"/>
                  </a:lnTo>
                  <a:lnTo>
                    <a:pt x="20" y="175"/>
                  </a:lnTo>
                  <a:lnTo>
                    <a:pt x="18" y="175"/>
                  </a:lnTo>
                  <a:lnTo>
                    <a:pt x="16" y="175"/>
                  </a:lnTo>
                  <a:lnTo>
                    <a:pt x="14" y="176"/>
                  </a:lnTo>
                  <a:lnTo>
                    <a:pt x="13" y="176"/>
                  </a:lnTo>
                  <a:lnTo>
                    <a:pt x="15" y="177"/>
                  </a:lnTo>
                  <a:lnTo>
                    <a:pt x="17" y="179"/>
                  </a:lnTo>
                  <a:lnTo>
                    <a:pt x="18" y="181"/>
                  </a:lnTo>
                  <a:lnTo>
                    <a:pt x="21" y="182"/>
                  </a:lnTo>
                  <a:lnTo>
                    <a:pt x="25" y="184"/>
                  </a:lnTo>
                  <a:lnTo>
                    <a:pt x="28" y="185"/>
                  </a:lnTo>
                  <a:lnTo>
                    <a:pt x="32" y="186"/>
                  </a:lnTo>
                  <a:lnTo>
                    <a:pt x="37" y="187"/>
                  </a:lnTo>
                  <a:lnTo>
                    <a:pt x="45" y="185"/>
                  </a:lnTo>
                  <a:lnTo>
                    <a:pt x="51" y="183"/>
                  </a:lnTo>
                  <a:lnTo>
                    <a:pt x="57" y="181"/>
                  </a:lnTo>
                  <a:lnTo>
                    <a:pt x="62" y="178"/>
                  </a:lnTo>
                  <a:lnTo>
                    <a:pt x="66" y="175"/>
                  </a:lnTo>
                  <a:lnTo>
                    <a:pt x="70" y="173"/>
                  </a:lnTo>
                  <a:lnTo>
                    <a:pt x="74" y="171"/>
                  </a:lnTo>
                  <a:lnTo>
                    <a:pt x="77" y="168"/>
                  </a:lnTo>
                  <a:lnTo>
                    <a:pt x="81" y="164"/>
                  </a:lnTo>
                  <a:lnTo>
                    <a:pt x="85" y="160"/>
                  </a:lnTo>
                  <a:lnTo>
                    <a:pt x="90" y="157"/>
                  </a:lnTo>
                  <a:lnTo>
                    <a:pt x="93" y="154"/>
                  </a:lnTo>
                  <a:lnTo>
                    <a:pt x="96" y="151"/>
                  </a:lnTo>
                  <a:lnTo>
                    <a:pt x="99" y="148"/>
                  </a:lnTo>
                  <a:lnTo>
                    <a:pt x="99" y="144"/>
                  </a:lnTo>
                  <a:lnTo>
                    <a:pt x="99" y="139"/>
                  </a:lnTo>
                  <a:lnTo>
                    <a:pt x="104" y="138"/>
                  </a:lnTo>
                  <a:lnTo>
                    <a:pt x="108" y="136"/>
                  </a:lnTo>
                  <a:lnTo>
                    <a:pt x="112" y="133"/>
                  </a:lnTo>
                  <a:lnTo>
                    <a:pt x="117" y="129"/>
                  </a:lnTo>
                  <a:lnTo>
                    <a:pt x="121" y="125"/>
                  </a:lnTo>
                  <a:lnTo>
                    <a:pt x="125" y="121"/>
                  </a:lnTo>
                  <a:lnTo>
                    <a:pt x="130" y="118"/>
                  </a:lnTo>
                  <a:lnTo>
                    <a:pt x="134" y="115"/>
                  </a:lnTo>
                  <a:lnTo>
                    <a:pt x="143" y="112"/>
                  </a:lnTo>
                  <a:lnTo>
                    <a:pt x="151" y="109"/>
                  </a:lnTo>
                  <a:lnTo>
                    <a:pt x="158" y="106"/>
                  </a:lnTo>
                  <a:lnTo>
                    <a:pt x="164" y="105"/>
                  </a:lnTo>
                  <a:lnTo>
                    <a:pt x="168" y="102"/>
                  </a:lnTo>
                  <a:lnTo>
                    <a:pt x="173" y="101"/>
                  </a:lnTo>
                  <a:lnTo>
                    <a:pt x="176" y="99"/>
                  </a:lnTo>
                  <a:lnTo>
                    <a:pt x="179" y="98"/>
                  </a:lnTo>
                  <a:lnTo>
                    <a:pt x="182" y="96"/>
                  </a:lnTo>
                  <a:lnTo>
                    <a:pt x="184" y="95"/>
                  </a:lnTo>
                  <a:lnTo>
                    <a:pt x="186" y="93"/>
                  </a:lnTo>
                  <a:lnTo>
                    <a:pt x="187" y="91"/>
                  </a:lnTo>
                  <a:lnTo>
                    <a:pt x="189" y="88"/>
                  </a:lnTo>
                  <a:lnTo>
                    <a:pt x="190" y="84"/>
                  </a:lnTo>
                  <a:lnTo>
                    <a:pt x="192" y="80"/>
                  </a:lnTo>
                  <a:lnTo>
                    <a:pt x="194" y="76"/>
                  </a:lnTo>
                  <a:lnTo>
                    <a:pt x="197" y="66"/>
                  </a:lnTo>
                  <a:lnTo>
                    <a:pt x="199" y="56"/>
                  </a:lnTo>
                  <a:lnTo>
                    <a:pt x="200" y="47"/>
                  </a:lnTo>
                  <a:lnTo>
                    <a:pt x="202" y="36"/>
                  </a:lnTo>
                  <a:lnTo>
                    <a:pt x="203" y="26"/>
                  </a:lnTo>
                  <a:lnTo>
                    <a:pt x="204" y="15"/>
                  </a:lnTo>
                  <a:lnTo>
                    <a:pt x="206" y="5"/>
                  </a:lnTo>
                  <a:lnTo>
                    <a:pt x="209" y="0"/>
                  </a:lnTo>
                  <a:lnTo>
                    <a:pt x="126" y="0"/>
                  </a:lnTo>
                </a:path>
              </a:pathLst>
            </a:custGeom>
            <a:solidFill>
              <a:srgbClr val="E1E1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6" name="Freeform 34">
              <a:extLst>
                <a:ext uri="{FF2B5EF4-FFF2-40B4-BE49-F238E27FC236}">
                  <a16:creationId xmlns:a16="http://schemas.microsoft.com/office/drawing/2014/main" id="{78594B87-913D-4E1B-82B3-5DF86D5B27B4}"/>
                </a:ext>
              </a:extLst>
            </p:cNvPr>
            <p:cNvSpPr>
              <a:spLocks/>
            </p:cNvSpPr>
            <p:nvPr/>
          </p:nvSpPr>
          <p:spPr bwMode="auto">
            <a:xfrm>
              <a:off x="5359" y="773"/>
              <a:ext cx="259" cy="140"/>
            </a:xfrm>
            <a:custGeom>
              <a:avLst/>
              <a:gdLst>
                <a:gd name="T0" fmla="*/ 52 w 259"/>
                <a:gd name="T1" fmla="*/ 22 h 140"/>
                <a:gd name="T2" fmla="*/ 78 w 259"/>
                <a:gd name="T3" fmla="*/ 20 h 140"/>
                <a:gd name="T4" fmla="*/ 103 w 259"/>
                <a:gd name="T5" fmla="*/ 15 h 140"/>
                <a:gd name="T6" fmla="*/ 126 w 259"/>
                <a:gd name="T7" fmla="*/ 10 h 140"/>
                <a:gd name="T8" fmla="*/ 147 w 259"/>
                <a:gd name="T9" fmla="*/ 5 h 140"/>
                <a:gd name="T10" fmla="*/ 165 w 259"/>
                <a:gd name="T11" fmla="*/ 1 h 140"/>
                <a:gd name="T12" fmla="*/ 181 w 259"/>
                <a:gd name="T13" fmla="*/ 0 h 140"/>
                <a:gd name="T14" fmla="*/ 194 w 259"/>
                <a:gd name="T15" fmla="*/ 1 h 140"/>
                <a:gd name="T16" fmla="*/ 203 w 259"/>
                <a:gd name="T17" fmla="*/ 6 h 140"/>
                <a:gd name="T18" fmla="*/ 211 w 259"/>
                <a:gd name="T19" fmla="*/ 8 h 140"/>
                <a:gd name="T20" fmla="*/ 218 w 259"/>
                <a:gd name="T21" fmla="*/ 10 h 140"/>
                <a:gd name="T22" fmla="*/ 226 w 259"/>
                <a:gd name="T23" fmla="*/ 11 h 140"/>
                <a:gd name="T24" fmla="*/ 233 w 259"/>
                <a:gd name="T25" fmla="*/ 12 h 140"/>
                <a:gd name="T26" fmla="*/ 240 w 259"/>
                <a:gd name="T27" fmla="*/ 13 h 140"/>
                <a:gd name="T28" fmla="*/ 246 w 259"/>
                <a:gd name="T29" fmla="*/ 15 h 140"/>
                <a:gd name="T30" fmla="*/ 252 w 259"/>
                <a:gd name="T31" fmla="*/ 19 h 140"/>
                <a:gd name="T32" fmla="*/ 258 w 259"/>
                <a:gd name="T33" fmla="*/ 28 h 140"/>
                <a:gd name="T34" fmla="*/ 255 w 259"/>
                <a:gd name="T35" fmla="*/ 45 h 140"/>
                <a:gd name="T36" fmla="*/ 254 w 259"/>
                <a:gd name="T37" fmla="*/ 62 h 140"/>
                <a:gd name="T38" fmla="*/ 252 w 259"/>
                <a:gd name="T39" fmla="*/ 66 h 140"/>
                <a:gd name="T40" fmla="*/ 249 w 259"/>
                <a:gd name="T41" fmla="*/ 69 h 140"/>
                <a:gd name="T42" fmla="*/ 244 w 259"/>
                <a:gd name="T43" fmla="*/ 69 h 140"/>
                <a:gd name="T44" fmla="*/ 231 w 259"/>
                <a:gd name="T45" fmla="*/ 69 h 140"/>
                <a:gd name="T46" fmla="*/ 214 w 259"/>
                <a:gd name="T47" fmla="*/ 72 h 140"/>
                <a:gd name="T48" fmla="*/ 198 w 259"/>
                <a:gd name="T49" fmla="*/ 76 h 140"/>
                <a:gd name="T50" fmla="*/ 183 w 259"/>
                <a:gd name="T51" fmla="*/ 82 h 140"/>
                <a:gd name="T52" fmla="*/ 167 w 259"/>
                <a:gd name="T53" fmla="*/ 88 h 140"/>
                <a:gd name="T54" fmla="*/ 151 w 259"/>
                <a:gd name="T55" fmla="*/ 95 h 140"/>
                <a:gd name="T56" fmla="*/ 134 w 259"/>
                <a:gd name="T57" fmla="*/ 100 h 140"/>
                <a:gd name="T58" fmla="*/ 113 w 259"/>
                <a:gd name="T59" fmla="*/ 105 h 140"/>
                <a:gd name="T60" fmla="*/ 97 w 259"/>
                <a:gd name="T61" fmla="*/ 107 h 140"/>
                <a:gd name="T62" fmla="*/ 89 w 259"/>
                <a:gd name="T63" fmla="*/ 109 h 140"/>
                <a:gd name="T64" fmla="*/ 82 w 259"/>
                <a:gd name="T65" fmla="*/ 113 h 140"/>
                <a:gd name="T66" fmla="*/ 75 w 259"/>
                <a:gd name="T67" fmla="*/ 118 h 140"/>
                <a:gd name="T68" fmla="*/ 68 w 259"/>
                <a:gd name="T69" fmla="*/ 122 h 140"/>
                <a:gd name="T70" fmla="*/ 62 w 259"/>
                <a:gd name="T71" fmla="*/ 127 h 140"/>
                <a:gd name="T72" fmla="*/ 56 w 259"/>
                <a:gd name="T73" fmla="*/ 132 h 140"/>
                <a:gd name="T74" fmla="*/ 49 w 259"/>
                <a:gd name="T75" fmla="*/ 135 h 140"/>
                <a:gd name="T76" fmla="*/ 39 w 259"/>
                <a:gd name="T77" fmla="*/ 138 h 140"/>
                <a:gd name="T78" fmla="*/ 27 w 259"/>
                <a:gd name="T79" fmla="*/ 138 h 140"/>
                <a:gd name="T80" fmla="*/ 17 w 259"/>
                <a:gd name="T81" fmla="*/ 136 h 140"/>
                <a:gd name="T82" fmla="*/ 6 w 259"/>
                <a:gd name="T83" fmla="*/ 136 h 140"/>
                <a:gd name="T84" fmla="*/ 2 w 259"/>
                <a:gd name="T85" fmla="*/ 136 h 140"/>
                <a:gd name="T86" fmla="*/ 8 w 259"/>
                <a:gd name="T87" fmla="*/ 131 h 140"/>
                <a:gd name="T88" fmla="*/ 11 w 259"/>
                <a:gd name="T89" fmla="*/ 127 h 140"/>
                <a:gd name="T90" fmla="*/ 15 w 259"/>
                <a:gd name="T91" fmla="*/ 124 h 140"/>
                <a:gd name="T92" fmla="*/ 20 w 259"/>
                <a:gd name="T93" fmla="*/ 120 h 140"/>
                <a:gd name="T94" fmla="*/ 27 w 259"/>
                <a:gd name="T95" fmla="*/ 116 h 140"/>
                <a:gd name="T96" fmla="*/ 35 w 259"/>
                <a:gd name="T97" fmla="*/ 109 h 140"/>
                <a:gd name="T98" fmla="*/ 43 w 259"/>
                <a:gd name="T99" fmla="*/ 102 h 140"/>
                <a:gd name="T100" fmla="*/ 51 w 259"/>
                <a:gd name="T101" fmla="*/ 95 h 140"/>
                <a:gd name="T102" fmla="*/ 56 w 259"/>
                <a:gd name="T103" fmla="*/ 87 h 140"/>
                <a:gd name="T104" fmla="*/ 59 w 259"/>
                <a:gd name="T105" fmla="*/ 79 h 140"/>
                <a:gd name="T106" fmla="*/ 60 w 259"/>
                <a:gd name="T107" fmla="*/ 70 h 140"/>
                <a:gd name="T108" fmla="*/ 57 w 259"/>
                <a:gd name="T109" fmla="*/ 64 h 140"/>
                <a:gd name="T110" fmla="*/ 52 w 259"/>
                <a:gd name="T111" fmla="*/ 59 h 140"/>
                <a:gd name="T112" fmla="*/ 47 w 259"/>
                <a:gd name="T113" fmla="*/ 54 h 140"/>
                <a:gd name="T114" fmla="*/ 43 w 259"/>
                <a:gd name="T115" fmla="*/ 50 h 140"/>
                <a:gd name="T116" fmla="*/ 42 w 259"/>
                <a:gd name="T117" fmla="*/ 41 h 140"/>
                <a:gd name="T118" fmla="*/ 41 w 259"/>
                <a:gd name="T119" fmla="*/ 29 h 140"/>
                <a:gd name="T120" fmla="*/ 39 w 259"/>
                <a:gd name="T121" fmla="*/ 23 h 1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9" h="140">
                  <a:moveTo>
                    <a:pt x="39" y="23"/>
                  </a:moveTo>
                  <a:lnTo>
                    <a:pt x="52" y="22"/>
                  </a:lnTo>
                  <a:lnTo>
                    <a:pt x="65" y="22"/>
                  </a:lnTo>
                  <a:lnTo>
                    <a:pt x="78" y="20"/>
                  </a:lnTo>
                  <a:lnTo>
                    <a:pt x="91" y="18"/>
                  </a:lnTo>
                  <a:lnTo>
                    <a:pt x="103" y="15"/>
                  </a:lnTo>
                  <a:lnTo>
                    <a:pt x="115" y="12"/>
                  </a:lnTo>
                  <a:lnTo>
                    <a:pt x="126" y="10"/>
                  </a:lnTo>
                  <a:lnTo>
                    <a:pt x="137" y="7"/>
                  </a:lnTo>
                  <a:lnTo>
                    <a:pt x="147" y="5"/>
                  </a:lnTo>
                  <a:lnTo>
                    <a:pt x="156" y="2"/>
                  </a:lnTo>
                  <a:lnTo>
                    <a:pt x="165" y="1"/>
                  </a:lnTo>
                  <a:lnTo>
                    <a:pt x="173" y="0"/>
                  </a:lnTo>
                  <a:lnTo>
                    <a:pt x="181" y="0"/>
                  </a:lnTo>
                  <a:lnTo>
                    <a:pt x="188" y="0"/>
                  </a:lnTo>
                  <a:lnTo>
                    <a:pt x="194" y="1"/>
                  </a:lnTo>
                  <a:lnTo>
                    <a:pt x="199" y="4"/>
                  </a:lnTo>
                  <a:lnTo>
                    <a:pt x="203" y="6"/>
                  </a:lnTo>
                  <a:lnTo>
                    <a:pt x="206" y="8"/>
                  </a:lnTo>
                  <a:lnTo>
                    <a:pt x="211" y="8"/>
                  </a:lnTo>
                  <a:lnTo>
                    <a:pt x="215" y="9"/>
                  </a:lnTo>
                  <a:lnTo>
                    <a:pt x="218" y="10"/>
                  </a:lnTo>
                  <a:lnTo>
                    <a:pt x="223" y="11"/>
                  </a:lnTo>
                  <a:lnTo>
                    <a:pt x="226" y="11"/>
                  </a:lnTo>
                  <a:lnTo>
                    <a:pt x="230" y="12"/>
                  </a:lnTo>
                  <a:lnTo>
                    <a:pt x="233" y="12"/>
                  </a:lnTo>
                  <a:lnTo>
                    <a:pt x="237" y="12"/>
                  </a:lnTo>
                  <a:lnTo>
                    <a:pt x="240" y="13"/>
                  </a:lnTo>
                  <a:lnTo>
                    <a:pt x="244" y="14"/>
                  </a:lnTo>
                  <a:lnTo>
                    <a:pt x="246" y="15"/>
                  </a:lnTo>
                  <a:lnTo>
                    <a:pt x="249" y="16"/>
                  </a:lnTo>
                  <a:lnTo>
                    <a:pt x="252" y="19"/>
                  </a:lnTo>
                  <a:lnTo>
                    <a:pt x="254" y="21"/>
                  </a:lnTo>
                  <a:lnTo>
                    <a:pt x="258" y="28"/>
                  </a:lnTo>
                  <a:lnTo>
                    <a:pt x="258" y="34"/>
                  </a:lnTo>
                  <a:lnTo>
                    <a:pt x="255" y="45"/>
                  </a:lnTo>
                  <a:lnTo>
                    <a:pt x="254" y="60"/>
                  </a:lnTo>
                  <a:lnTo>
                    <a:pt x="254" y="62"/>
                  </a:lnTo>
                  <a:lnTo>
                    <a:pt x="254" y="65"/>
                  </a:lnTo>
                  <a:lnTo>
                    <a:pt x="252" y="66"/>
                  </a:lnTo>
                  <a:lnTo>
                    <a:pt x="252" y="68"/>
                  </a:lnTo>
                  <a:lnTo>
                    <a:pt x="249" y="69"/>
                  </a:lnTo>
                  <a:lnTo>
                    <a:pt x="247" y="69"/>
                  </a:lnTo>
                  <a:lnTo>
                    <a:pt x="244" y="69"/>
                  </a:lnTo>
                  <a:lnTo>
                    <a:pt x="241" y="69"/>
                  </a:lnTo>
                  <a:lnTo>
                    <a:pt x="231" y="69"/>
                  </a:lnTo>
                  <a:lnTo>
                    <a:pt x="223" y="70"/>
                  </a:lnTo>
                  <a:lnTo>
                    <a:pt x="214" y="72"/>
                  </a:lnTo>
                  <a:lnTo>
                    <a:pt x="206" y="74"/>
                  </a:lnTo>
                  <a:lnTo>
                    <a:pt x="198" y="76"/>
                  </a:lnTo>
                  <a:lnTo>
                    <a:pt x="190" y="79"/>
                  </a:lnTo>
                  <a:lnTo>
                    <a:pt x="183" y="82"/>
                  </a:lnTo>
                  <a:lnTo>
                    <a:pt x="175" y="85"/>
                  </a:lnTo>
                  <a:lnTo>
                    <a:pt x="167" y="88"/>
                  </a:lnTo>
                  <a:lnTo>
                    <a:pt x="160" y="92"/>
                  </a:lnTo>
                  <a:lnTo>
                    <a:pt x="151" y="95"/>
                  </a:lnTo>
                  <a:lnTo>
                    <a:pt x="142" y="98"/>
                  </a:lnTo>
                  <a:lnTo>
                    <a:pt x="134" y="100"/>
                  </a:lnTo>
                  <a:lnTo>
                    <a:pt x="124" y="102"/>
                  </a:lnTo>
                  <a:lnTo>
                    <a:pt x="113" y="105"/>
                  </a:lnTo>
                  <a:lnTo>
                    <a:pt x="102" y="106"/>
                  </a:lnTo>
                  <a:lnTo>
                    <a:pt x="97" y="107"/>
                  </a:lnTo>
                  <a:lnTo>
                    <a:pt x="94" y="108"/>
                  </a:lnTo>
                  <a:lnTo>
                    <a:pt x="89" y="109"/>
                  </a:lnTo>
                  <a:lnTo>
                    <a:pt x="86" y="111"/>
                  </a:lnTo>
                  <a:lnTo>
                    <a:pt x="82" y="113"/>
                  </a:lnTo>
                  <a:lnTo>
                    <a:pt x="78" y="115"/>
                  </a:lnTo>
                  <a:lnTo>
                    <a:pt x="75" y="118"/>
                  </a:lnTo>
                  <a:lnTo>
                    <a:pt x="71" y="120"/>
                  </a:lnTo>
                  <a:lnTo>
                    <a:pt x="68" y="122"/>
                  </a:lnTo>
                  <a:lnTo>
                    <a:pt x="65" y="125"/>
                  </a:lnTo>
                  <a:lnTo>
                    <a:pt x="62" y="127"/>
                  </a:lnTo>
                  <a:lnTo>
                    <a:pt x="59" y="129"/>
                  </a:lnTo>
                  <a:lnTo>
                    <a:pt x="56" y="132"/>
                  </a:lnTo>
                  <a:lnTo>
                    <a:pt x="52" y="133"/>
                  </a:lnTo>
                  <a:lnTo>
                    <a:pt x="49" y="135"/>
                  </a:lnTo>
                  <a:lnTo>
                    <a:pt x="46" y="136"/>
                  </a:lnTo>
                  <a:lnTo>
                    <a:pt x="39" y="138"/>
                  </a:lnTo>
                  <a:lnTo>
                    <a:pt x="33" y="138"/>
                  </a:lnTo>
                  <a:lnTo>
                    <a:pt x="27" y="138"/>
                  </a:lnTo>
                  <a:lnTo>
                    <a:pt x="22" y="137"/>
                  </a:lnTo>
                  <a:lnTo>
                    <a:pt x="17" y="136"/>
                  </a:lnTo>
                  <a:lnTo>
                    <a:pt x="13" y="136"/>
                  </a:lnTo>
                  <a:lnTo>
                    <a:pt x="6" y="136"/>
                  </a:lnTo>
                  <a:lnTo>
                    <a:pt x="0" y="139"/>
                  </a:lnTo>
                  <a:lnTo>
                    <a:pt x="2" y="136"/>
                  </a:lnTo>
                  <a:lnTo>
                    <a:pt x="5" y="133"/>
                  </a:lnTo>
                  <a:lnTo>
                    <a:pt x="8" y="131"/>
                  </a:lnTo>
                  <a:lnTo>
                    <a:pt x="10" y="129"/>
                  </a:lnTo>
                  <a:lnTo>
                    <a:pt x="11" y="127"/>
                  </a:lnTo>
                  <a:lnTo>
                    <a:pt x="13" y="126"/>
                  </a:lnTo>
                  <a:lnTo>
                    <a:pt x="15" y="124"/>
                  </a:lnTo>
                  <a:lnTo>
                    <a:pt x="16" y="123"/>
                  </a:lnTo>
                  <a:lnTo>
                    <a:pt x="20" y="120"/>
                  </a:lnTo>
                  <a:lnTo>
                    <a:pt x="24" y="118"/>
                  </a:lnTo>
                  <a:lnTo>
                    <a:pt x="27" y="116"/>
                  </a:lnTo>
                  <a:lnTo>
                    <a:pt x="32" y="112"/>
                  </a:lnTo>
                  <a:lnTo>
                    <a:pt x="35" y="109"/>
                  </a:lnTo>
                  <a:lnTo>
                    <a:pt x="39" y="106"/>
                  </a:lnTo>
                  <a:lnTo>
                    <a:pt x="43" y="102"/>
                  </a:lnTo>
                  <a:lnTo>
                    <a:pt x="47" y="99"/>
                  </a:lnTo>
                  <a:lnTo>
                    <a:pt x="51" y="95"/>
                  </a:lnTo>
                  <a:lnTo>
                    <a:pt x="53" y="91"/>
                  </a:lnTo>
                  <a:lnTo>
                    <a:pt x="56" y="87"/>
                  </a:lnTo>
                  <a:lnTo>
                    <a:pt x="58" y="83"/>
                  </a:lnTo>
                  <a:lnTo>
                    <a:pt x="59" y="79"/>
                  </a:lnTo>
                  <a:lnTo>
                    <a:pt x="60" y="75"/>
                  </a:lnTo>
                  <a:lnTo>
                    <a:pt x="60" y="70"/>
                  </a:lnTo>
                  <a:lnTo>
                    <a:pt x="59" y="66"/>
                  </a:lnTo>
                  <a:lnTo>
                    <a:pt x="57" y="64"/>
                  </a:lnTo>
                  <a:lnTo>
                    <a:pt x="54" y="62"/>
                  </a:lnTo>
                  <a:lnTo>
                    <a:pt x="52" y="59"/>
                  </a:lnTo>
                  <a:lnTo>
                    <a:pt x="49" y="56"/>
                  </a:lnTo>
                  <a:lnTo>
                    <a:pt x="47" y="54"/>
                  </a:lnTo>
                  <a:lnTo>
                    <a:pt x="45" y="52"/>
                  </a:lnTo>
                  <a:lnTo>
                    <a:pt x="43" y="50"/>
                  </a:lnTo>
                  <a:lnTo>
                    <a:pt x="41" y="47"/>
                  </a:lnTo>
                  <a:lnTo>
                    <a:pt x="42" y="41"/>
                  </a:lnTo>
                  <a:lnTo>
                    <a:pt x="42" y="35"/>
                  </a:lnTo>
                  <a:lnTo>
                    <a:pt x="41" y="29"/>
                  </a:lnTo>
                  <a:lnTo>
                    <a:pt x="39" y="23"/>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7" name="Freeform 35">
              <a:extLst>
                <a:ext uri="{FF2B5EF4-FFF2-40B4-BE49-F238E27FC236}">
                  <a16:creationId xmlns:a16="http://schemas.microsoft.com/office/drawing/2014/main" id="{DA029291-48DB-46F6-BCA7-D880A8E0F561}"/>
                </a:ext>
              </a:extLst>
            </p:cNvPr>
            <p:cNvSpPr>
              <a:spLocks/>
            </p:cNvSpPr>
            <p:nvPr/>
          </p:nvSpPr>
          <p:spPr bwMode="auto">
            <a:xfrm>
              <a:off x="5359" y="790"/>
              <a:ext cx="259" cy="123"/>
            </a:xfrm>
            <a:custGeom>
              <a:avLst/>
              <a:gdLst>
                <a:gd name="T0" fmla="*/ 55 w 259"/>
                <a:gd name="T1" fmla="*/ 38 h 123"/>
                <a:gd name="T2" fmla="*/ 64 w 259"/>
                <a:gd name="T3" fmla="*/ 33 h 123"/>
                <a:gd name="T4" fmla="*/ 72 w 259"/>
                <a:gd name="T5" fmla="*/ 29 h 123"/>
                <a:gd name="T6" fmla="*/ 94 w 259"/>
                <a:gd name="T7" fmla="*/ 24 h 123"/>
                <a:gd name="T8" fmla="*/ 103 w 259"/>
                <a:gd name="T9" fmla="*/ 27 h 123"/>
                <a:gd name="T10" fmla="*/ 112 w 259"/>
                <a:gd name="T11" fmla="*/ 30 h 123"/>
                <a:gd name="T12" fmla="*/ 117 w 259"/>
                <a:gd name="T13" fmla="*/ 39 h 123"/>
                <a:gd name="T14" fmla="*/ 139 w 259"/>
                <a:gd name="T15" fmla="*/ 34 h 123"/>
                <a:gd name="T16" fmla="*/ 161 w 259"/>
                <a:gd name="T17" fmla="*/ 31 h 123"/>
                <a:gd name="T18" fmla="*/ 181 w 259"/>
                <a:gd name="T19" fmla="*/ 31 h 123"/>
                <a:gd name="T20" fmla="*/ 199 w 259"/>
                <a:gd name="T21" fmla="*/ 29 h 123"/>
                <a:gd name="T22" fmla="*/ 216 w 259"/>
                <a:gd name="T23" fmla="*/ 24 h 123"/>
                <a:gd name="T24" fmla="*/ 229 w 259"/>
                <a:gd name="T25" fmla="*/ 16 h 123"/>
                <a:gd name="T26" fmla="*/ 244 w 259"/>
                <a:gd name="T27" fmla="*/ 10 h 123"/>
                <a:gd name="T28" fmla="*/ 247 w 259"/>
                <a:gd name="T29" fmla="*/ 0 h 123"/>
                <a:gd name="T30" fmla="*/ 253 w 259"/>
                <a:gd name="T31" fmla="*/ 4 h 123"/>
                <a:gd name="T32" fmla="*/ 257 w 259"/>
                <a:gd name="T33" fmla="*/ 11 h 123"/>
                <a:gd name="T34" fmla="*/ 255 w 259"/>
                <a:gd name="T35" fmla="*/ 24 h 123"/>
                <a:gd name="T36" fmla="*/ 254 w 259"/>
                <a:gd name="T37" fmla="*/ 45 h 123"/>
                <a:gd name="T38" fmla="*/ 252 w 259"/>
                <a:gd name="T39" fmla="*/ 49 h 123"/>
                <a:gd name="T40" fmla="*/ 247 w 259"/>
                <a:gd name="T41" fmla="*/ 52 h 123"/>
                <a:gd name="T42" fmla="*/ 239 w 259"/>
                <a:gd name="T43" fmla="*/ 52 h 123"/>
                <a:gd name="T44" fmla="*/ 228 w 259"/>
                <a:gd name="T45" fmla="*/ 52 h 123"/>
                <a:gd name="T46" fmla="*/ 215 w 259"/>
                <a:gd name="T47" fmla="*/ 55 h 123"/>
                <a:gd name="T48" fmla="*/ 201 w 259"/>
                <a:gd name="T49" fmla="*/ 58 h 123"/>
                <a:gd name="T50" fmla="*/ 190 w 259"/>
                <a:gd name="T51" fmla="*/ 62 h 123"/>
                <a:gd name="T52" fmla="*/ 177 w 259"/>
                <a:gd name="T53" fmla="*/ 67 h 123"/>
                <a:gd name="T54" fmla="*/ 165 w 259"/>
                <a:gd name="T55" fmla="*/ 72 h 123"/>
                <a:gd name="T56" fmla="*/ 153 w 259"/>
                <a:gd name="T57" fmla="*/ 77 h 123"/>
                <a:gd name="T58" fmla="*/ 139 w 259"/>
                <a:gd name="T59" fmla="*/ 83 h 123"/>
                <a:gd name="T60" fmla="*/ 123 w 259"/>
                <a:gd name="T61" fmla="*/ 86 h 123"/>
                <a:gd name="T62" fmla="*/ 111 w 259"/>
                <a:gd name="T63" fmla="*/ 88 h 123"/>
                <a:gd name="T64" fmla="*/ 101 w 259"/>
                <a:gd name="T65" fmla="*/ 90 h 123"/>
                <a:gd name="T66" fmla="*/ 92 w 259"/>
                <a:gd name="T67" fmla="*/ 91 h 123"/>
                <a:gd name="T68" fmla="*/ 83 w 259"/>
                <a:gd name="T69" fmla="*/ 95 h 123"/>
                <a:gd name="T70" fmla="*/ 77 w 259"/>
                <a:gd name="T71" fmla="*/ 99 h 123"/>
                <a:gd name="T72" fmla="*/ 69 w 259"/>
                <a:gd name="T73" fmla="*/ 105 h 123"/>
                <a:gd name="T74" fmla="*/ 59 w 259"/>
                <a:gd name="T75" fmla="*/ 112 h 123"/>
                <a:gd name="T76" fmla="*/ 48 w 259"/>
                <a:gd name="T77" fmla="*/ 118 h 123"/>
                <a:gd name="T78" fmla="*/ 37 w 259"/>
                <a:gd name="T79" fmla="*/ 121 h 123"/>
                <a:gd name="T80" fmla="*/ 25 w 259"/>
                <a:gd name="T81" fmla="*/ 120 h 123"/>
                <a:gd name="T82" fmla="*/ 13 w 259"/>
                <a:gd name="T83" fmla="*/ 119 h 123"/>
                <a:gd name="T84" fmla="*/ 0 w 259"/>
                <a:gd name="T85" fmla="*/ 121 h 123"/>
                <a:gd name="T86" fmla="*/ 5 w 259"/>
                <a:gd name="T87" fmla="*/ 116 h 123"/>
                <a:gd name="T88" fmla="*/ 11 w 259"/>
                <a:gd name="T89" fmla="*/ 110 h 123"/>
                <a:gd name="T90" fmla="*/ 18 w 259"/>
                <a:gd name="T91" fmla="*/ 104 h 123"/>
                <a:gd name="T92" fmla="*/ 32 w 259"/>
                <a:gd name="T93" fmla="*/ 95 h 123"/>
                <a:gd name="T94" fmla="*/ 44 w 259"/>
                <a:gd name="T95" fmla="*/ 85 h 123"/>
                <a:gd name="T96" fmla="*/ 54 w 259"/>
                <a:gd name="T97" fmla="*/ 74 h 123"/>
                <a:gd name="T98" fmla="*/ 59 w 259"/>
                <a:gd name="T99" fmla="*/ 62 h 123"/>
                <a:gd name="T100" fmla="*/ 59 w 259"/>
                <a:gd name="T101" fmla="*/ 49 h 123"/>
                <a:gd name="T102" fmla="*/ 56 w 259"/>
                <a:gd name="T103" fmla="*/ 46 h 123"/>
                <a:gd name="T104" fmla="*/ 52 w 259"/>
                <a:gd name="T105" fmla="*/ 42 h 123"/>
                <a:gd name="T106" fmla="*/ 51 w 259"/>
                <a:gd name="T107" fmla="*/ 40 h 1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9" h="123">
                  <a:moveTo>
                    <a:pt x="51" y="40"/>
                  </a:moveTo>
                  <a:lnTo>
                    <a:pt x="52" y="39"/>
                  </a:lnTo>
                  <a:lnTo>
                    <a:pt x="55" y="38"/>
                  </a:lnTo>
                  <a:lnTo>
                    <a:pt x="58" y="37"/>
                  </a:lnTo>
                  <a:lnTo>
                    <a:pt x="61" y="34"/>
                  </a:lnTo>
                  <a:lnTo>
                    <a:pt x="64" y="33"/>
                  </a:lnTo>
                  <a:lnTo>
                    <a:pt x="67" y="31"/>
                  </a:lnTo>
                  <a:lnTo>
                    <a:pt x="69" y="30"/>
                  </a:lnTo>
                  <a:lnTo>
                    <a:pt x="72" y="29"/>
                  </a:lnTo>
                  <a:lnTo>
                    <a:pt x="81" y="26"/>
                  </a:lnTo>
                  <a:lnTo>
                    <a:pt x="88" y="24"/>
                  </a:lnTo>
                  <a:lnTo>
                    <a:pt x="94" y="24"/>
                  </a:lnTo>
                  <a:lnTo>
                    <a:pt x="97" y="24"/>
                  </a:lnTo>
                  <a:lnTo>
                    <a:pt x="100" y="26"/>
                  </a:lnTo>
                  <a:lnTo>
                    <a:pt x="103" y="27"/>
                  </a:lnTo>
                  <a:lnTo>
                    <a:pt x="107" y="29"/>
                  </a:lnTo>
                  <a:lnTo>
                    <a:pt x="112" y="29"/>
                  </a:lnTo>
                  <a:lnTo>
                    <a:pt x="112" y="30"/>
                  </a:lnTo>
                  <a:lnTo>
                    <a:pt x="115" y="32"/>
                  </a:lnTo>
                  <a:lnTo>
                    <a:pt x="117" y="36"/>
                  </a:lnTo>
                  <a:lnTo>
                    <a:pt x="117" y="39"/>
                  </a:lnTo>
                  <a:lnTo>
                    <a:pt x="124" y="37"/>
                  </a:lnTo>
                  <a:lnTo>
                    <a:pt x="131" y="35"/>
                  </a:lnTo>
                  <a:lnTo>
                    <a:pt x="139" y="34"/>
                  </a:lnTo>
                  <a:lnTo>
                    <a:pt x="147" y="33"/>
                  </a:lnTo>
                  <a:lnTo>
                    <a:pt x="154" y="32"/>
                  </a:lnTo>
                  <a:lnTo>
                    <a:pt x="161" y="31"/>
                  </a:lnTo>
                  <a:lnTo>
                    <a:pt x="168" y="31"/>
                  </a:lnTo>
                  <a:lnTo>
                    <a:pt x="174" y="31"/>
                  </a:lnTo>
                  <a:lnTo>
                    <a:pt x="181" y="31"/>
                  </a:lnTo>
                  <a:lnTo>
                    <a:pt x="188" y="30"/>
                  </a:lnTo>
                  <a:lnTo>
                    <a:pt x="193" y="29"/>
                  </a:lnTo>
                  <a:lnTo>
                    <a:pt x="199" y="29"/>
                  </a:lnTo>
                  <a:lnTo>
                    <a:pt x="205" y="27"/>
                  </a:lnTo>
                  <a:lnTo>
                    <a:pt x="211" y="26"/>
                  </a:lnTo>
                  <a:lnTo>
                    <a:pt x="216" y="24"/>
                  </a:lnTo>
                  <a:lnTo>
                    <a:pt x="220" y="22"/>
                  </a:lnTo>
                  <a:lnTo>
                    <a:pt x="225" y="19"/>
                  </a:lnTo>
                  <a:lnTo>
                    <a:pt x="229" y="16"/>
                  </a:lnTo>
                  <a:lnTo>
                    <a:pt x="234" y="15"/>
                  </a:lnTo>
                  <a:lnTo>
                    <a:pt x="240" y="12"/>
                  </a:lnTo>
                  <a:lnTo>
                    <a:pt x="244" y="10"/>
                  </a:lnTo>
                  <a:lnTo>
                    <a:pt x="247" y="7"/>
                  </a:lnTo>
                  <a:lnTo>
                    <a:pt x="248" y="4"/>
                  </a:lnTo>
                  <a:lnTo>
                    <a:pt x="247" y="0"/>
                  </a:lnTo>
                  <a:lnTo>
                    <a:pt x="249" y="1"/>
                  </a:lnTo>
                  <a:lnTo>
                    <a:pt x="251" y="2"/>
                  </a:lnTo>
                  <a:lnTo>
                    <a:pt x="253" y="4"/>
                  </a:lnTo>
                  <a:lnTo>
                    <a:pt x="255" y="6"/>
                  </a:lnTo>
                  <a:lnTo>
                    <a:pt x="256" y="8"/>
                  </a:lnTo>
                  <a:lnTo>
                    <a:pt x="257" y="11"/>
                  </a:lnTo>
                  <a:lnTo>
                    <a:pt x="258" y="14"/>
                  </a:lnTo>
                  <a:lnTo>
                    <a:pt x="257" y="17"/>
                  </a:lnTo>
                  <a:lnTo>
                    <a:pt x="255" y="24"/>
                  </a:lnTo>
                  <a:lnTo>
                    <a:pt x="254" y="31"/>
                  </a:lnTo>
                  <a:lnTo>
                    <a:pt x="254" y="38"/>
                  </a:lnTo>
                  <a:lnTo>
                    <a:pt x="254" y="45"/>
                  </a:lnTo>
                  <a:lnTo>
                    <a:pt x="253" y="47"/>
                  </a:lnTo>
                  <a:lnTo>
                    <a:pt x="253" y="48"/>
                  </a:lnTo>
                  <a:lnTo>
                    <a:pt x="252" y="49"/>
                  </a:lnTo>
                  <a:lnTo>
                    <a:pt x="251" y="50"/>
                  </a:lnTo>
                  <a:lnTo>
                    <a:pt x="249" y="51"/>
                  </a:lnTo>
                  <a:lnTo>
                    <a:pt x="247" y="52"/>
                  </a:lnTo>
                  <a:lnTo>
                    <a:pt x="244" y="52"/>
                  </a:lnTo>
                  <a:lnTo>
                    <a:pt x="241" y="51"/>
                  </a:lnTo>
                  <a:lnTo>
                    <a:pt x="239" y="52"/>
                  </a:lnTo>
                  <a:lnTo>
                    <a:pt x="235" y="52"/>
                  </a:lnTo>
                  <a:lnTo>
                    <a:pt x="231" y="52"/>
                  </a:lnTo>
                  <a:lnTo>
                    <a:pt x="228" y="52"/>
                  </a:lnTo>
                  <a:lnTo>
                    <a:pt x="223" y="53"/>
                  </a:lnTo>
                  <a:lnTo>
                    <a:pt x="219" y="54"/>
                  </a:lnTo>
                  <a:lnTo>
                    <a:pt x="215" y="55"/>
                  </a:lnTo>
                  <a:lnTo>
                    <a:pt x="209" y="56"/>
                  </a:lnTo>
                  <a:lnTo>
                    <a:pt x="206" y="57"/>
                  </a:lnTo>
                  <a:lnTo>
                    <a:pt x="201" y="58"/>
                  </a:lnTo>
                  <a:lnTo>
                    <a:pt x="198" y="59"/>
                  </a:lnTo>
                  <a:lnTo>
                    <a:pt x="193" y="61"/>
                  </a:lnTo>
                  <a:lnTo>
                    <a:pt x="190" y="62"/>
                  </a:lnTo>
                  <a:lnTo>
                    <a:pt x="185" y="63"/>
                  </a:lnTo>
                  <a:lnTo>
                    <a:pt x="182" y="65"/>
                  </a:lnTo>
                  <a:lnTo>
                    <a:pt x="177" y="67"/>
                  </a:lnTo>
                  <a:lnTo>
                    <a:pt x="173" y="69"/>
                  </a:lnTo>
                  <a:lnTo>
                    <a:pt x="169" y="70"/>
                  </a:lnTo>
                  <a:lnTo>
                    <a:pt x="165" y="72"/>
                  </a:lnTo>
                  <a:lnTo>
                    <a:pt x="161" y="74"/>
                  </a:lnTo>
                  <a:lnTo>
                    <a:pt x="157" y="76"/>
                  </a:lnTo>
                  <a:lnTo>
                    <a:pt x="153" y="77"/>
                  </a:lnTo>
                  <a:lnTo>
                    <a:pt x="150" y="79"/>
                  </a:lnTo>
                  <a:lnTo>
                    <a:pt x="146" y="80"/>
                  </a:lnTo>
                  <a:lnTo>
                    <a:pt x="139" y="83"/>
                  </a:lnTo>
                  <a:lnTo>
                    <a:pt x="134" y="84"/>
                  </a:lnTo>
                  <a:lnTo>
                    <a:pt x="128" y="85"/>
                  </a:lnTo>
                  <a:lnTo>
                    <a:pt x="123" y="86"/>
                  </a:lnTo>
                  <a:lnTo>
                    <a:pt x="119" y="87"/>
                  </a:lnTo>
                  <a:lnTo>
                    <a:pt x="115" y="87"/>
                  </a:lnTo>
                  <a:lnTo>
                    <a:pt x="111" y="88"/>
                  </a:lnTo>
                  <a:lnTo>
                    <a:pt x="107" y="88"/>
                  </a:lnTo>
                  <a:lnTo>
                    <a:pt x="104" y="89"/>
                  </a:lnTo>
                  <a:lnTo>
                    <a:pt x="101" y="90"/>
                  </a:lnTo>
                  <a:lnTo>
                    <a:pt x="98" y="90"/>
                  </a:lnTo>
                  <a:lnTo>
                    <a:pt x="95" y="91"/>
                  </a:lnTo>
                  <a:lnTo>
                    <a:pt x="92" y="91"/>
                  </a:lnTo>
                  <a:lnTo>
                    <a:pt x="90" y="92"/>
                  </a:lnTo>
                  <a:lnTo>
                    <a:pt x="86" y="94"/>
                  </a:lnTo>
                  <a:lnTo>
                    <a:pt x="83" y="95"/>
                  </a:lnTo>
                  <a:lnTo>
                    <a:pt x="82" y="96"/>
                  </a:lnTo>
                  <a:lnTo>
                    <a:pt x="80" y="97"/>
                  </a:lnTo>
                  <a:lnTo>
                    <a:pt x="77" y="99"/>
                  </a:lnTo>
                  <a:lnTo>
                    <a:pt x="75" y="101"/>
                  </a:lnTo>
                  <a:lnTo>
                    <a:pt x="72" y="102"/>
                  </a:lnTo>
                  <a:lnTo>
                    <a:pt x="69" y="105"/>
                  </a:lnTo>
                  <a:lnTo>
                    <a:pt x="66" y="107"/>
                  </a:lnTo>
                  <a:lnTo>
                    <a:pt x="62" y="109"/>
                  </a:lnTo>
                  <a:lnTo>
                    <a:pt x="59" y="112"/>
                  </a:lnTo>
                  <a:lnTo>
                    <a:pt x="56" y="114"/>
                  </a:lnTo>
                  <a:lnTo>
                    <a:pt x="52" y="116"/>
                  </a:lnTo>
                  <a:lnTo>
                    <a:pt x="48" y="118"/>
                  </a:lnTo>
                  <a:lnTo>
                    <a:pt x="44" y="119"/>
                  </a:lnTo>
                  <a:lnTo>
                    <a:pt x="40" y="120"/>
                  </a:lnTo>
                  <a:lnTo>
                    <a:pt x="37" y="121"/>
                  </a:lnTo>
                  <a:lnTo>
                    <a:pt x="32" y="122"/>
                  </a:lnTo>
                  <a:lnTo>
                    <a:pt x="29" y="121"/>
                  </a:lnTo>
                  <a:lnTo>
                    <a:pt x="25" y="120"/>
                  </a:lnTo>
                  <a:lnTo>
                    <a:pt x="21" y="120"/>
                  </a:lnTo>
                  <a:lnTo>
                    <a:pt x="17" y="119"/>
                  </a:lnTo>
                  <a:lnTo>
                    <a:pt x="13" y="119"/>
                  </a:lnTo>
                  <a:lnTo>
                    <a:pt x="8" y="119"/>
                  </a:lnTo>
                  <a:lnTo>
                    <a:pt x="4" y="119"/>
                  </a:lnTo>
                  <a:lnTo>
                    <a:pt x="0" y="121"/>
                  </a:lnTo>
                  <a:lnTo>
                    <a:pt x="1" y="119"/>
                  </a:lnTo>
                  <a:lnTo>
                    <a:pt x="3" y="118"/>
                  </a:lnTo>
                  <a:lnTo>
                    <a:pt x="5" y="116"/>
                  </a:lnTo>
                  <a:lnTo>
                    <a:pt x="8" y="114"/>
                  </a:lnTo>
                  <a:lnTo>
                    <a:pt x="10" y="112"/>
                  </a:lnTo>
                  <a:lnTo>
                    <a:pt x="11" y="110"/>
                  </a:lnTo>
                  <a:lnTo>
                    <a:pt x="13" y="109"/>
                  </a:lnTo>
                  <a:lnTo>
                    <a:pt x="15" y="106"/>
                  </a:lnTo>
                  <a:lnTo>
                    <a:pt x="18" y="104"/>
                  </a:lnTo>
                  <a:lnTo>
                    <a:pt x="24" y="101"/>
                  </a:lnTo>
                  <a:lnTo>
                    <a:pt x="27" y="98"/>
                  </a:lnTo>
                  <a:lnTo>
                    <a:pt x="32" y="95"/>
                  </a:lnTo>
                  <a:lnTo>
                    <a:pt x="36" y="92"/>
                  </a:lnTo>
                  <a:lnTo>
                    <a:pt x="40" y="88"/>
                  </a:lnTo>
                  <a:lnTo>
                    <a:pt x="44" y="85"/>
                  </a:lnTo>
                  <a:lnTo>
                    <a:pt x="48" y="81"/>
                  </a:lnTo>
                  <a:lnTo>
                    <a:pt x="51" y="77"/>
                  </a:lnTo>
                  <a:lnTo>
                    <a:pt x="54" y="74"/>
                  </a:lnTo>
                  <a:lnTo>
                    <a:pt x="56" y="70"/>
                  </a:lnTo>
                  <a:lnTo>
                    <a:pt x="59" y="66"/>
                  </a:lnTo>
                  <a:lnTo>
                    <a:pt x="59" y="62"/>
                  </a:lnTo>
                  <a:lnTo>
                    <a:pt x="60" y="58"/>
                  </a:lnTo>
                  <a:lnTo>
                    <a:pt x="60" y="54"/>
                  </a:lnTo>
                  <a:lnTo>
                    <a:pt x="59" y="49"/>
                  </a:lnTo>
                  <a:lnTo>
                    <a:pt x="59" y="48"/>
                  </a:lnTo>
                  <a:lnTo>
                    <a:pt x="58" y="47"/>
                  </a:lnTo>
                  <a:lnTo>
                    <a:pt x="56" y="46"/>
                  </a:lnTo>
                  <a:lnTo>
                    <a:pt x="55" y="45"/>
                  </a:lnTo>
                  <a:lnTo>
                    <a:pt x="53" y="44"/>
                  </a:lnTo>
                  <a:lnTo>
                    <a:pt x="52" y="42"/>
                  </a:lnTo>
                  <a:lnTo>
                    <a:pt x="51" y="41"/>
                  </a:lnTo>
                  <a:lnTo>
                    <a:pt x="51" y="40"/>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8" name="Freeform 36">
              <a:extLst>
                <a:ext uri="{FF2B5EF4-FFF2-40B4-BE49-F238E27FC236}">
                  <a16:creationId xmlns:a16="http://schemas.microsoft.com/office/drawing/2014/main" id="{0780B175-FDC3-44A3-8147-4DF5AE9B2183}"/>
                </a:ext>
              </a:extLst>
            </p:cNvPr>
            <p:cNvSpPr>
              <a:spLocks/>
            </p:cNvSpPr>
            <p:nvPr/>
          </p:nvSpPr>
          <p:spPr bwMode="auto">
            <a:xfrm>
              <a:off x="5029" y="1067"/>
              <a:ext cx="19" cy="23"/>
            </a:xfrm>
            <a:custGeom>
              <a:avLst/>
              <a:gdLst>
                <a:gd name="T0" fmla="*/ 10 w 19"/>
                <a:gd name="T1" fmla="*/ 22 h 23"/>
                <a:gd name="T2" fmla="*/ 10 w 19"/>
                <a:gd name="T3" fmla="*/ 21 h 23"/>
                <a:gd name="T4" fmla="*/ 7 w 19"/>
                <a:gd name="T5" fmla="*/ 15 h 23"/>
                <a:gd name="T6" fmla="*/ 6 w 19"/>
                <a:gd name="T7" fmla="*/ 9 h 23"/>
                <a:gd name="T8" fmla="*/ 3 w 19"/>
                <a:gd name="T9" fmla="*/ 4 h 23"/>
                <a:gd name="T10" fmla="*/ 0 w 19"/>
                <a:gd name="T11" fmla="*/ 0 h 23"/>
                <a:gd name="T12" fmla="*/ 5 w 19"/>
                <a:gd name="T13" fmla="*/ 3 h 23"/>
                <a:gd name="T14" fmla="*/ 10 w 19"/>
                <a:gd name="T15" fmla="*/ 8 h 23"/>
                <a:gd name="T16" fmla="*/ 14 w 19"/>
                <a:gd name="T17" fmla="*/ 14 h 23"/>
                <a:gd name="T18" fmla="*/ 18 w 19"/>
                <a:gd name="T19" fmla="*/ 21 h 23"/>
                <a:gd name="T20" fmla="*/ 18 w 19"/>
                <a:gd name="T21" fmla="*/ 22 h 23"/>
                <a:gd name="T22" fmla="*/ 10 w 19"/>
                <a:gd name="T23" fmla="*/ 22 h 23"/>
                <a:gd name="T24" fmla="*/ 10 w 19"/>
                <a:gd name="T25" fmla="*/ 22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23">
                  <a:moveTo>
                    <a:pt x="10" y="22"/>
                  </a:moveTo>
                  <a:lnTo>
                    <a:pt x="10" y="21"/>
                  </a:lnTo>
                  <a:lnTo>
                    <a:pt x="7" y="15"/>
                  </a:lnTo>
                  <a:lnTo>
                    <a:pt x="6" y="9"/>
                  </a:lnTo>
                  <a:lnTo>
                    <a:pt x="3" y="4"/>
                  </a:lnTo>
                  <a:lnTo>
                    <a:pt x="0" y="0"/>
                  </a:lnTo>
                  <a:lnTo>
                    <a:pt x="5" y="3"/>
                  </a:lnTo>
                  <a:lnTo>
                    <a:pt x="10" y="8"/>
                  </a:lnTo>
                  <a:lnTo>
                    <a:pt x="14" y="14"/>
                  </a:lnTo>
                  <a:lnTo>
                    <a:pt x="18" y="21"/>
                  </a:lnTo>
                  <a:lnTo>
                    <a:pt x="18" y="22"/>
                  </a:lnTo>
                  <a:lnTo>
                    <a:pt x="10" y="22"/>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9" name="Freeform 37">
              <a:extLst>
                <a:ext uri="{FF2B5EF4-FFF2-40B4-BE49-F238E27FC236}">
                  <a16:creationId xmlns:a16="http://schemas.microsoft.com/office/drawing/2014/main" id="{08E15549-7ACA-4C75-A9CF-761D319BA2C7}"/>
                </a:ext>
              </a:extLst>
            </p:cNvPr>
            <p:cNvSpPr>
              <a:spLocks/>
            </p:cNvSpPr>
            <p:nvPr/>
          </p:nvSpPr>
          <p:spPr bwMode="auto">
            <a:xfrm>
              <a:off x="5067" y="1088"/>
              <a:ext cx="1" cy="17"/>
            </a:xfrm>
            <a:custGeom>
              <a:avLst/>
              <a:gdLst>
                <a:gd name="T0" fmla="*/ 0 w 1"/>
                <a:gd name="T1" fmla="*/ 16 h 17"/>
                <a:gd name="T2" fmla="*/ 0 w 1"/>
                <a:gd name="T3" fmla="*/ 0 h 17"/>
                <a:gd name="T4" fmla="*/ 0 w 1"/>
                <a:gd name="T5" fmla="*/ 16 h 17"/>
                <a:gd name="T6" fmla="*/ 0 w 1"/>
                <a:gd name="T7" fmla="*/ 16 h 17"/>
                <a:gd name="T8" fmla="*/ 0 w 1"/>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7">
                  <a:moveTo>
                    <a:pt x="0" y="16"/>
                  </a:moveTo>
                  <a:lnTo>
                    <a:pt x="0" y="0"/>
                  </a:lnTo>
                  <a:lnTo>
                    <a:pt x="0" y="16"/>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0" name="Freeform 38">
              <a:extLst>
                <a:ext uri="{FF2B5EF4-FFF2-40B4-BE49-F238E27FC236}">
                  <a16:creationId xmlns:a16="http://schemas.microsoft.com/office/drawing/2014/main" id="{468A8482-84CA-4046-B543-B48A4B08F6C3}"/>
                </a:ext>
              </a:extLst>
            </p:cNvPr>
            <p:cNvSpPr>
              <a:spLocks/>
            </p:cNvSpPr>
            <p:nvPr/>
          </p:nvSpPr>
          <p:spPr bwMode="auto">
            <a:xfrm>
              <a:off x="5124" y="1066"/>
              <a:ext cx="19" cy="24"/>
            </a:xfrm>
            <a:custGeom>
              <a:avLst/>
              <a:gdLst>
                <a:gd name="T0" fmla="*/ 0 w 19"/>
                <a:gd name="T1" fmla="*/ 23 h 24"/>
                <a:gd name="T2" fmla="*/ 2 w 19"/>
                <a:gd name="T3" fmla="*/ 21 h 24"/>
                <a:gd name="T4" fmla="*/ 4 w 19"/>
                <a:gd name="T5" fmla="*/ 15 h 24"/>
                <a:gd name="T6" fmla="*/ 5 w 19"/>
                <a:gd name="T7" fmla="*/ 11 h 24"/>
                <a:gd name="T8" fmla="*/ 5 w 19"/>
                <a:gd name="T9" fmla="*/ 8 h 24"/>
                <a:gd name="T10" fmla="*/ 5 w 19"/>
                <a:gd name="T11" fmla="*/ 4 h 24"/>
                <a:gd name="T12" fmla="*/ 4 w 19"/>
                <a:gd name="T13" fmla="*/ 0 h 24"/>
                <a:gd name="T14" fmla="*/ 7 w 19"/>
                <a:gd name="T15" fmla="*/ 2 h 24"/>
                <a:gd name="T16" fmla="*/ 11 w 19"/>
                <a:gd name="T17" fmla="*/ 5 h 24"/>
                <a:gd name="T18" fmla="*/ 13 w 19"/>
                <a:gd name="T19" fmla="*/ 7 h 24"/>
                <a:gd name="T20" fmla="*/ 15 w 19"/>
                <a:gd name="T21" fmla="*/ 10 h 24"/>
                <a:gd name="T22" fmla="*/ 18 w 19"/>
                <a:gd name="T23" fmla="*/ 14 h 24"/>
                <a:gd name="T24" fmla="*/ 16 w 19"/>
                <a:gd name="T25" fmla="*/ 18 h 24"/>
                <a:gd name="T26" fmla="*/ 18 w 19"/>
                <a:gd name="T27" fmla="*/ 23 h 24"/>
                <a:gd name="T28" fmla="*/ 0 w 19"/>
                <a:gd name="T29" fmla="*/ 23 h 24"/>
                <a:gd name="T30" fmla="*/ 0 w 19"/>
                <a:gd name="T31" fmla="*/ 23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 h="24">
                  <a:moveTo>
                    <a:pt x="0" y="23"/>
                  </a:moveTo>
                  <a:lnTo>
                    <a:pt x="2" y="21"/>
                  </a:lnTo>
                  <a:lnTo>
                    <a:pt x="4" y="15"/>
                  </a:lnTo>
                  <a:lnTo>
                    <a:pt x="5" y="11"/>
                  </a:lnTo>
                  <a:lnTo>
                    <a:pt x="5" y="8"/>
                  </a:lnTo>
                  <a:lnTo>
                    <a:pt x="5" y="4"/>
                  </a:lnTo>
                  <a:lnTo>
                    <a:pt x="4" y="0"/>
                  </a:lnTo>
                  <a:lnTo>
                    <a:pt x="7" y="2"/>
                  </a:lnTo>
                  <a:lnTo>
                    <a:pt x="11" y="5"/>
                  </a:lnTo>
                  <a:lnTo>
                    <a:pt x="13" y="7"/>
                  </a:lnTo>
                  <a:lnTo>
                    <a:pt x="15" y="10"/>
                  </a:lnTo>
                  <a:lnTo>
                    <a:pt x="18" y="14"/>
                  </a:lnTo>
                  <a:lnTo>
                    <a:pt x="16" y="18"/>
                  </a:lnTo>
                  <a:lnTo>
                    <a:pt x="18" y="23"/>
                  </a:lnTo>
                  <a:lnTo>
                    <a:pt x="0" y="23"/>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1" name="Freeform 39">
              <a:extLst>
                <a:ext uri="{FF2B5EF4-FFF2-40B4-BE49-F238E27FC236}">
                  <a16:creationId xmlns:a16="http://schemas.microsoft.com/office/drawing/2014/main" id="{D6396D15-8E72-44DD-9245-A56EB2DA3135}"/>
                </a:ext>
              </a:extLst>
            </p:cNvPr>
            <p:cNvSpPr>
              <a:spLocks/>
            </p:cNvSpPr>
            <p:nvPr/>
          </p:nvSpPr>
          <p:spPr bwMode="auto">
            <a:xfrm>
              <a:off x="5175" y="1080"/>
              <a:ext cx="18" cy="17"/>
            </a:xfrm>
            <a:custGeom>
              <a:avLst/>
              <a:gdLst>
                <a:gd name="T0" fmla="*/ 9 w 18"/>
                <a:gd name="T1" fmla="*/ 16 h 17"/>
                <a:gd name="T2" fmla="*/ 9 w 18"/>
                <a:gd name="T3" fmla="*/ 13 h 17"/>
                <a:gd name="T4" fmla="*/ 6 w 18"/>
                <a:gd name="T5" fmla="*/ 7 h 17"/>
                <a:gd name="T6" fmla="*/ 0 w 18"/>
                <a:gd name="T7" fmla="*/ 0 h 17"/>
                <a:gd name="T8" fmla="*/ 6 w 18"/>
                <a:gd name="T9" fmla="*/ 1 h 17"/>
                <a:gd name="T10" fmla="*/ 10 w 18"/>
                <a:gd name="T11" fmla="*/ 6 h 17"/>
                <a:gd name="T12" fmla="*/ 13 w 18"/>
                <a:gd name="T13" fmla="*/ 12 h 17"/>
                <a:gd name="T14" fmla="*/ 17 w 18"/>
                <a:gd name="T15" fmla="*/ 16 h 17"/>
                <a:gd name="T16" fmla="*/ 9 w 18"/>
                <a:gd name="T17" fmla="*/ 16 h 17"/>
                <a:gd name="T18" fmla="*/ 9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7">
                  <a:moveTo>
                    <a:pt x="9" y="16"/>
                  </a:moveTo>
                  <a:lnTo>
                    <a:pt x="9" y="13"/>
                  </a:lnTo>
                  <a:lnTo>
                    <a:pt x="6" y="7"/>
                  </a:lnTo>
                  <a:lnTo>
                    <a:pt x="0" y="0"/>
                  </a:lnTo>
                  <a:lnTo>
                    <a:pt x="6" y="1"/>
                  </a:lnTo>
                  <a:lnTo>
                    <a:pt x="10" y="6"/>
                  </a:lnTo>
                  <a:lnTo>
                    <a:pt x="13" y="12"/>
                  </a:lnTo>
                  <a:lnTo>
                    <a:pt x="17" y="16"/>
                  </a:lnTo>
                  <a:lnTo>
                    <a:pt x="9" y="16"/>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2" name="Freeform 40">
              <a:extLst>
                <a:ext uri="{FF2B5EF4-FFF2-40B4-BE49-F238E27FC236}">
                  <a16:creationId xmlns:a16="http://schemas.microsoft.com/office/drawing/2014/main" id="{9657ECD1-9174-48A4-B090-E767D571733F}"/>
                </a:ext>
              </a:extLst>
            </p:cNvPr>
            <p:cNvSpPr>
              <a:spLocks/>
            </p:cNvSpPr>
            <p:nvPr/>
          </p:nvSpPr>
          <p:spPr bwMode="auto">
            <a:xfrm>
              <a:off x="5212" y="1059"/>
              <a:ext cx="19" cy="31"/>
            </a:xfrm>
            <a:custGeom>
              <a:avLst/>
              <a:gdLst>
                <a:gd name="T0" fmla="*/ 6 w 19"/>
                <a:gd name="T1" fmla="*/ 30 h 31"/>
                <a:gd name="T2" fmla="*/ 6 w 19"/>
                <a:gd name="T3" fmla="*/ 28 h 31"/>
                <a:gd name="T4" fmla="*/ 6 w 19"/>
                <a:gd name="T5" fmla="*/ 23 h 31"/>
                <a:gd name="T6" fmla="*/ 6 w 19"/>
                <a:gd name="T7" fmla="*/ 18 h 31"/>
                <a:gd name="T8" fmla="*/ 6 w 19"/>
                <a:gd name="T9" fmla="*/ 14 h 31"/>
                <a:gd name="T10" fmla="*/ 6 w 19"/>
                <a:gd name="T11" fmla="*/ 11 h 31"/>
                <a:gd name="T12" fmla="*/ 6 w 19"/>
                <a:gd name="T13" fmla="*/ 8 h 31"/>
                <a:gd name="T14" fmla="*/ 6 w 19"/>
                <a:gd name="T15" fmla="*/ 5 h 31"/>
                <a:gd name="T16" fmla="*/ 3 w 19"/>
                <a:gd name="T17" fmla="*/ 2 h 31"/>
                <a:gd name="T18" fmla="*/ 0 w 19"/>
                <a:gd name="T19" fmla="*/ 0 h 31"/>
                <a:gd name="T20" fmla="*/ 1 w 19"/>
                <a:gd name="T21" fmla="*/ 0 h 31"/>
                <a:gd name="T22" fmla="*/ 4 w 19"/>
                <a:gd name="T23" fmla="*/ 0 h 31"/>
                <a:gd name="T24" fmla="*/ 6 w 19"/>
                <a:gd name="T25" fmla="*/ 1 h 31"/>
                <a:gd name="T26" fmla="*/ 9 w 19"/>
                <a:gd name="T27" fmla="*/ 3 h 31"/>
                <a:gd name="T28" fmla="*/ 12 w 19"/>
                <a:gd name="T29" fmla="*/ 5 h 31"/>
                <a:gd name="T30" fmla="*/ 15 w 19"/>
                <a:gd name="T31" fmla="*/ 7 h 31"/>
                <a:gd name="T32" fmla="*/ 16 w 19"/>
                <a:gd name="T33" fmla="*/ 10 h 31"/>
                <a:gd name="T34" fmla="*/ 18 w 19"/>
                <a:gd name="T35" fmla="*/ 14 h 31"/>
                <a:gd name="T36" fmla="*/ 17 w 19"/>
                <a:gd name="T37" fmla="*/ 19 h 31"/>
                <a:gd name="T38" fmla="*/ 15 w 19"/>
                <a:gd name="T39" fmla="*/ 22 h 31"/>
                <a:gd name="T40" fmla="*/ 13 w 19"/>
                <a:gd name="T41" fmla="*/ 26 h 31"/>
                <a:gd name="T42" fmla="*/ 12 w 19"/>
                <a:gd name="T43" fmla="*/ 30 h 31"/>
                <a:gd name="T44" fmla="*/ 6 w 19"/>
                <a:gd name="T45" fmla="*/ 30 h 31"/>
                <a:gd name="T46" fmla="*/ 6 w 19"/>
                <a:gd name="T47" fmla="*/ 30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 h="31">
                  <a:moveTo>
                    <a:pt x="6" y="30"/>
                  </a:moveTo>
                  <a:lnTo>
                    <a:pt x="6" y="28"/>
                  </a:lnTo>
                  <a:lnTo>
                    <a:pt x="6" y="23"/>
                  </a:lnTo>
                  <a:lnTo>
                    <a:pt x="6" y="18"/>
                  </a:lnTo>
                  <a:lnTo>
                    <a:pt x="6" y="14"/>
                  </a:lnTo>
                  <a:lnTo>
                    <a:pt x="6" y="11"/>
                  </a:lnTo>
                  <a:lnTo>
                    <a:pt x="6" y="8"/>
                  </a:lnTo>
                  <a:lnTo>
                    <a:pt x="6" y="5"/>
                  </a:lnTo>
                  <a:lnTo>
                    <a:pt x="3" y="2"/>
                  </a:lnTo>
                  <a:lnTo>
                    <a:pt x="0" y="0"/>
                  </a:lnTo>
                  <a:lnTo>
                    <a:pt x="1" y="0"/>
                  </a:lnTo>
                  <a:lnTo>
                    <a:pt x="4" y="0"/>
                  </a:lnTo>
                  <a:lnTo>
                    <a:pt x="6" y="1"/>
                  </a:lnTo>
                  <a:lnTo>
                    <a:pt x="9" y="3"/>
                  </a:lnTo>
                  <a:lnTo>
                    <a:pt x="12" y="5"/>
                  </a:lnTo>
                  <a:lnTo>
                    <a:pt x="15" y="7"/>
                  </a:lnTo>
                  <a:lnTo>
                    <a:pt x="16" y="10"/>
                  </a:lnTo>
                  <a:lnTo>
                    <a:pt x="18" y="14"/>
                  </a:lnTo>
                  <a:lnTo>
                    <a:pt x="17" y="19"/>
                  </a:lnTo>
                  <a:lnTo>
                    <a:pt x="15" y="22"/>
                  </a:lnTo>
                  <a:lnTo>
                    <a:pt x="13" y="26"/>
                  </a:lnTo>
                  <a:lnTo>
                    <a:pt x="12" y="30"/>
                  </a:lnTo>
                  <a:lnTo>
                    <a:pt x="6" y="30"/>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3" name="Freeform 41">
              <a:extLst>
                <a:ext uri="{FF2B5EF4-FFF2-40B4-BE49-F238E27FC236}">
                  <a16:creationId xmlns:a16="http://schemas.microsoft.com/office/drawing/2014/main" id="{D4A776FE-1300-4113-A390-A307F9341A11}"/>
                </a:ext>
              </a:extLst>
            </p:cNvPr>
            <p:cNvSpPr>
              <a:spLocks/>
            </p:cNvSpPr>
            <p:nvPr/>
          </p:nvSpPr>
          <p:spPr bwMode="auto">
            <a:xfrm>
              <a:off x="5217" y="1009"/>
              <a:ext cx="62" cy="81"/>
            </a:xfrm>
            <a:custGeom>
              <a:avLst/>
              <a:gdLst>
                <a:gd name="T0" fmla="*/ 11 w 62"/>
                <a:gd name="T1" fmla="*/ 78 h 81"/>
                <a:gd name="T2" fmla="*/ 20 w 62"/>
                <a:gd name="T3" fmla="*/ 70 h 81"/>
                <a:gd name="T4" fmla="*/ 30 w 62"/>
                <a:gd name="T5" fmla="*/ 58 h 81"/>
                <a:gd name="T6" fmla="*/ 40 w 62"/>
                <a:gd name="T7" fmla="*/ 48 h 81"/>
                <a:gd name="T8" fmla="*/ 43 w 62"/>
                <a:gd name="T9" fmla="*/ 42 h 81"/>
                <a:gd name="T10" fmla="*/ 37 w 62"/>
                <a:gd name="T11" fmla="*/ 39 h 81"/>
                <a:gd name="T12" fmla="*/ 30 w 62"/>
                <a:gd name="T13" fmla="*/ 36 h 81"/>
                <a:gd name="T14" fmla="*/ 23 w 62"/>
                <a:gd name="T15" fmla="*/ 35 h 81"/>
                <a:gd name="T16" fmla="*/ 17 w 62"/>
                <a:gd name="T17" fmla="*/ 32 h 81"/>
                <a:gd name="T18" fmla="*/ 12 w 62"/>
                <a:gd name="T19" fmla="*/ 27 h 81"/>
                <a:gd name="T20" fmla="*/ 8 w 62"/>
                <a:gd name="T21" fmla="*/ 20 h 81"/>
                <a:gd name="T22" fmla="*/ 2 w 62"/>
                <a:gd name="T23" fmla="*/ 16 h 81"/>
                <a:gd name="T24" fmla="*/ 4 w 62"/>
                <a:gd name="T25" fmla="*/ 14 h 81"/>
                <a:gd name="T26" fmla="*/ 11 w 62"/>
                <a:gd name="T27" fmla="*/ 17 h 81"/>
                <a:gd name="T28" fmla="*/ 16 w 62"/>
                <a:gd name="T29" fmla="*/ 22 h 81"/>
                <a:gd name="T30" fmla="*/ 20 w 62"/>
                <a:gd name="T31" fmla="*/ 27 h 81"/>
                <a:gd name="T32" fmla="*/ 26 w 62"/>
                <a:gd name="T33" fmla="*/ 31 h 81"/>
                <a:gd name="T34" fmla="*/ 32 w 62"/>
                <a:gd name="T35" fmla="*/ 33 h 81"/>
                <a:gd name="T36" fmla="*/ 39 w 62"/>
                <a:gd name="T37" fmla="*/ 35 h 81"/>
                <a:gd name="T38" fmla="*/ 44 w 62"/>
                <a:gd name="T39" fmla="*/ 35 h 81"/>
                <a:gd name="T40" fmla="*/ 46 w 62"/>
                <a:gd name="T41" fmla="*/ 31 h 81"/>
                <a:gd name="T42" fmla="*/ 46 w 62"/>
                <a:gd name="T43" fmla="*/ 27 h 81"/>
                <a:gd name="T44" fmla="*/ 42 w 62"/>
                <a:gd name="T45" fmla="*/ 25 h 81"/>
                <a:gd name="T46" fmla="*/ 38 w 62"/>
                <a:gd name="T47" fmla="*/ 23 h 81"/>
                <a:gd name="T48" fmla="*/ 35 w 62"/>
                <a:gd name="T49" fmla="*/ 20 h 81"/>
                <a:gd name="T50" fmla="*/ 31 w 62"/>
                <a:gd name="T51" fmla="*/ 16 h 81"/>
                <a:gd name="T52" fmla="*/ 29 w 62"/>
                <a:gd name="T53" fmla="*/ 10 h 81"/>
                <a:gd name="T54" fmla="*/ 27 w 62"/>
                <a:gd name="T55" fmla="*/ 4 h 81"/>
                <a:gd name="T56" fmla="*/ 29 w 62"/>
                <a:gd name="T57" fmla="*/ 4 h 81"/>
                <a:gd name="T58" fmla="*/ 31 w 62"/>
                <a:gd name="T59" fmla="*/ 10 h 81"/>
                <a:gd name="T60" fmla="*/ 35 w 62"/>
                <a:gd name="T61" fmla="*/ 14 h 81"/>
                <a:gd name="T62" fmla="*/ 38 w 62"/>
                <a:gd name="T63" fmla="*/ 17 h 81"/>
                <a:gd name="T64" fmla="*/ 43 w 62"/>
                <a:gd name="T65" fmla="*/ 21 h 81"/>
                <a:gd name="T66" fmla="*/ 50 w 62"/>
                <a:gd name="T67" fmla="*/ 26 h 81"/>
                <a:gd name="T68" fmla="*/ 56 w 62"/>
                <a:gd name="T69" fmla="*/ 33 h 81"/>
                <a:gd name="T70" fmla="*/ 60 w 62"/>
                <a:gd name="T71" fmla="*/ 43 h 81"/>
                <a:gd name="T72" fmla="*/ 58 w 62"/>
                <a:gd name="T73" fmla="*/ 52 h 81"/>
                <a:gd name="T74" fmla="*/ 51 w 62"/>
                <a:gd name="T75" fmla="*/ 56 h 81"/>
                <a:gd name="T76" fmla="*/ 44 w 62"/>
                <a:gd name="T77" fmla="*/ 59 h 81"/>
                <a:gd name="T78" fmla="*/ 38 w 62"/>
                <a:gd name="T79" fmla="*/ 63 h 81"/>
                <a:gd name="T80" fmla="*/ 31 w 62"/>
                <a:gd name="T81" fmla="*/ 67 h 81"/>
                <a:gd name="T82" fmla="*/ 25 w 62"/>
                <a:gd name="T83" fmla="*/ 72 h 81"/>
                <a:gd name="T84" fmla="*/ 19 w 62"/>
                <a:gd name="T85" fmla="*/ 77 h 81"/>
                <a:gd name="T86" fmla="*/ 16 w 62"/>
                <a:gd name="T87" fmla="*/ 80 h 81"/>
                <a:gd name="T88" fmla="*/ 9 w 62"/>
                <a:gd name="T89" fmla="*/ 80 h 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 h="81">
                  <a:moveTo>
                    <a:pt x="9" y="80"/>
                  </a:moveTo>
                  <a:lnTo>
                    <a:pt x="11" y="78"/>
                  </a:lnTo>
                  <a:lnTo>
                    <a:pt x="16" y="74"/>
                  </a:lnTo>
                  <a:lnTo>
                    <a:pt x="20" y="70"/>
                  </a:lnTo>
                  <a:lnTo>
                    <a:pt x="25" y="64"/>
                  </a:lnTo>
                  <a:lnTo>
                    <a:pt x="30" y="58"/>
                  </a:lnTo>
                  <a:lnTo>
                    <a:pt x="35" y="53"/>
                  </a:lnTo>
                  <a:lnTo>
                    <a:pt x="40" y="48"/>
                  </a:lnTo>
                  <a:lnTo>
                    <a:pt x="46" y="44"/>
                  </a:lnTo>
                  <a:lnTo>
                    <a:pt x="43" y="42"/>
                  </a:lnTo>
                  <a:lnTo>
                    <a:pt x="40" y="40"/>
                  </a:lnTo>
                  <a:lnTo>
                    <a:pt x="37" y="39"/>
                  </a:lnTo>
                  <a:lnTo>
                    <a:pt x="34" y="37"/>
                  </a:lnTo>
                  <a:lnTo>
                    <a:pt x="30" y="36"/>
                  </a:lnTo>
                  <a:lnTo>
                    <a:pt x="26" y="36"/>
                  </a:lnTo>
                  <a:lnTo>
                    <a:pt x="23" y="35"/>
                  </a:lnTo>
                  <a:lnTo>
                    <a:pt x="20" y="33"/>
                  </a:lnTo>
                  <a:lnTo>
                    <a:pt x="17" y="32"/>
                  </a:lnTo>
                  <a:lnTo>
                    <a:pt x="14" y="29"/>
                  </a:lnTo>
                  <a:lnTo>
                    <a:pt x="12" y="27"/>
                  </a:lnTo>
                  <a:lnTo>
                    <a:pt x="11" y="24"/>
                  </a:lnTo>
                  <a:lnTo>
                    <a:pt x="8" y="20"/>
                  </a:lnTo>
                  <a:lnTo>
                    <a:pt x="5" y="18"/>
                  </a:lnTo>
                  <a:lnTo>
                    <a:pt x="2" y="16"/>
                  </a:lnTo>
                  <a:lnTo>
                    <a:pt x="0" y="14"/>
                  </a:lnTo>
                  <a:lnTo>
                    <a:pt x="4" y="14"/>
                  </a:lnTo>
                  <a:lnTo>
                    <a:pt x="8" y="16"/>
                  </a:lnTo>
                  <a:lnTo>
                    <a:pt x="11" y="17"/>
                  </a:lnTo>
                  <a:lnTo>
                    <a:pt x="14" y="20"/>
                  </a:lnTo>
                  <a:lnTo>
                    <a:pt x="16" y="22"/>
                  </a:lnTo>
                  <a:lnTo>
                    <a:pt x="18" y="24"/>
                  </a:lnTo>
                  <a:lnTo>
                    <a:pt x="20" y="27"/>
                  </a:lnTo>
                  <a:lnTo>
                    <a:pt x="23" y="28"/>
                  </a:lnTo>
                  <a:lnTo>
                    <a:pt x="26" y="31"/>
                  </a:lnTo>
                  <a:lnTo>
                    <a:pt x="29" y="32"/>
                  </a:lnTo>
                  <a:lnTo>
                    <a:pt x="32" y="33"/>
                  </a:lnTo>
                  <a:lnTo>
                    <a:pt x="36" y="35"/>
                  </a:lnTo>
                  <a:lnTo>
                    <a:pt x="39" y="35"/>
                  </a:lnTo>
                  <a:lnTo>
                    <a:pt x="43" y="35"/>
                  </a:lnTo>
                  <a:lnTo>
                    <a:pt x="44" y="35"/>
                  </a:lnTo>
                  <a:lnTo>
                    <a:pt x="46" y="34"/>
                  </a:lnTo>
                  <a:lnTo>
                    <a:pt x="46" y="31"/>
                  </a:lnTo>
                  <a:lnTo>
                    <a:pt x="46" y="29"/>
                  </a:lnTo>
                  <a:lnTo>
                    <a:pt x="46" y="27"/>
                  </a:lnTo>
                  <a:lnTo>
                    <a:pt x="44" y="26"/>
                  </a:lnTo>
                  <a:lnTo>
                    <a:pt x="42" y="25"/>
                  </a:lnTo>
                  <a:lnTo>
                    <a:pt x="40" y="24"/>
                  </a:lnTo>
                  <a:lnTo>
                    <a:pt x="38" y="23"/>
                  </a:lnTo>
                  <a:lnTo>
                    <a:pt x="36" y="21"/>
                  </a:lnTo>
                  <a:lnTo>
                    <a:pt x="35" y="20"/>
                  </a:lnTo>
                  <a:lnTo>
                    <a:pt x="34" y="18"/>
                  </a:lnTo>
                  <a:lnTo>
                    <a:pt x="31" y="16"/>
                  </a:lnTo>
                  <a:lnTo>
                    <a:pt x="30" y="13"/>
                  </a:lnTo>
                  <a:lnTo>
                    <a:pt x="29" y="10"/>
                  </a:lnTo>
                  <a:lnTo>
                    <a:pt x="28" y="7"/>
                  </a:lnTo>
                  <a:lnTo>
                    <a:pt x="27" y="4"/>
                  </a:lnTo>
                  <a:lnTo>
                    <a:pt x="27" y="0"/>
                  </a:lnTo>
                  <a:lnTo>
                    <a:pt x="29" y="4"/>
                  </a:lnTo>
                  <a:lnTo>
                    <a:pt x="30" y="8"/>
                  </a:lnTo>
                  <a:lnTo>
                    <a:pt x="31" y="10"/>
                  </a:lnTo>
                  <a:lnTo>
                    <a:pt x="34" y="13"/>
                  </a:lnTo>
                  <a:lnTo>
                    <a:pt x="35" y="14"/>
                  </a:lnTo>
                  <a:lnTo>
                    <a:pt x="37" y="16"/>
                  </a:lnTo>
                  <a:lnTo>
                    <a:pt x="38" y="17"/>
                  </a:lnTo>
                  <a:lnTo>
                    <a:pt x="39" y="18"/>
                  </a:lnTo>
                  <a:lnTo>
                    <a:pt x="43" y="21"/>
                  </a:lnTo>
                  <a:lnTo>
                    <a:pt x="47" y="24"/>
                  </a:lnTo>
                  <a:lnTo>
                    <a:pt x="50" y="26"/>
                  </a:lnTo>
                  <a:lnTo>
                    <a:pt x="53" y="29"/>
                  </a:lnTo>
                  <a:lnTo>
                    <a:pt x="56" y="33"/>
                  </a:lnTo>
                  <a:lnTo>
                    <a:pt x="58" y="37"/>
                  </a:lnTo>
                  <a:lnTo>
                    <a:pt x="60" y="43"/>
                  </a:lnTo>
                  <a:lnTo>
                    <a:pt x="61" y="51"/>
                  </a:lnTo>
                  <a:lnTo>
                    <a:pt x="58" y="52"/>
                  </a:lnTo>
                  <a:lnTo>
                    <a:pt x="55" y="55"/>
                  </a:lnTo>
                  <a:lnTo>
                    <a:pt x="51" y="56"/>
                  </a:lnTo>
                  <a:lnTo>
                    <a:pt x="48" y="58"/>
                  </a:lnTo>
                  <a:lnTo>
                    <a:pt x="44" y="59"/>
                  </a:lnTo>
                  <a:lnTo>
                    <a:pt x="41" y="62"/>
                  </a:lnTo>
                  <a:lnTo>
                    <a:pt x="38" y="63"/>
                  </a:lnTo>
                  <a:lnTo>
                    <a:pt x="34" y="66"/>
                  </a:lnTo>
                  <a:lnTo>
                    <a:pt x="31" y="67"/>
                  </a:lnTo>
                  <a:lnTo>
                    <a:pt x="29" y="70"/>
                  </a:lnTo>
                  <a:lnTo>
                    <a:pt x="25" y="72"/>
                  </a:lnTo>
                  <a:lnTo>
                    <a:pt x="22" y="74"/>
                  </a:lnTo>
                  <a:lnTo>
                    <a:pt x="19" y="77"/>
                  </a:lnTo>
                  <a:lnTo>
                    <a:pt x="16" y="80"/>
                  </a:lnTo>
                  <a:lnTo>
                    <a:pt x="9" y="80"/>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4" name="Freeform 42">
              <a:extLst>
                <a:ext uri="{FF2B5EF4-FFF2-40B4-BE49-F238E27FC236}">
                  <a16:creationId xmlns:a16="http://schemas.microsoft.com/office/drawing/2014/main" id="{8A668A02-7CB2-4F0B-B247-A79A8DE0C89C}"/>
                </a:ext>
              </a:extLst>
            </p:cNvPr>
            <p:cNvSpPr>
              <a:spLocks/>
            </p:cNvSpPr>
            <p:nvPr/>
          </p:nvSpPr>
          <p:spPr bwMode="auto">
            <a:xfrm>
              <a:off x="5452" y="907"/>
              <a:ext cx="70" cy="183"/>
            </a:xfrm>
            <a:custGeom>
              <a:avLst/>
              <a:gdLst>
                <a:gd name="T0" fmla="*/ 1 w 70"/>
                <a:gd name="T1" fmla="*/ 179 h 183"/>
                <a:gd name="T2" fmla="*/ 6 w 70"/>
                <a:gd name="T3" fmla="*/ 165 h 183"/>
                <a:gd name="T4" fmla="*/ 10 w 70"/>
                <a:gd name="T5" fmla="*/ 164 h 183"/>
                <a:gd name="T6" fmla="*/ 6 w 70"/>
                <a:gd name="T7" fmla="*/ 153 h 183"/>
                <a:gd name="T8" fmla="*/ 1 w 70"/>
                <a:gd name="T9" fmla="*/ 138 h 183"/>
                <a:gd name="T10" fmla="*/ 2 w 70"/>
                <a:gd name="T11" fmla="*/ 121 h 183"/>
                <a:gd name="T12" fmla="*/ 7 w 70"/>
                <a:gd name="T13" fmla="*/ 104 h 183"/>
                <a:gd name="T14" fmla="*/ 12 w 70"/>
                <a:gd name="T15" fmla="*/ 86 h 183"/>
                <a:gd name="T16" fmla="*/ 15 w 70"/>
                <a:gd name="T17" fmla="*/ 72 h 183"/>
                <a:gd name="T18" fmla="*/ 15 w 70"/>
                <a:gd name="T19" fmla="*/ 61 h 183"/>
                <a:gd name="T20" fmla="*/ 15 w 70"/>
                <a:gd name="T21" fmla="*/ 47 h 183"/>
                <a:gd name="T22" fmla="*/ 19 w 70"/>
                <a:gd name="T23" fmla="*/ 35 h 183"/>
                <a:gd name="T24" fmla="*/ 24 w 70"/>
                <a:gd name="T25" fmla="*/ 26 h 183"/>
                <a:gd name="T26" fmla="*/ 30 w 70"/>
                <a:gd name="T27" fmla="*/ 18 h 183"/>
                <a:gd name="T28" fmla="*/ 38 w 70"/>
                <a:gd name="T29" fmla="*/ 9 h 183"/>
                <a:gd name="T30" fmla="*/ 45 w 70"/>
                <a:gd name="T31" fmla="*/ 4 h 183"/>
                <a:gd name="T32" fmla="*/ 52 w 70"/>
                <a:gd name="T33" fmla="*/ 1 h 183"/>
                <a:gd name="T34" fmla="*/ 48 w 70"/>
                <a:gd name="T35" fmla="*/ 5 h 183"/>
                <a:gd name="T36" fmla="*/ 35 w 70"/>
                <a:gd name="T37" fmla="*/ 17 h 183"/>
                <a:gd name="T38" fmla="*/ 26 w 70"/>
                <a:gd name="T39" fmla="*/ 31 h 183"/>
                <a:gd name="T40" fmla="*/ 26 w 70"/>
                <a:gd name="T41" fmla="*/ 38 h 183"/>
                <a:gd name="T42" fmla="*/ 38 w 70"/>
                <a:gd name="T43" fmla="*/ 36 h 183"/>
                <a:gd name="T44" fmla="*/ 46 w 70"/>
                <a:gd name="T45" fmla="*/ 32 h 183"/>
                <a:gd name="T46" fmla="*/ 55 w 70"/>
                <a:gd name="T47" fmla="*/ 27 h 183"/>
                <a:gd name="T48" fmla="*/ 63 w 70"/>
                <a:gd name="T49" fmla="*/ 20 h 183"/>
                <a:gd name="T50" fmla="*/ 66 w 70"/>
                <a:gd name="T51" fmla="*/ 19 h 183"/>
                <a:gd name="T52" fmla="*/ 62 w 70"/>
                <a:gd name="T53" fmla="*/ 25 h 183"/>
                <a:gd name="T54" fmla="*/ 56 w 70"/>
                <a:gd name="T55" fmla="*/ 31 h 183"/>
                <a:gd name="T56" fmla="*/ 48 w 70"/>
                <a:gd name="T57" fmla="*/ 36 h 183"/>
                <a:gd name="T58" fmla="*/ 38 w 70"/>
                <a:gd name="T59" fmla="*/ 41 h 183"/>
                <a:gd name="T60" fmla="*/ 29 w 70"/>
                <a:gd name="T61" fmla="*/ 46 h 183"/>
                <a:gd name="T62" fmla="*/ 23 w 70"/>
                <a:gd name="T63" fmla="*/ 53 h 183"/>
                <a:gd name="T64" fmla="*/ 20 w 70"/>
                <a:gd name="T65" fmla="*/ 62 h 183"/>
                <a:gd name="T66" fmla="*/ 23 w 70"/>
                <a:gd name="T67" fmla="*/ 68 h 183"/>
                <a:gd name="T68" fmla="*/ 29 w 70"/>
                <a:gd name="T69" fmla="*/ 68 h 183"/>
                <a:gd name="T70" fmla="*/ 37 w 70"/>
                <a:gd name="T71" fmla="*/ 65 h 183"/>
                <a:gd name="T72" fmla="*/ 43 w 70"/>
                <a:gd name="T73" fmla="*/ 61 h 183"/>
                <a:gd name="T74" fmla="*/ 46 w 70"/>
                <a:gd name="T75" fmla="*/ 62 h 183"/>
                <a:gd name="T76" fmla="*/ 41 w 70"/>
                <a:gd name="T77" fmla="*/ 66 h 183"/>
                <a:gd name="T78" fmla="*/ 34 w 70"/>
                <a:gd name="T79" fmla="*/ 69 h 183"/>
                <a:gd name="T80" fmla="*/ 25 w 70"/>
                <a:gd name="T81" fmla="*/ 73 h 183"/>
                <a:gd name="T82" fmla="*/ 20 w 70"/>
                <a:gd name="T83" fmla="*/ 84 h 183"/>
                <a:gd name="T84" fmla="*/ 20 w 70"/>
                <a:gd name="T85" fmla="*/ 101 h 183"/>
                <a:gd name="T86" fmla="*/ 15 w 70"/>
                <a:gd name="T87" fmla="*/ 116 h 183"/>
                <a:gd name="T88" fmla="*/ 9 w 70"/>
                <a:gd name="T89" fmla="*/ 128 h 183"/>
                <a:gd name="T90" fmla="*/ 7 w 70"/>
                <a:gd name="T91" fmla="*/ 141 h 183"/>
                <a:gd name="T92" fmla="*/ 14 w 70"/>
                <a:gd name="T93" fmla="*/ 154 h 183"/>
                <a:gd name="T94" fmla="*/ 26 w 70"/>
                <a:gd name="T95" fmla="*/ 159 h 183"/>
                <a:gd name="T96" fmla="*/ 32 w 70"/>
                <a:gd name="T97" fmla="*/ 160 h 183"/>
                <a:gd name="T98" fmla="*/ 36 w 70"/>
                <a:gd name="T99" fmla="*/ 162 h 183"/>
                <a:gd name="T100" fmla="*/ 43 w 70"/>
                <a:gd name="T101" fmla="*/ 165 h 183"/>
                <a:gd name="T102" fmla="*/ 43 w 70"/>
                <a:gd name="T103" fmla="*/ 167 h 183"/>
                <a:gd name="T104" fmla="*/ 35 w 70"/>
                <a:gd name="T105" fmla="*/ 166 h 183"/>
                <a:gd name="T106" fmla="*/ 28 w 70"/>
                <a:gd name="T107" fmla="*/ 164 h 183"/>
                <a:gd name="T108" fmla="*/ 20 w 70"/>
                <a:gd name="T109" fmla="*/ 165 h 183"/>
                <a:gd name="T110" fmla="*/ 12 w 70"/>
                <a:gd name="T111" fmla="*/ 172 h 183"/>
                <a:gd name="T112" fmla="*/ 5 w 70"/>
                <a:gd name="T113" fmla="*/ 182 h 183"/>
                <a:gd name="T114" fmla="*/ 0 w 70"/>
                <a:gd name="T115" fmla="*/ 182 h 1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0" h="183">
                  <a:moveTo>
                    <a:pt x="0" y="182"/>
                  </a:moveTo>
                  <a:lnTo>
                    <a:pt x="1" y="179"/>
                  </a:lnTo>
                  <a:lnTo>
                    <a:pt x="3" y="169"/>
                  </a:lnTo>
                  <a:lnTo>
                    <a:pt x="6" y="165"/>
                  </a:lnTo>
                  <a:lnTo>
                    <a:pt x="9" y="165"/>
                  </a:lnTo>
                  <a:lnTo>
                    <a:pt x="10" y="164"/>
                  </a:lnTo>
                  <a:lnTo>
                    <a:pt x="11" y="161"/>
                  </a:lnTo>
                  <a:lnTo>
                    <a:pt x="6" y="153"/>
                  </a:lnTo>
                  <a:lnTo>
                    <a:pt x="2" y="146"/>
                  </a:lnTo>
                  <a:lnTo>
                    <a:pt x="1" y="138"/>
                  </a:lnTo>
                  <a:lnTo>
                    <a:pt x="1" y="129"/>
                  </a:lnTo>
                  <a:lnTo>
                    <a:pt x="2" y="121"/>
                  </a:lnTo>
                  <a:lnTo>
                    <a:pt x="5" y="112"/>
                  </a:lnTo>
                  <a:lnTo>
                    <a:pt x="7" y="104"/>
                  </a:lnTo>
                  <a:lnTo>
                    <a:pt x="10" y="96"/>
                  </a:lnTo>
                  <a:lnTo>
                    <a:pt x="12" y="86"/>
                  </a:lnTo>
                  <a:lnTo>
                    <a:pt x="14" y="79"/>
                  </a:lnTo>
                  <a:lnTo>
                    <a:pt x="15" y="72"/>
                  </a:lnTo>
                  <a:lnTo>
                    <a:pt x="16" y="67"/>
                  </a:lnTo>
                  <a:lnTo>
                    <a:pt x="15" y="61"/>
                  </a:lnTo>
                  <a:lnTo>
                    <a:pt x="14" y="54"/>
                  </a:lnTo>
                  <a:lnTo>
                    <a:pt x="15" y="47"/>
                  </a:lnTo>
                  <a:lnTo>
                    <a:pt x="16" y="41"/>
                  </a:lnTo>
                  <a:lnTo>
                    <a:pt x="19" y="35"/>
                  </a:lnTo>
                  <a:lnTo>
                    <a:pt x="21" y="31"/>
                  </a:lnTo>
                  <a:lnTo>
                    <a:pt x="24" y="26"/>
                  </a:lnTo>
                  <a:lnTo>
                    <a:pt x="27" y="23"/>
                  </a:lnTo>
                  <a:lnTo>
                    <a:pt x="30" y="18"/>
                  </a:lnTo>
                  <a:lnTo>
                    <a:pt x="34" y="13"/>
                  </a:lnTo>
                  <a:lnTo>
                    <a:pt x="38" y="9"/>
                  </a:lnTo>
                  <a:lnTo>
                    <a:pt x="41" y="6"/>
                  </a:lnTo>
                  <a:lnTo>
                    <a:pt x="45" y="4"/>
                  </a:lnTo>
                  <a:lnTo>
                    <a:pt x="49" y="2"/>
                  </a:lnTo>
                  <a:lnTo>
                    <a:pt x="52" y="1"/>
                  </a:lnTo>
                  <a:lnTo>
                    <a:pt x="54" y="0"/>
                  </a:lnTo>
                  <a:lnTo>
                    <a:pt x="48" y="5"/>
                  </a:lnTo>
                  <a:lnTo>
                    <a:pt x="41" y="10"/>
                  </a:lnTo>
                  <a:lnTo>
                    <a:pt x="35" y="17"/>
                  </a:lnTo>
                  <a:lnTo>
                    <a:pt x="30" y="24"/>
                  </a:lnTo>
                  <a:lnTo>
                    <a:pt x="26" y="31"/>
                  </a:lnTo>
                  <a:lnTo>
                    <a:pt x="24" y="35"/>
                  </a:lnTo>
                  <a:lnTo>
                    <a:pt x="26" y="38"/>
                  </a:lnTo>
                  <a:lnTo>
                    <a:pt x="33" y="38"/>
                  </a:lnTo>
                  <a:lnTo>
                    <a:pt x="38" y="36"/>
                  </a:lnTo>
                  <a:lnTo>
                    <a:pt x="41" y="34"/>
                  </a:lnTo>
                  <a:lnTo>
                    <a:pt x="46" y="32"/>
                  </a:lnTo>
                  <a:lnTo>
                    <a:pt x="51" y="29"/>
                  </a:lnTo>
                  <a:lnTo>
                    <a:pt x="55" y="27"/>
                  </a:lnTo>
                  <a:lnTo>
                    <a:pt x="59" y="23"/>
                  </a:lnTo>
                  <a:lnTo>
                    <a:pt x="63" y="20"/>
                  </a:lnTo>
                  <a:lnTo>
                    <a:pt x="69" y="15"/>
                  </a:lnTo>
                  <a:lnTo>
                    <a:pt x="66" y="19"/>
                  </a:lnTo>
                  <a:lnTo>
                    <a:pt x="65" y="21"/>
                  </a:lnTo>
                  <a:lnTo>
                    <a:pt x="62" y="25"/>
                  </a:lnTo>
                  <a:lnTo>
                    <a:pt x="58" y="28"/>
                  </a:lnTo>
                  <a:lnTo>
                    <a:pt x="56" y="31"/>
                  </a:lnTo>
                  <a:lnTo>
                    <a:pt x="52" y="34"/>
                  </a:lnTo>
                  <a:lnTo>
                    <a:pt x="48" y="36"/>
                  </a:lnTo>
                  <a:lnTo>
                    <a:pt x="43" y="38"/>
                  </a:lnTo>
                  <a:lnTo>
                    <a:pt x="38" y="41"/>
                  </a:lnTo>
                  <a:lnTo>
                    <a:pt x="33" y="43"/>
                  </a:lnTo>
                  <a:lnTo>
                    <a:pt x="29" y="46"/>
                  </a:lnTo>
                  <a:lnTo>
                    <a:pt x="25" y="50"/>
                  </a:lnTo>
                  <a:lnTo>
                    <a:pt x="23" y="53"/>
                  </a:lnTo>
                  <a:lnTo>
                    <a:pt x="21" y="57"/>
                  </a:lnTo>
                  <a:lnTo>
                    <a:pt x="20" y="62"/>
                  </a:lnTo>
                  <a:lnTo>
                    <a:pt x="21" y="66"/>
                  </a:lnTo>
                  <a:lnTo>
                    <a:pt x="23" y="68"/>
                  </a:lnTo>
                  <a:lnTo>
                    <a:pt x="26" y="68"/>
                  </a:lnTo>
                  <a:lnTo>
                    <a:pt x="29" y="68"/>
                  </a:lnTo>
                  <a:lnTo>
                    <a:pt x="33" y="66"/>
                  </a:lnTo>
                  <a:lnTo>
                    <a:pt x="37" y="65"/>
                  </a:lnTo>
                  <a:lnTo>
                    <a:pt x="40" y="63"/>
                  </a:lnTo>
                  <a:lnTo>
                    <a:pt x="43" y="61"/>
                  </a:lnTo>
                  <a:lnTo>
                    <a:pt x="46" y="59"/>
                  </a:lnTo>
                  <a:lnTo>
                    <a:pt x="46" y="62"/>
                  </a:lnTo>
                  <a:lnTo>
                    <a:pt x="43" y="64"/>
                  </a:lnTo>
                  <a:lnTo>
                    <a:pt x="41" y="66"/>
                  </a:lnTo>
                  <a:lnTo>
                    <a:pt x="38" y="68"/>
                  </a:lnTo>
                  <a:lnTo>
                    <a:pt x="34" y="69"/>
                  </a:lnTo>
                  <a:lnTo>
                    <a:pt x="29" y="71"/>
                  </a:lnTo>
                  <a:lnTo>
                    <a:pt x="25" y="73"/>
                  </a:lnTo>
                  <a:lnTo>
                    <a:pt x="21" y="75"/>
                  </a:lnTo>
                  <a:lnTo>
                    <a:pt x="20" y="84"/>
                  </a:lnTo>
                  <a:lnTo>
                    <a:pt x="20" y="92"/>
                  </a:lnTo>
                  <a:lnTo>
                    <a:pt x="20" y="101"/>
                  </a:lnTo>
                  <a:lnTo>
                    <a:pt x="17" y="110"/>
                  </a:lnTo>
                  <a:lnTo>
                    <a:pt x="15" y="116"/>
                  </a:lnTo>
                  <a:lnTo>
                    <a:pt x="12" y="122"/>
                  </a:lnTo>
                  <a:lnTo>
                    <a:pt x="9" y="128"/>
                  </a:lnTo>
                  <a:lnTo>
                    <a:pt x="7" y="135"/>
                  </a:lnTo>
                  <a:lnTo>
                    <a:pt x="7" y="141"/>
                  </a:lnTo>
                  <a:lnTo>
                    <a:pt x="9" y="147"/>
                  </a:lnTo>
                  <a:lnTo>
                    <a:pt x="14" y="154"/>
                  </a:lnTo>
                  <a:lnTo>
                    <a:pt x="22" y="160"/>
                  </a:lnTo>
                  <a:lnTo>
                    <a:pt x="26" y="159"/>
                  </a:lnTo>
                  <a:lnTo>
                    <a:pt x="29" y="159"/>
                  </a:lnTo>
                  <a:lnTo>
                    <a:pt x="32" y="160"/>
                  </a:lnTo>
                  <a:lnTo>
                    <a:pt x="34" y="161"/>
                  </a:lnTo>
                  <a:lnTo>
                    <a:pt x="36" y="162"/>
                  </a:lnTo>
                  <a:lnTo>
                    <a:pt x="40" y="165"/>
                  </a:lnTo>
                  <a:lnTo>
                    <a:pt x="43" y="165"/>
                  </a:lnTo>
                  <a:lnTo>
                    <a:pt x="48" y="166"/>
                  </a:lnTo>
                  <a:lnTo>
                    <a:pt x="43" y="167"/>
                  </a:lnTo>
                  <a:lnTo>
                    <a:pt x="39" y="166"/>
                  </a:lnTo>
                  <a:lnTo>
                    <a:pt x="35" y="166"/>
                  </a:lnTo>
                  <a:lnTo>
                    <a:pt x="31" y="165"/>
                  </a:lnTo>
                  <a:lnTo>
                    <a:pt x="28" y="164"/>
                  </a:lnTo>
                  <a:lnTo>
                    <a:pt x="24" y="164"/>
                  </a:lnTo>
                  <a:lnTo>
                    <a:pt x="20" y="165"/>
                  </a:lnTo>
                  <a:lnTo>
                    <a:pt x="16" y="166"/>
                  </a:lnTo>
                  <a:lnTo>
                    <a:pt x="12" y="172"/>
                  </a:lnTo>
                  <a:lnTo>
                    <a:pt x="7" y="177"/>
                  </a:lnTo>
                  <a:lnTo>
                    <a:pt x="5" y="182"/>
                  </a:lnTo>
                  <a:lnTo>
                    <a:pt x="0" y="182"/>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5" name="Freeform 43">
              <a:extLst>
                <a:ext uri="{FF2B5EF4-FFF2-40B4-BE49-F238E27FC236}">
                  <a16:creationId xmlns:a16="http://schemas.microsoft.com/office/drawing/2014/main" id="{F0B1DF22-91A3-47A7-A06E-9A9C6404999C}"/>
                </a:ext>
              </a:extLst>
            </p:cNvPr>
            <p:cNvSpPr>
              <a:spLocks/>
            </p:cNvSpPr>
            <p:nvPr/>
          </p:nvSpPr>
          <p:spPr bwMode="auto">
            <a:xfrm>
              <a:off x="5616" y="991"/>
              <a:ext cx="80" cy="99"/>
            </a:xfrm>
            <a:custGeom>
              <a:avLst/>
              <a:gdLst>
                <a:gd name="T0" fmla="*/ 0 w 80"/>
                <a:gd name="T1" fmla="*/ 98 h 99"/>
                <a:gd name="T2" fmla="*/ 0 w 80"/>
                <a:gd name="T3" fmla="*/ 93 h 99"/>
                <a:gd name="T4" fmla="*/ 5 w 80"/>
                <a:gd name="T5" fmla="*/ 78 h 99"/>
                <a:gd name="T6" fmla="*/ 10 w 80"/>
                <a:gd name="T7" fmla="*/ 66 h 99"/>
                <a:gd name="T8" fmla="*/ 15 w 80"/>
                <a:gd name="T9" fmla="*/ 54 h 99"/>
                <a:gd name="T10" fmla="*/ 21 w 80"/>
                <a:gd name="T11" fmla="*/ 43 h 99"/>
                <a:gd name="T12" fmla="*/ 25 w 80"/>
                <a:gd name="T13" fmla="*/ 32 h 99"/>
                <a:gd name="T14" fmla="*/ 28 w 80"/>
                <a:gd name="T15" fmla="*/ 22 h 99"/>
                <a:gd name="T16" fmla="*/ 29 w 80"/>
                <a:gd name="T17" fmla="*/ 11 h 99"/>
                <a:gd name="T18" fmla="*/ 28 w 80"/>
                <a:gd name="T19" fmla="*/ 0 h 99"/>
                <a:gd name="T20" fmla="*/ 31 w 80"/>
                <a:gd name="T21" fmla="*/ 1 h 99"/>
                <a:gd name="T22" fmla="*/ 34 w 80"/>
                <a:gd name="T23" fmla="*/ 2 h 99"/>
                <a:gd name="T24" fmla="*/ 38 w 80"/>
                <a:gd name="T25" fmla="*/ 2 h 99"/>
                <a:gd name="T26" fmla="*/ 42 w 80"/>
                <a:gd name="T27" fmla="*/ 2 h 99"/>
                <a:gd name="T28" fmla="*/ 45 w 80"/>
                <a:gd name="T29" fmla="*/ 2 h 99"/>
                <a:gd name="T30" fmla="*/ 48 w 80"/>
                <a:gd name="T31" fmla="*/ 2 h 99"/>
                <a:gd name="T32" fmla="*/ 51 w 80"/>
                <a:gd name="T33" fmla="*/ 4 h 99"/>
                <a:gd name="T34" fmla="*/ 52 w 80"/>
                <a:gd name="T35" fmla="*/ 6 h 99"/>
                <a:gd name="T36" fmla="*/ 54 w 80"/>
                <a:gd name="T37" fmla="*/ 16 h 99"/>
                <a:gd name="T38" fmla="*/ 56 w 80"/>
                <a:gd name="T39" fmla="*/ 26 h 99"/>
                <a:gd name="T40" fmla="*/ 57 w 80"/>
                <a:gd name="T41" fmla="*/ 37 h 99"/>
                <a:gd name="T42" fmla="*/ 60 w 80"/>
                <a:gd name="T43" fmla="*/ 47 h 99"/>
                <a:gd name="T44" fmla="*/ 63 w 80"/>
                <a:gd name="T45" fmla="*/ 57 h 99"/>
                <a:gd name="T46" fmla="*/ 66 w 80"/>
                <a:gd name="T47" fmla="*/ 68 h 99"/>
                <a:gd name="T48" fmla="*/ 71 w 80"/>
                <a:gd name="T49" fmla="*/ 78 h 99"/>
                <a:gd name="T50" fmla="*/ 77 w 80"/>
                <a:gd name="T51" fmla="*/ 88 h 99"/>
                <a:gd name="T52" fmla="*/ 79 w 80"/>
                <a:gd name="T53" fmla="*/ 96 h 99"/>
                <a:gd name="T54" fmla="*/ 79 w 80"/>
                <a:gd name="T55" fmla="*/ 98 h 99"/>
                <a:gd name="T56" fmla="*/ 0 w 80"/>
                <a:gd name="T57" fmla="*/ 98 h 99"/>
                <a:gd name="T58" fmla="*/ 0 w 80"/>
                <a:gd name="T59" fmla="*/ 98 h 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9">
                  <a:moveTo>
                    <a:pt x="0" y="98"/>
                  </a:moveTo>
                  <a:lnTo>
                    <a:pt x="0" y="93"/>
                  </a:lnTo>
                  <a:lnTo>
                    <a:pt x="5" y="78"/>
                  </a:lnTo>
                  <a:lnTo>
                    <a:pt x="10" y="66"/>
                  </a:lnTo>
                  <a:lnTo>
                    <a:pt x="15" y="54"/>
                  </a:lnTo>
                  <a:lnTo>
                    <a:pt x="21" y="43"/>
                  </a:lnTo>
                  <a:lnTo>
                    <a:pt x="25" y="32"/>
                  </a:lnTo>
                  <a:lnTo>
                    <a:pt x="28" y="22"/>
                  </a:lnTo>
                  <a:lnTo>
                    <a:pt x="29" y="11"/>
                  </a:lnTo>
                  <a:lnTo>
                    <a:pt x="28" y="0"/>
                  </a:lnTo>
                  <a:lnTo>
                    <a:pt x="31" y="1"/>
                  </a:lnTo>
                  <a:lnTo>
                    <a:pt x="34" y="2"/>
                  </a:lnTo>
                  <a:lnTo>
                    <a:pt x="38" y="2"/>
                  </a:lnTo>
                  <a:lnTo>
                    <a:pt x="42" y="2"/>
                  </a:lnTo>
                  <a:lnTo>
                    <a:pt x="45" y="2"/>
                  </a:lnTo>
                  <a:lnTo>
                    <a:pt x="48" y="2"/>
                  </a:lnTo>
                  <a:lnTo>
                    <a:pt x="51" y="4"/>
                  </a:lnTo>
                  <a:lnTo>
                    <a:pt x="52" y="6"/>
                  </a:lnTo>
                  <a:lnTo>
                    <a:pt x="54" y="16"/>
                  </a:lnTo>
                  <a:lnTo>
                    <a:pt x="56" y="26"/>
                  </a:lnTo>
                  <a:lnTo>
                    <a:pt x="57" y="37"/>
                  </a:lnTo>
                  <a:lnTo>
                    <a:pt x="60" y="47"/>
                  </a:lnTo>
                  <a:lnTo>
                    <a:pt x="63" y="57"/>
                  </a:lnTo>
                  <a:lnTo>
                    <a:pt x="66" y="68"/>
                  </a:lnTo>
                  <a:lnTo>
                    <a:pt x="71" y="78"/>
                  </a:lnTo>
                  <a:lnTo>
                    <a:pt x="77" y="88"/>
                  </a:lnTo>
                  <a:lnTo>
                    <a:pt x="79" y="96"/>
                  </a:lnTo>
                  <a:lnTo>
                    <a:pt x="79" y="98"/>
                  </a:lnTo>
                  <a:lnTo>
                    <a:pt x="0" y="98"/>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6" name="Freeform 44">
              <a:extLst>
                <a:ext uri="{FF2B5EF4-FFF2-40B4-BE49-F238E27FC236}">
                  <a16:creationId xmlns:a16="http://schemas.microsoft.com/office/drawing/2014/main" id="{DE2C4564-B082-455E-91C6-12B55486221C}"/>
                </a:ext>
              </a:extLst>
            </p:cNvPr>
            <p:cNvSpPr>
              <a:spLocks/>
            </p:cNvSpPr>
            <p:nvPr/>
          </p:nvSpPr>
          <p:spPr bwMode="auto">
            <a:xfrm>
              <a:off x="4964" y="1089"/>
              <a:ext cx="271" cy="61"/>
            </a:xfrm>
            <a:custGeom>
              <a:avLst/>
              <a:gdLst>
                <a:gd name="T0" fmla="*/ 74 w 271"/>
                <a:gd name="T1" fmla="*/ 17 h 61"/>
                <a:gd name="T2" fmla="*/ 70 w 271"/>
                <a:gd name="T3" fmla="*/ 31 h 61"/>
                <a:gd name="T4" fmla="*/ 68 w 271"/>
                <a:gd name="T5" fmla="*/ 46 h 61"/>
                <a:gd name="T6" fmla="*/ 59 w 271"/>
                <a:gd name="T7" fmla="*/ 46 h 61"/>
                <a:gd name="T8" fmla="*/ 54 w 271"/>
                <a:gd name="T9" fmla="*/ 42 h 61"/>
                <a:gd name="T10" fmla="*/ 57 w 271"/>
                <a:gd name="T11" fmla="*/ 34 h 61"/>
                <a:gd name="T12" fmla="*/ 64 w 271"/>
                <a:gd name="T13" fmla="*/ 25 h 61"/>
                <a:gd name="T14" fmla="*/ 58 w 271"/>
                <a:gd name="T15" fmla="*/ 28 h 61"/>
                <a:gd name="T16" fmla="*/ 52 w 271"/>
                <a:gd name="T17" fmla="*/ 31 h 61"/>
                <a:gd name="T18" fmla="*/ 48 w 271"/>
                <a:gd name="T19" fmla="*/ 36 h 61"/>
                <a:gd name="T20" fmla="*/ 33 w 271"/>
                <a:gd name="T21" fmla="*/ 36 h 61"/>
                <a:gd name="T22" fmla="*/ 37 w 271"/>
                <a:gd name="T23" fmla="*/ 25 h 61"/>
                <a:gd name="T24" fmla="*/ 30 w 271"/>
                <a:gd name="T25" fmla="*/ 16 h 61"/>
                <a:gd name="T26" fmla="*/ 16 w 271"/>
                <a:gd name="T27" fmla="*/ 10 h 61"/>
                <a:gd name="T28" fmla="*/ 16 w 271"/>
                <a:gd name="T29" fmla="*/ 15 h 61"/>
                <a:gd name="T30" fmla="*/ 19 w 271"/>
                <a:gd name="T31" fmla="*/ 30 h 61"/>
                <a:gd name="T32" fmla="*/ 13 w 271"/>
                <a:gd name="T33" fmla="*/ 45 h 61"/>
                <a:gd name="T34" fmla="*/ 1 w 271"/>
                <a:gd name="T35" fmla="*/ 56 h 61"/>
                <a:gd name="T36" fmla="*/ 13 w 271"/>
                <a:gd name="T37" fmla="*/ 60 h 61"/>
                <a:gd name="T38" fmla="*/ 29 w 271"/>
                <a:gd name="T39" fmla="*/ 56 h 61"/>
                <a:gd name="T40" fmla="*/ 40 w 271"/>
                <a:gd name="T41" fmla="*/ 50 h 61"/>
                <a:gd name="T42" fmla="*/ 48 w 271"/>
                <a:gd name="T43" fmla="*/ 45 h 61"/>
                <a:gd name="T44" fmla="*/ 56 w 271"/>
                <a:gd name="T45" fmla="*/ 46 h 61"/>
                <a:gd name="T46" fmla="*/ 64 w 271"/>
                <a:gd name="T47" fmla="*/ 51 h 61"/>
                <a:gd name="T48" fmla="*/ 71 w 271"/>
                <a:gd name="T49" fmla="*/ 48 h 61"/>
                <a:gd name="T50" fmla="*/ 78 w 271"/>
                <a:gd name="T51" fmla="*/ 43 h 61"/>
                <a:gd name="T52" fmla="*/ 90 w 271"/>
                <a:gd name="T53" fmla="*/ 39 h 61"/>
                <a:gd name="T54" fmla="*/ 108 w 271"/>
                <a:gd name="T55" fmla="*/ 37 h 61"/>
                <a:gd name="T56" fmla="*/ 127 w 271"/>
                <a:gd name="T57" fmla="*/ 35 h 61"/>
                <a:gd name="T58" fmla="*/ 148 w 271"/>
                <a:gd name="T59" fmla="*/ 32 h 61"/>
                <a:gd name="T60" fmla="*/ 158 w 271"/>
                <a:gd name="T61" fmla="*/ 27 h 61"/>
                <a:gd name="T62" fmla="*/ 162 w 271"/>
                <a:gd name="T63" fmla="*/ 20 h 61"/>
                <a:gd name="T64" fmla="*/ 175 w 271"/>
                <a:gd name="T65" fmla="*/ 18 h 61"/>
                <a:gd name="T66" fmla="*/ 188 w 271"/>
                <a:gd name="T67" fmla="*/ 19 h 61"/>
                <a:gd name="T68" fmla="*/ 199 w 271"/>
                <a:gd name="T69" fmla="*/ 21 h 61"/>
                <a:gd name="T70" fmla="*/ 213 w 271"/>
                <a:gd name="T71" fmla="*/ 23 h 61"/>
                <a:gd name="T72" fmla="*/ 243 w 271"/>
                <a:gd name="T73" fmla="*/ 23 h 61"/>
                <a:gd name="T74" fmla="*/ 261 w 271"/>
                <a:gd name="T75" fmla="*/ 9 h 61"/>
                <a:gd name="T76" fmla="*/ 263 w 271"/>
                <a:gd name="T77" fmla="*/ 0 h 61"/>
                <a:gd name="T78" fmla="*/ 253 w 271"/>
                <a:gd name="T79" fmla="*/ 2 h 61"/>
                <a:gd name="T80" fmla="*/ 243 w 271"/>
                <a:gd name="T81" fmla="*/ 10 h 61"/>
                <a:gd name="T82" fmla="*/ 227 w 271"/>
                <a:gd name="T83" fmla="*/ 13 h 61"/>
                <a:gd name="T84" fmla="*/ 218 w 271"/>
                <a:gd name="T85" fmla="*/ 0 h 61"/>
                <a:gd name="T86" fmla="*/ 207 w 271"/>
                <a:gd name="T87" fmla="*/ 7 h 61"/>
                <a:gd name="T88" fmla="*/ 185 w 271"/>
                <a:gd name="T89" fmla="*/ 8 h 61"/>
                <a:gd name="T90" fmla="*/ 170 w 271"/>
                <a:gd name="T91" fmla="*/ 0 h 61"/>
                <a:gd name="T92" fmla="*/ 156 w 271"/>
                <a:gd name="T93" fmla="*/ 9 h 61"/>
                <a:gd name="T94" fmla="*/ 154 w 271"/>
                <a:gd name="T95" fmla="*/ 17 h 61"/>
                <a:gd name="T96" fmla="*/ 148 w 271"/>
                <a:gd name="T97" fmla="*/ 20 h 61"/>
                <a:gd name="T98" fmla="*/ 141 w 271"/>
                <a:gd name="T99" fmla="*/ 20 h 61"/>
                <a:gd name="T100" fmla="*/ 132 w 271"/>
                <a:gd name="T101" fmla="*/ 24 h 61"/>
                <a:gd name="T102" fmla="*/ 125 w 271"/>
                <a:gd name="T103" fmla="*/ 30 h 61"/>
                <a:gd name="T104" fmla="*/ 121 w 271"/>
                <a:gd name="T105" fmla="*/ 25 h 61"/>
                <a:gd name="T106" fmla="*/ 115 w 271"/>
                <a:gd name="T107" fmla="*/ 13 h 61"/>
                <a:gd name="T108" fmla="*/ 102 w 271"/>
                <a:gd name="T109" fmla="*/ 1 h 61"/>
                <a:gd name="T110" fmla="*/ 102 w 271"/>
                <a:gd name="T111" fmla="*/ 6 h 61"/>
                <a:gd name="T112" fmla="*/ 109 w 271"/>
                <a:gd name="T113" fmla="*/ 18 h 61"/>
                <a:gd name="T114" fmla="*/ 108 w 271"/>
                <a:gd name="T115" fmla="*/ 25 h 61"/>
                <a:gd name="T116" fmla="*/ 100 w 271"/>
                <a:gd name="T117" fmla="*/ 27 h 61"/>
                <a:gd name="T118" fmla="*/ 94 w 271"/>
                <a:gd name="T119" fmla="*/ 23 h 61"/>
                <a:gd name="T120" fmla="*/ 89 w 271"/>
                <a:gd name="T121" fmla="*/ 25 h 61"/>
                <a:gd name="T122" fmla="*/ 80 w 271"/>
                <a:gd name="T123" fmla="*/ 13 h 61"/>
                <a:gd name="T124" fmla="*/ 71 w 271"/>
                <a:gd name="T125" fmla="*/ 0 h 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1" h="61">
                  <a:moveTo>
                    <a:pt x="71" y="0"/>
                  </a:moveTo>
                  <a:lnTo>
                    <a:pt x="72" y="5"/>
                  </a:lnTo>
                  <a:lnTo>
                    <a:pt x="72" y="12"/>
                  </a:lnTo>
                  <a:lnTo>
                    <a:pt x="74" y="17"/>
                  </a:lnTo>
                  <a:lnTo>
                    <a:pt x="75" y="22"/>
                  </a:lnTo>
                  <a:lnTo>
                    <a:pt x="73" y="25"/>
                  </a:lnTo>
                  <a:lnTo>
                    <a:pt x="72" y="28"/>
                  </a:lnTo>
                  <a:lnTo>
                    <a:pt x="70" y="31"/>
                  </a:lnTo>
                  <a:lnTo>
                    <a:pt x="67" y="37"/>
                  </a:lnTo>
                  <a:lnTo>
                    <a:pt x="67" y="40"/>
                  </a:lnTo>
                  <a:lnTo>
                    <a:pt x="68" y="43"/>
                  </a:lnTo>
                  <a:lnTo>
                    <a:pt x="68" y="46"/>
                  </a:lnTo>
                  <a:lnTo>
                    <a:pt x="66" y="49"/>
                  </a:lnTo>
                  <a:lnTo>
                    <a:pt x="64" y="48"/>
                  </a:lnTo>
                  <a:lnTo>
                    <a:pt x="61" y="47"/>
                  </a:lnTo>
                  <a:lnTo>
                    <a:pt x="59" y="46"/>
                  </a:lnTo>
                  <a:lnTo>
                    <a:pt x="56" y="45"/>
                  </a:lnTo>
                  <a:lnTo>
                    <a:pt x="55" y="44"/>
                  </a:lnTo>
                  <a:lnTo>
                    <a:pt x="54" y="43"/>
                  </a:lnTo>
                  <a:lnTo>
                    <a:pt x="54" y="42"/>
                  </a:lnTo>
                  <a:lnTo>
                    <a:pt x="54" y="41"/>
                  </a:lnTo>
                  <a:lnTo>
                    <a:pt x="56" y="38"/>
                  </a:lnTo>
                  <a:lnTo>
                    <a:pt x="57" y="36"/>
                  </a:lnTo>
                  <a:lnTo>
                    <a:pt x="57" y="34"/>
                  </a:lnTo>
                  <a:lnTo>
                    <a:pt x="59" y="33"/>
                  </a:lnTo>
                  <a:lnTo>
                    <a:pt x="61" y="30"/>
                  </a:lnTo>
                  <a:lnTo>
                    <a:pt x="63" y="27"/>
                  </a:lnTo>
                  <a:lnTo>
                    <a:pt x="64" y="25"/>
                  </a:lnTo>
                  <a:lnTo>
                    <a:pt x="64" y="23"/>
                  </a:lnTo>
                  <a:lnTo>
                    <a:pt x="62" y="25"/>
                  </a:lnTo>
                  <a:lnTo>
                    <a:pt x="60" y="27"/>
                  </a:lnTo>
                  <a:lnTo>
                    <a:pt x="58" y="28"/>
                  </a:lnTo>
                  <a:lnTo>
                    <a:pt x="56" y="28"/>
                  </a:lnTo>
                  <a:lnTo>
                    <a:pt x="54" y="29"/>
                  </a:lnTo>
                  <a:lnTo>
                    <a:pt x="52" y="30"/>
                  </a:lnTo>
                  <a:lnTo>
                    <a:pt x="52" y="31"/>
                  </a:lnTo>
                  <a:lnTo>
                    <a:pt x="51" y="32"/>
                  </a:lnTo>
                  <a:lnTo>
                    <a:pt x="51" y="34"/>
                  </a:lnTo>
                  <a:lnTo>
                    <a:pt x="50" y="35"/>
                  </a:lnTo>
                  <a:lnTo>
                    <a:pt x="48" y="36"/>
                  </a:lnTo>
                  <a:lnTo>
                    <a:pt x="45" y="37"/>
                  </a:lnTo>
                  <a:lnTo>
                    <a:pt x="39" y="38"/>
                  </a:lnTo>
                  <a:lnTo>
                    <a:pt x="35" y="38"/>
                  </a:lnTo>
                  <a:lnTo>
                    <a:pt x="33" y="36"/>
                  </a:lnTo>
                  <a:lnTo>
                    <a:pt x="33" y="34"/>
                  </a:lnTo>
                  <a:lnTo>
                    <a:pt x="35" y="31"/>
                  </a:lnTo>
                  <a:lnTo>
                    <a:pt x="35" y="28"/>
                  </a:lnTo>
                  <a:lnTo>
                    <a:pt x="37" y="25"/>
                  </a:lnTo>
                  <a:lnTo>
                    <a:pt x="37" y="21"/>
                  </a:lnTo>
                  <a:lnTo>
                    <a:pt x="35" y="19"/>
                  </a:lnTo>
                  <a:lnTo>
                    <a:pt x="33" y="17"/>
                  </a:lnTo>
                  <a:lnTo>
                    <a:pt x="30" y="16"/>
                  </a:lnTo>
                  <a:lnTo>
                    <a:pt x="27" y="15"/>
                  </a:lnTo>
                  <a:lnTo>
                    <a:pt x="23" y="14"/>
                  </a:lnTo>
                  <a:lnTo>
                    <a:pt x="19" y="13"/>
                  </a:lnTo>
                  <a:lnTo>
                    <a:pt x="16" y="10"/>
                  </a:lnTo>
                  <a:lnTo>
                    <a:pt x="11" y="6"/>
                  </a:lnTo>
                  <a:lnTo>
                    <a:pt x="13" y="9"/>
                  </a:lnTo>
                  <a:lnTo>
                    <a:pt x="15" y="12"/>
                  </a:lnTo>
                  <a:lnTo>
                    <a:pt x="16" y="15"/>
                  </a:lnTo>
                  <a:lnTo>
                    <a:pt x="18" y="18"/>
                  </a:lnTo>
                  <a:lnTo>
                    <a:pt x="19" y="21"/>
                  </a:lnTo>
                  <a:lnTo>
                    <a:pt x="19" y="25"/>
                  </a:lnTo>
                  <a:lnTo>
                    <a:pt x="19" y="30"/>
                  </a:lnTo>
                  <a:lnTo>
                    <a:pt x="18" y="35"/>
                  </a:lnTo>
                  <a:lnTo>
                    <a:pt x="17" y="38"/>
                  </a:lnTo>
                  <a:lnTo>
                    <a:pt x="15" y="41"/>
                  </a:lnTo>
                  <a:lnTo>
                    <a:pt x="13" y="45"/>
                  </a:lnTo>
                  <a:lnTo>
                    <a:pt x="10" y="48"/>
                  </a:lnTo>
                  <a:lnTo>
                    <a:pt x="8" y="51"/>
                  </a:lnTo>
                  <a:lnTo>
                    <a:pt x="4" y="54"/>
                  </a:lnTo>
                  <a:lnTo>
                    <a:pt x="1" y="56"/>
                  </a:lnTo>
                  <a:lnTo>
                    <a:pt x="0" y="58"/>
                  </a:lnTo>
                  <a:lnTo>
                    <a:pt x="4" y="59"/>
                  </a:lnTo>
                  <a:lnTo>
                    <a:pt x="9" y="60"/>
                  </a:lnTo>
                  <a:lnTo>
                    <a:pt x="13" y="60"/>
                  </a:lnTo>
                  <a:lnTo>
                    <a:pt x="17" y="59"/>
                  </a:lnTo>
                  <a:lnTo>
                    <a:pt x="21" y="58"/>
                  </a:lnTo>
                  <a:lnTo>
                    <a:pt x="25" y="58"/>
                  </a:lnTo>
                  <a:lnTo>
                    <a:pt x="29" y="56"/>
                  </a:lnTo>
                  <a:lnTo>
                    <a:pt x="32" y="55"/>
                  </a:lnTo>
                  <a:lnTo>
                    <a:pt x="35" y="53"/>
                  </a:lnTo>
                  <a:lnTo>
                    <a:pt x="37" y="51"/>
                  </a:lnTo>
                  <a:lnTo>
                    <a:pt x="40" y="50"/>
                  </a:lnTo>
                  <a:lnTo>
                    <a:pt x="43" y="49"/>
                  </a:lnTo>
                  <a:lnTo>
                    <a:pt x="45" y="47"/>
                  </a:lnTo>
                  <a:lnTo>
                    <a:pt x="46" y="46"/>
                  </a:lnTo>
                  <a:lnTo>
                    <a:pt x="48" y="45"/>
                  </a:lnTo>
                  <a:lnTo>
                    <a:pt x="49" y="44"/>
                  </a:lnTo>
                  <a:lnTo>
                    <a:pt x="51" y="45"/>
                  </a:lnTo>
                  <a:lnTo>
                    <a:pt x="53" y="45"/>
                  </a:lnTo>
                  <a:lnTo>
                    <a:pt x="56" y="46"/>
                  </a:lnTo>
                  <a:lnTo>
                    <a:pt x="58" y="47"/>
                  </a:lnTo>
                  <a:lnTo>
                    <a:pt x="60" y="49"/>
                  </a:lnTo>
                  <a:lnTo>
                    <a:pt x="62" y="50"/>
                  </a:lnTo>
                  <a:lnTo>
                    <a:pt x="64" y="51"/>
                  </a:lnTo>
                  <a:lnTo>
                    <a:pt x="67" y="51"/>
                  </a:lnTo>
                  <a:lnTo>
                    <a:pt x="68" y="50"/>
                  </a:lnTo>
                  <a:lnTo>
                    <a:pt x="70" y="49"/>
                  </a:lnTo>
                  <a:lnTo>
                    <a:pt x="71" y="48"/>
                  </a:lnTo>
                  <a:lnTo>
                    <a:pt x="72" y="47"/>
                  </a:lnTo>
                  <a:lnTo>
                    <a:pt x="73" y="46"/>
                  </a:lnTo>
                  <a:lnTo>
                    <a:pt x="75" y="44"/>
                  </a:lnTo>
                  <a:lnTo>
                    <a:pt x="78" y="43"/>
                  </a:lnTo>
                  <a:lnTo>
                    <a:pt x="81" y="42"/>
                  </a:lnTo>
                  <a:lnTo>
                    <a:pt x="83" y="40"/>
                  </a:lnTo>
                  <a:lnTo>
                    <a:pt x="86" y="40"/>
                  </a:lnTo>
                  <a:lnTo>
                    <a:pt x="90" y="39"/>
                  </a:lnTo>
                  <a:lnTo>
                    <a:pt x="94" y="38"/>
                  </a:lnTo>
                  <a:lnTo>
                    <a:pt x="98" y="38"/>
                  </a:lnTo>
                  <a:lnTo>
                    <a:pt x="102" y="38"/>
                  </a:lnTo>
                  <a:lnTo>
                    <a:pt x="108" y="37"/>
                  </a:lnTo>
                  <a:lnTo>
                    <a:pt x="112" y="37"/>
                  </a:lnTo>
                  <a:lnTo>
                    <a:pt x="117" y="36"/>
                  </a:lnTo>
                  <a:lnTo>
                    <a:pt x="122" y="36"/>
                  </a:lnTo>
                  <a:lnTo>
                    <a:pt x="127" y="35"/>
                  </a:lnTo>
                  <a:lnTo>
                    <a:pt x="132" y="35"/>
                  </a:lnTo>
                  <a:lnTo>
                    <a:pt x="138" y="34"/>
                  </a:lnTo>
                  <a:lnTo>
                    <a:pt x="143" y="33"/>
                  </a:lnTo>
                  <a:lnTo>
                    <a:pt x="148" y="32"/>
                  </a:lnTo>
                  <a:lnTo>
                    <a:pt x="152" y="30"/>
                  </a:lnTo>
                  <a:lnTo>
                    <a:pt x="155" y="29"/>
                  </a:lnTo>
                  <a:lnTo>
                    <a:pt x="156" y="28"/>
                  </a:lnTo>
                  <a:lnTo>
                    <a:pt x="158" y="27"/>
                  </a:lnTo>
                  <a:lnTo>
                    <a:pt x="159" y="25"/>
                  </a:lnTo>
                  <a:lnTo>
                    <a:pt x="159" y="23"/>
                  </a:lnTo>
                  <a:lnTo>
                    <a:pt x="160" y="21"/>
                  </a:lnTo>
                  <a:lnTo>
                    <a:pt x="162" y="20"/>
                  </a:lnTo>
                  <a:lnTo>
                    <a:pt x="162" y="19"/>
                  </a:lnTo>
                  <a:lnTo>
                    <a:pt x="167" y="18"/>
                  </a:lnTo>
                  <a:lnTo>
                    <a:pt x="171" y="18"/>
                  </a:lnTo>
                  <a:lnTo>
                    <a:pt x="175" y="18"/>
                  </a:lnTo>
                  <a:lnTo>
                    <a:pt x="178" y="18"/>
                  </a:lnTo>
                  <a:lnTo>
                    <a:pt x="182" y="18"/>
                  </a:lnTo>
                  <a:lnTo>
                    <a:pt x="185" y="19"/>
                  </a:lnTo>
                  <a:lnTo>
                    <a:pt x="188" y="19"/>
                  </a:lnTo>
                  <a:lnTo>
                    <a:pt x="191" y="20"/>
                  </a:lnTo>
                  <a:lnTo>
                    <a:pt x="194" y="20"/>
                  </a:lnTo>
                  <a:lnTo>
                    <a:pt x="197" y="20"/>
                  </a:lnTo>
                  <a:lnTo>
                    <a:pt x="199" y="21"/>
                  </a:lnTo>
                  <a:lnTo>
                    <a:pt x="203" y="21"/>
                  </a:lnTo>
                  <a:lnTo>
                    <a:pt x="206" y="22"/>
                  </a:lnTo>
                  <a:lnTo>
                    <a:pt x="210" y="23"/>
                  </a:lnTo>
                  <a:lnTo>
                    <a:pt x="213" y="23"/>
                  </a:lnTo>
                  <a:lnTo>
                    <a:pt x="217" y="24"/>
                  </a:lnTo>
                  <a:lnTo>
                    <a:pt x="227" y="25"/>
                  </a:lnTo>
                  <a:lnTo>
                    <a:pt x="236" y="25"/>
                  </a:lnTo>
                  <a:lnTo>
                    <a:pt x="243" y="23"/>
                  </a:lnTo>
                  <a:lnTo>
                    <a:pt x="249" y="21"/>
                  </a:lnTo>
                  <a:lnTo>
                    <a:pt x="253" y="17"/>
                  </a:lnTo>
                  <a:lnTo>
                    <a:pt x="258" y="14"/>
                  </a:lnTo>
                  <a:lnTo>
                    <a:pt x="261" y="9"/>
                  </a:lnTo>
                  <a:lnTo>
                    <a:pt x="264" y="5"/>
                  </a:lnTo>
                  <a:lnTo>
                    <a:pt x="267" y="2"/>
                  </a:lnTo>
                  <a:lnTo>
                    <a:pt x="270" y="0"/>
                  </a:lnTo>
                  <a:lnTo>
                    <a:pt x="263" y="0"/>
                  </a:lnTo>
                  <a:lnTo>
                    <a:pt x="260" y="1"/>
                  </a:lnTo>
                  <a:lnTo>
                    <a:pt x="260" y="0"/>
                  </a:lnTo>
                  <a:lnTo>
                    <a:pt x="254" y="0"/>
                  </a:lnTo>
                  <a:lnTo>
                    <a:pt x="253" y="2"/>
                  </a:lnTo>
                  <a:lnTo>
                    <a:pt x="252" y="5"/>
                  </a:lnTo>
                  <a:lnTo>
                    <a:pt x="249" y="7"/>
                  </a:lnTo>
                  <a:lnTo>
                    <a:pt x="246" y="9"/>
                  </a:lnTo>
                  <a:lnTo>
                    <a:pt x="243" y="10"/>
                  </a:lnTo>
                  <a:lnTo>
                    <a:pt x="239" y="12"/>
                  </a:lnTo>
                  <a:lnTo>
                    <a:pt x="235" y="13"/>
                  </a:lnTo>
                  <a:lnTo>
                    <a:pt x="232" y="14"/>
                  </a:lnTo>
                  <a:lnTo>
                    <a:pt x="227" y="13"/>
                  </a:lnTo>
                  <a:lnTo>
                    <a:pt x="224" y="10"/>
                  </a:lnTo>
                  <a:lnTo>
                    <a:pt x="221" y="6"/>
                  </a:lnTo>
                  <a:lnTo>
                    <a:pt x="219" y="2"/>
                  </a:lnTo>
                  <a:lnTo>
                    <a:pt x="218" y="0"/>
                  </a:lnTo>
                  <a:lnTo>
                    <a:pt x="215" y="0"/>
                  </a:lnTo>
                  <a:lnTo>
                    <a:pt x="215" y="2"/>
                  </a:lnTo>
                  <a:lnTo>
                    <a:pt x="211" y="6"/>
                  </a:lnTo>
                  <a:lnTo>
                    <a:pt x="207" y="7"/>
                  </a:lnTo>
                  <a:lnTo>
                    <a:pt x="202" y="8"/>
                  </a:lnTo>
                  <a:lnTo>
                    <a:pt x="197" y="8"/>
                  </a:lnTo>
                  <a:lnTo>
                    <a:pt x="191" y="8"/>
                  </a:lnTo>
                  <a:lnTo>
                    <a:pt x="185" y="8"/>
                  </a:lnTo>
                  <a:lnTo>
                    <a:pt x="180" y="7"/>
                  </a:lnTo>
                  <a:lnTo>
                    <a:pt x="175" y="6"/>
                  </a:lnTo>
                  <a:lnTo>
                    <a:pt x="172" y="4"/>
                  </a:lnTo>
                  <a:lnTo>
                    <a:pt x="170" y="0"/>
                  </a:lnTo>
                  <a:lnTo>
                    <a:pt x="159" y="0"/>
                  </a:lnTo>
                  <a:lnTo>
                    <a:pt x="158" y="4"/>
                  </a:lnTo>
                  <a:lnTo>
                    <a:pt x="156" y="9"/>
                  </a:lnTo>
                  <a:lnTo>
                    <a:pt x="156" y="15"/>
                  </a:lnTo>
                  <a:lnTo>
                    <a:pt x="156" y="16"/>
                  </a:lnTo>
                  <a:lnTo>
                    <a:pt x="155" y="17"/>
                  </a:lnTo>
                  <a:lnTo>
                    <a:pt x="154" y="17"/>
                  </a:lnTo>
                  <a:lnTo>
                    <a:pt x="153" y="18"/>
                  </a:lnTo>
                  <a:lnTo>
                    <a:pt x="151" y="19"/>
                  </a:lnTo>
                  <a:lnTo>
                    <a:pt x="150" y="20"/>
                  </a:lnTo>
                  <a:lnTo>
                    <a:pt x="148" y="20"/>
                  </a:lnTo>
                  <a:lnTo>
                    <a:pt x="146" y="20"/>
                  </a:lnTo>
                  <a:lnTo>
                    <a:pt x="145" y="20"/>
                  </a:lnTo>
                  <a:lnTo>
                    <a:pt x="143" y="20"/>
                  </a:lnTo>
                  <a:lnTo>
                    <a:pt x="141" y="20"/>
                  </a:lnTo>
                  <a:lnTo>
                    <a:pt x="139" y="20"/>
                  </a:lnTo>
                  <a:lnTo>
                    <a:pt x="137" y="21"/>
                  </a:lnTo>
                  <a:lnTo>
                    <a:pt x="135" y="21"/>
                  </a:lnTo>
                  <a:lnTo>
                    <a:pt x="132" y="24"/>
                  </a:lnTo>
                  <a:lnTo>
                    <a:pt x="131" y="26"/>
                  </a:lnTo>
                  <a:lnTo>
                    <a:pt x="129" y="28"/>
                  </a:lnTo>
                  <a:lnTo>
                    <a:pt x="127" y="29"/>
                  </a:lnTo>
                  <a:lnTo>
                    <a:pt x="125" y="30"/>
                  </a:lnTo>
                  <a:lnTo>
                    <a:pt x="124" y="30"/>
                  </a:lnTo>
                  <a:lnTo>
                    <a:pt x="122" y="29"/>
                  </a:lnTo>
                  <a:lnTo>
                    <a:pt x="121" y="28"/>
                  </a:lnTo>
                  <a:lnTo>
                    <a:pt x="121" y="25"/>
                  </a:lnTo>
                  <a:lnTo>
                    <a:pt x="121" y="23"/>
                  </a:lnTo>
                  <a:lnTo>
                    <a:pt x="119" y="20"/>
                  </a:lnTo>
                  <a:lnTo>
                    <a:pt x="118" y="16"/>
                  </a:lnTo>
                  <a:lnTo>
                    <a:pt x="115" y="13"/>
                  </a:lnTo>
                  <a:lnTo>
                    <a:pt x="111" y="10"/>
                  </a:lnTo>
                  <a:lnTo>
                    <a:pt x="108" y="7"/>
                  </a:lnTo>
                  <a:lnTo>
                    <a:pt x="105" y="4"/>
                  </a:lnTo>
                  <a:lnTo>
                    <a:pt x="102" y="1"/>
                  </a:lnTo>
                  <a:lnTo>
                    <a:pt x="102" y="0"/>
                  </a:lnTo>
                  <a:lnTo>
                    <a:pt x="101" y="2"/>
                  </a:lnTo>
                  <a:lnTo>
                    <a:pt x="102" y="6"/>
                  </a:lnTo>
                  <a:lnTo>
                    <a:pt x="103" y="9"/>
                  </a:lnTo>
                  <a:lnTo>
                    <a:pt x="105" y="12"/>
                  </a:lnTo>
                  <a:lnTo>
                    <a:pt x="108" y="15"/>
                  </a:lnTo>
                  <a:lnTo>
                    <a:pt x="109" y="18"/>
                  </a:lnTo>
                  <a:lnTo>
                    <a:pt x="110" y="21"/>
                  </a:lnTo>
                  <a:lnTo>
                    <a:pt x="109" y="24"/>
                  </a:lnTo>
                  <a:lnTo>
                    <a:pt x="108" y="25"/>
                  </a:lnTo>
                  <a:lnTo>
                    <a:pt x="105" y="27"/>
                  </a:lnTo>
                  <a:lnTo>
                    <a:pt x="104" y="27"/>
                  </a:lnTo>
                  <a:lnTo>
                    <a:pt x="102" y="27"/>
                  </a:lnTo>
                  <a:lnTo>
                    <a:pt x="100" y="27"/>
                  </a:lnTo>
                  <a:lnTo>
                    <a:pt x="98" y="26"/>
                  </a:lnTo>
                  <a:lnTo>
                    <a:pt x="97" y="24"/>
                  </a:lnTo>
                  <a:lnTo>
                    <a:pt x="95" y="23"/>
                  </a:lnTo>
                  <a:lnTo>
                    <a:pt x="94" y="23"/>
                  </a:lnTo>
                  <a:lnTo>
                    <a:pt x="93" y="23"/>
                  </a:lnTo>
                  <a:lnTo>
                    <a:pt x="91" y="24"/>
                  </a:lnTo>
                  <a:lnTo>
                    <a:pt x="90" y="25"/>
                  </a:lnTo>
                  <a:lnTo>
                    <a:pt x="89" y="25"/>
                  </a:lnTo>
                  <a:lnTo>
                    <a:pt x="88" y="25"/>
                  </a:lnTo>
                  <a:lnTo>
                    <a:pt x="86" y="23"/>
                  </a:lnTo>
                  <a:lnTo>
                    <a:pt x="83" y="18"/>
                  </a:lnTo>
                  <a:lnTo>
                    <a:pt x="80" y="13"/>
                  </a:lnTo>
                  <a:lnTo>
                    <a:pt x="78" y="6"/>
                  </a:lnTo>
                  <a:lnTo>
                    <a:pt x="76" y="0"/>
                  </a:lnTo>
                  <a:lnTo>
                    <a:pt x="71" y="0"/>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7" name="Freeform 45">
              <a:extLst>
                <a:ext uri="{FF2B5EF4-FFF2-40B4-BE49-F238E27FC236}">
                  <a16:creationId xmlns:a16="http://schemas.microsoft.com/office/drawing/2014/main" id="{D54135AC-3B7F-44BE-9999-250ADA473BD5}"/>
                </a:ext>
              </a:extLst>
            </p:cNvPr>
            <p:cNvSpPr>
              <a:spLocks/>
            </p:cNvSpPr>
            <p:nvPr/>
          </p:nvSpPr>
          <p:spPr bwMode="auto">
            <a:xfrm>
              <a:off x="5362" y="1089"/>
              <a:ext cx="95" cy="99"/>
            </a:xfrm>
            <a:custGeom>
              <a:avLst/>
              <a:gdLst>
                <a:gd name="T0" fmla="*/ 86 w 95"/>
                <a:gd name="T1" fmla="*/ 7 h 99"/>
                <a:gd name="T2" fmla="*/ 75 w 95"/>
                <a:gd name="T3" fmla="*/ 27 h 99"/>
                <a:gd name="T4" fmla="*/ 61 w 95"/>
                <a:gd name="T5" fmla="*/ 44 h 99"/>
                <a:gd name="T6" fmla="*/ 47 w 95"/>
                <a:gd name="T7" fmla="*/ 55 h 99"/>
                <a:gd name="T8" fmla="*/ 44 w 95"/>
                <a:gd name="T9" fmla="*/ 54 h 99"/>
                <a:gd name="T10" fmla="*/ 40 w 95"/>
                <a:gd name="T11" fmla="*/ 53 h 99"/>
                <a:gd name="T12" fmla="*/ 36 w 95"/>
                <a:gd name="T13" fmla="*/ 53 h 99"/>
                <a:gd name="T14" fmla="*/ 34 w 95"/>
                <a:gd name="T15" fmla="*/ 54 h 99"/>
                <a:gd name="T16" fmla="*/ 28 w 95"/>
                <a:gd name="T17" fmla="*/ 57 h 99"/>
                <a:gd name="T18" fmla="*/ 24 w 95"/>
                <a:gd name="T19" fmla="*/ 62 h 99"/>
                <a:gd name="T20" fmla="*/ 19 w 95"/>
                <a:gd name="T21" fmla="*/ 69 h 99"/>
                <a:gd name="T22" fmla="*/ 15 w 95"/>
                <a:gd name="T23" fmla="*/ 73 h 99"/>
                <a:gd name="T24" fmla="*/ 7 w 95"/>
                <a:gd name="T25" fmla="*/ 75 h 99"/>
                <a:gd name="T26" fmla="*/ 1 w 95"/>
                <a:gd name="T27" fmla="*/ 81 h 99"/>
                <a:gd name="T28" fmla="*/ 0 w 95"/>
                <a:gd name="T29" fmla="*/ 86 h 99"/>
                <a:gd name="T30" fmla="*/ 2 w 95"/>
                <a:gd name="T31" fmla="*/ 92 h 99"/>
                <a:gd name="T32" fmla="*/ 8 w 95"/>
                <a:gd name="T33" fmla="*/ 91 h 99"/>
                <a:gd name="T34" fmla="*/ 12 w 95"/>
                <a:gd name="T35" fmla="*/ 91 h 99"/>
                <a:gd name="T36" fmla="*/ 15 w 95"/>
                <a:gd name="T37" fmla="*/ 90 h 99"/>
                <a:gd name="T38" fmla="*/ 18 w 95"/>
                <a:gd name="T39" fmla="*/ 91 h 99"/>
                <a:gd name="T40" fmla="*/ 22 w 95"/>
                <a:gd name="T41" fmla="*/ 92 h 99"/>
                <a:gd name="T42" fmla="*/ 26 w 95"/>
                <a:gd name="T43" fmla="*/ 93 h 99"/>
                <a:gd name="T44" fmla="*/ 29 w 95"/>
                <a:gd name="T45" fmla="*/ 95 h 99"/>
                <a:gd name="T46" fmla="*/ 33 w 95"/>
                <a:gd name="T47" fmla="*/ 98 h 99"/>
                <a:gd name="T48" fmla="*/ 31 w 95"/>
                <a:gd name="T49" fmla="*/ 92 h 99"/>
                <a:gd name="T50" fmla="*/ 24 w 95"/>
                <a:gd name="T51" fmla="*/ 87 h 99"/>
                <a:gd name="T52" fmla="*/ 18 w 95"/>
                <a:gd name="T53" fmla="*/ 82 h 99"/>
                <a:gd name="T54" fmla="*/ 19 w 95"/>
                <a:gd name="T55" fmla="*/ 77 h 99"/>
                <a:gd name="T56" fmla="*/ 23 w 95"/>
                <a:gd name="T57" fmla="*/ 75 h 99"/>
                <a:gd name="T58" fmla="*/ 27 w 95"/>
                <a:gd name="T59" fmla="*/ 75 h 99"/>
                <a:gd name="T60" fmla="*/ 31 w 95"/>
                <a:gd name="T61" fmla="*/ 71 h 99"/>
                <a:gd name="T62" fmla="*/ 33 w 95"/>
                <a:gd name="T63" fmla="*/ 66 h 99"/>
                <a:gd name="T64" fmla="*/ 36 w 95"/>
                <a:gd name="T65" fmla="*/ 62 h 99"/>
                <a:gd name="T66" fmla="*/ 39 w 95"/>
                <a:gd name="T67" fmla="*/ 59 h 99"/>
                <a:gd name="T68" fmla="*/ 44 w 95"/>
                <a:gd name="T69" fmla="*/ 58 h 99"/>
                <a:gd name="T70" fmla="*/ 47 w 95"/>
                <a:gd name="T71" fmla="*/ 59 h 99"/>
                <a:gd name="T72" fmla="*/ 52 w 95"/>
                <a:gd name="T73" fmla="*/ 64 h 99"/>
                <a:gd name="T74" fmla="*/ 54 w 95"/>
                <a:gd name="T75" fmla="*/ 60 h 99"/>
                <a:gd name="T76" fmla="*/ 55 w 95"/>
                <a:gd name="T77" fmla="*/ 56 h 99"/>
                <a:gd name="T78" fmla="*/ 57 w 95"/>
                <a:gd name="T79" fmla="*/ 52 h 99"/>
                <a:gd name="T80" fmla="*/ 62 w 95"/>
                <a:gd name="T81" fmla="*/ 47 h 99"/>
                <a:gd name="T82" fmla="*/ 67 w 95"/>
                <a:gd name="T83" fmla="*/ 41 h 99"/>
                <a:gd name="T84" fmla="*/ 76 w 95"/>
                <a:gd name="T85" fmla="*/ 27 h 99"/>
                <a:gd name="T86" fmla="*/ 86 w 95"/>
                <a:gd name="T87" fmla="*/ 11 h 99"/>
                <a:gd name="T88" fmla="*/ 94 w 95"/>
                <a:gd name="T89" fmla="*/ 0 h 99"/>
                <a:gd name="T90" fmla="*/ 88 w 95"/>
                <a:gd name="T91" fmla="*/ 0 h 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 h="99">
                  <a:moveTo>
                    <a:pt x="88" y="0"/>
                  </a:moveTo>
                  <a:lnTo>
                    <a:pt x="86" y="7"/>
                  </a:lnTo>
                  <a:lnTo>
                    <a:pt x="80" y="17"/>
                  </a:lnTo>
                  <a:lnTo>
                    <a:pt x="75" y="27"/>
                  </a:lnTo>
                  <a:lnTo>
                    <a:pt x="67" y="36"/>
                  </a:lnTo>
                  <a:lnTo>
                    <a:pt x="61" y="44"/>
                  </a:lnTo>
                  <a:lnTo>
                    <a:pt x="54" y="50"/>
                  </a:lnTo>
                  <a:lnTo>
                    <a:pt x="47" y="55"/>
                  </a:lnTo>
                  <a:lnTo>
                    <a:pt x="46" y="54"/>
                  </a:lnTo>
                  <a:lnTo>
                    <a:pt x="44" y="54"/>
                  </a:lnTo>
                  <a:lnTo>
                    <a:pt x="42" y="54"/>
                  </a:lnTo>
                  <a:lnTo>
                    <a:pt x="40" y="53"/>
                  </a:lnTo>
                  <a:lnTo>
                    <a:pt x="38" y="53"/>
                  </a:lnTo>
                  <a:lnTo>
                    <a:pt x="36" y="53"/>
                  </a:lnTo>
                  <a:lnTo>
                    <a:pt x="35" y="54"/>
                  </a:lnTo>
                  <a:lnTo>
                    <a:pt x="34" y="54"/>
                  </a:lnTo>
                  <a:lnTo>
                    <a:pt x="31" y="55"/>
                  </a:lnTo>
                  <a:lnTo>
                    <a:pt x="28" y="57"/>
                  </a:lnTo>
                  <a:lnTo>
                    <a:pt x="26" y="59"/>
                  </a:lnTo>
                  <a:lnTo>
                    <a:pt x="24" y="62"/>
                  </a:lnTo>
                  <a:lnTo>
                    <a:pt x="21" y="66"/>
                  </a:lnTo>
                  <a:lnTo>
                    <a:pt x="19" y="69"/>
                  </a:lnTo>
                  <a:lnTo>
                    <a:pt x="17" y="71"/>
                  </a:lnTo>
                  <a:lnTo>
                    <a:pt x="15" y="73"/>
                  </a:lnTo>
                  <a:lnTo>
                    <a:pt x="10" y="74"/>
                  </a:lnTo>
                  <a:lnTo>
                    <a:pt x="7" y="75"/>
                  </a:lnTo>
                  <a:lnTo>
                    <a:pt x="3" y="78"/>
                  </a:lnTo>
                  <a:lnTo>
                    <a:pt x="1" y="81"/>
                  </a:lnTo>
                  <a:lnTo>
                    <a:pt x="0" y="84"/>
                  </a:lnTo>
                  <a:lnTo>
                    <a:pt x="0" y="86"/>
                  </a:lnTo>
                  <a:lnTo>
                    <a:pt x="0" y="89"/>
                  </a:lnTo>
                  <a:lnTo>
                    <a:pt x="2" y="92"/>
                  </a:lnTo>
                  <a:lnTo>
                    <a:pt x="5" y="92"/>
                  </a:lnTo>
                  <a:lnTo>
                    <a:pt x="8" y="91"/>
                  </a:lnTo>
                  <a:lnTo>
                    <a:pt x="10" y="91"/>
                  </a:lnTo>
                  <a:lnTo>
                    <a:pt x="12" y="91"/>
                  </a:lnTo>
                  <a:lnTo>
                    <a:pt x="14" y="90"/>
                  </a:lnTo>
                  <a:lnTo>
                    <a:pt x="15" y="90"/>
                  </a:lnTo>
                  <a:lnTo>
                    <a:pt x="17" y="91"/>
                  </a:lnTo>
                  <a:lnTo>
                    <a:pt x="18" y="91"/>
                  </a:lnTo>
                  <a:lnTo>
                    <a:pt x="20" y="91"/>
                  </a:lnTo>
                  <a:lnTo>
                    <a:pt x="22" y="92"/>
                  </a:lnTo>
                  <a:lnTo>
                    <a:pt x="23" y="92"/>
                  </a:lnTo>
                  <a:lnTo>
                    <a:pt x="26" y="93"/>
                  </a:lnTo>
                  <a:lnTo>
                    <a:pt x="27" y="94"/>
                  </a:lnTo>
                  <a:lnTo>
                    <a:pt x="29" y="95"/>
                  </a:lnTo>
                  <a:lnTo>
                    <a:pt x="31" y="96"/>
                  </a:lnTo>
                  <a:lnTo>
                    <a:pt x="33" y="98"/>
                  </a:lnTo>
                  <a:lnTo>
                    <a:pt x="33" y="95"/>
                  </a:lnTo>
                  <a:lnTo>
                    <a:pt x="31" y="92"/>
                  </a:lnTo>
                  <a:lnTo>
                    <a:pt x="27" y="89"/>
                  </a:lnTo>
                  <a:lnTo>
                    <a:pt x="24" y="87"/>
                  </a:lnTo>
                  <a:lnTo>
                    <a:pt x="20" y="84"/>
                  </a:lnTo>
                  <a:lnTo>
                    <a:pt x="18" y="82"/>
                  </a:lnTo>
                  <a:lnTo>
                    <a:pt x="18" y="80"/>
                  </a:lnTo>
                  <a:lnTo>
                    <a:pt x="19" y="77"/>
                  </a:lnTo>
                  <a:lnTo>
                    <a:pt x="20" y="75"/>
                  </a:lnTo>
                  <a:lnTo>
                    <a:pt x="23" y="75"/>
                  </a:lnTo>
                  <a:lnTo>
                    <a:pt x="25" y="75"/>
                  </a:lnTo>
                  <a:lnTo>
                    <a:pt x="27" y="75"/>
                  </a:lnTo>
                  <a:lnTo>
                    <a:pt x="29" y="74"/>
                  </a:lnTo>
                  <a:lnTo>
                    <a:pt x="31" y="71"/>
                  </a:lnTo>
                  <a:lnTo>
                    <a:pt x="31" y="69"/>
                  </a:lnTo>
                  <a:lnTo>
                    <a:pt x="33" y="66"/>
                  </a:lnTo>
                  <a:lnTo>
                    <a:pt x="34" y="64"/>
                  </a:lnTo>
                  <a:lnTo>
                    <a:pt x="36" y="62"/>
                  </a:lnTo>
                  <a:lnTo>
                    <a:pt x="37" y="60"/>
                  </a:lnTo>
                  <a:lnTo>
                    <a:pt x="39" y="59"/>
                  </a:lnTo>
                  <a:lnTo>
                    <a:pt x="41" y="59"/>
                  </a:lnTo>
                  <a:lnTo>
                    <a:pt x="44" y="58"/>
                  </a:lnTo>
                  <a:lnTo>
                    <a:pt x="45" y="58"/>
                  </a:lnTo>
                  <a:lnTo>
                    <a:pt x="47" y="59"/>
                  </a:lnTo>
                  <a:lnTo>
                    <a:pt x="50" y="62"/>
                  </a:lnTo>
                  <a:lnTo>
                    <a:pt x="52" y="64"/>
                  </a:lnTo>
                  <a:lnTo>
                    <a:pt x="54" y="63"/>
                  </a:lnTo>
                  <a:lnTo>
                    <a:pt x="54" y="60"/>
                  </a:lnTo>
                  <a:lnTo>
                    <a:pt x="54" y="58"/>
                  </a:lnTo>
                  <a:lnTo>
                    <a:pt x="55" y="56"/>
                  </a:lnTo>
                  <a:lnTo>
                    <a:pt x="56" y="54"/>
                  </a:lnTo>
                  <a:lnTo>
                    <a:pt x="57" y="52"/>
                  </a:lnTo>
                  <a:lnTo>
                    <a:pt x="59" y="50"/>
                  </a:lnTo>
                  <a:lnTo>
                    <a:pt x="62" y="47"/>
                  </a:lnTo>
                  <a:lnTo>
                    <a:pt x="64" y="44"/>
                  </a:lnTo>
                  <a:lnTo>
                    <a:pt x="67" y="41"/>
                  </a:lnTo>
                  <a:lnTo>
                    <a:pt x="72" y="35"/>
                  </a:lnTo>
                  <a:lnTo>
                    <a:pt x="76" y="27"/>
                  </a:lnTo>
                  <a:lnTo>
                    <a:pt x="82" y="20"/>
                  </a:lnTo>
                  <a:lnTo>
                    <a:pt x="86" y="11"/>
                  </a:lnTo>
                  <a:lnTo>
                    <a:pt x="92" y="3"/>
                  </a:lnTo>
                  <a:lnTo>
                    <a:pt x="94" y="0"/>
                  </a:lnTo>
                  <a:lnTo>
                    <a:pt x="88" y="0"/>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8" name="Freeform 46">
              <a:extLst>
                <a:ext uri="{FF2B5EF4-FFF2-40B4-BE49-F238E27FC236}">
                  <a16:creationId xmlns:a16="http://schemas.microsoft.com/office/drawing/2014/main" id="{3B1A5CCE-4831-484F-A48B-35D772D3382E}"/>
                </a:ext>
              </a:extLst>
            </p:cNvPr>
            <p:cNvSpPr>
              <a:spLocks/>
            </p:cNvSpPr>
            <p:nvPr/>
          </p:nvSpPr>
          <p:spPr bwMode="auto">
            <a:xfrm>
              <a:off x="5396" y="1089"/>
              <a:ext cx="358" cy="348"/>
            </a:xfrm>
            <a:custGeom>
              <a:avLst/>
              <a:gdLst>
                <a:gd name="T0" fmla="*/ 213 w 358"/>
                <a:gd name="T1" fmla="*/ 47 h 348"/>
                <a:gd name="T2" fmla="*/ 194 w 358"/>
                <a:gd name="T3" fmla="*/ 84 h 348"/>
                <a:gd name="T4" fmla="*/ 175 w 358"/>
                <a:gd name="T5" fmla="*/ 92 h 348"/>
                <a:gd name="T6" fmla="*/ 152 w 358"/>
                <a:gd name="T7" fmla="*/ 99 h 348"/>
                <a:gd name="T8" fmla="*/ 127 w 358"/>
                <a:gd name="T9" fmla="*/ 119 h 348"/>
                <a:gd name="T10" fmla="*/ 113 w 358"/>
                <a:gd name="T11" fmla="*/ 133 h 348"/>
                <a:gd name="T12" fmla="*/ 92 w 358"/>
                <a:gd name="T13" fmla="*/ 153 h 348"/>
                <a:gd name="T14" fmla="*/ 57 w 358"/>
                <a:gd name="T15" fmla="*/ 172 h 348"/>
                <a:gd name="T16" fmla="*/ 37 w 358"/>
                <a:gd name="T17" fmla="*/ 168 h 348"/>
                <a:gd name="T18" fmla="*/ 24 w 358"/>
                <a:gd name="T19" fmla="*/ 162 h 348"/>
                <a:gd name="T20" fmla="*/ 13 w 358"/>
                <a:gd name="T21" fmla="*/ 188 h 348"/>
                <a:gd name="T22" fmla="*/ 1 w 358"/>
                <a:gd name="T23" fmla="*/ 191 h 348"/>
                <a:gd name="T24" fmla="*/ 21 w 358"/>
                <a:gd name="T25" fmla="*/ 194 h 348"/>
                <a:gd name="T26" fmla="*/ 33 w 358"/>
                <a:gd name="T27" fmla="*/ 211 h 348"/>
                <a:gd name="T28" fmla="*/ 29 w 358"/>
                <a:gd name="T29" fmla="*/ 220 h 348"/>
                <a:gd name="T30" fmla="*/ 58 w 358"/>
                <a:gd name="T31" fmla="*/ 242 h 348"/>
                <a:gd name="T32" fmla="*/ 58 w 358"/>
                <a:gd name="T33" fmla="*/ 264 h 348"/>
                <a:gd name="T34" fmla="*/ 50 w 358"/>
                <a:gd name="T35" fmla="*/ 261 h 348"/>
                <a:gd name="T36" fmla="*/ 170 w 358"/>
                <a:gd name="T37" fmla="*/ 307 h 348"/>
                <a:gd name="T38" fmla="*/ 187 w 358"/>
                <a:gd name="T39" fmla="*/ 291 h 348"/>
                <a:gd name="T40" fmla="*/ 180 w 358"/>
                <a:gd name="T41" fmla="*/ 289 h 348"/>
                <a:gd name="T42" fmla="*/ 137 w 358"/>
                <a:gd name="T43" fmla="*/ 294 h 348"/>
                <a:gd name="T44" fmla="*/ 106 w 358"/>
                <a:gd name="T45" fmla="*/ 276 h 348"/>
                <a:gd name="T46" fmla="*/ 91 w 358"/>
                <a:gd name="T47" fmla="*/ 259 h 348"/>
                <a:gd name="T48" fmla="*/ 88 w 358"/>
                <a:gd name="T49" fmla="*/ 227 h 348"/>
                <a:gd name="T50" fmla="*/ 110 w 358"/>
                <a:gd name="T51" fmla="*/ 215 h 348"/>
                <a:gd name="T52" fmla="*/ 169 w 358"/>
                <a:gd name="T53" fmla="*/ 214 h 348"/>
                <a:gd name="T54" fmla="*/ 219 w 358"/>
                <a:gd name="T55" fmla="*/ 189 h 348"/>
                <a:gd name="T56" fmla="*/ 242 w 358"/>
                <a:gd name="T57" fmla="*/ 164 h 348"/>
                <a:gd name="T58" fmla="*/ 263 w 358"/>
                <a:gd name="T59" fmla="*/ 160 h 348"/>
                <a:gd name="T60" fmla="*/ 283 w 358"/>
                <a:gd name="T61" fmla="*/ 161 h 348"/>
                <a:gd name="T62" fmla="*/ 273 w 358"/>
                <a:gd name="T63" fmla="*/ 173 h 348"/>
                <a:gd name="T64" fmla="*/ 277 w 358"/>
                <a:gd name="T65" fmla="*/ 186 h 348"/>
                <a:gd name="T66" fmla="*/ 264 w 358"/>
                <a:gd name="T67" fmla="*/ 206 h 348"/>
                <a:gd name="T68" fmla="*/ 280 w 358"/>
                <a:gd name="T69" fmla="*/ 213 h 348"/>
                <a:gd name="T70" fmla="*/ 301 w 358"/>
                <a:gd name="T71" fmla="*/ 203 h 348"/>
                <a:gd name="T72" fmla="*/ 327 w 358"/>
                <a:gd name="T73" fmla="*/ 195 h 348"/>
                <a:gd name="T74" fmla="*/ 305 w 358"/>
                <a:gd name="T75" fmla="*/ 214 h 348"/>
                <a:gd name="T76" fmla="*/ 274 w 358"/>
                <a:gd name="T77" fmla="*/ 241 h 348"/>
                <a:gd name="T78" fmla="*/ 279 w 358"/>
                <a:gd name="T79" fmla="*/ 254 h 348"/>
                <a:gd name="T80" fmla="*/ 295 w 358"/>
                <a:gd name="T81" fmla="*/ 249 h 348"/>
                <a:gd name="T82" fmla="*/ 314 w 358"/>
                <a:gd name="T83" fmla="*/ 253 h 348"/>
                <a:gd name="T84" fmla="*/ 308 w 358"/>
                <a:gd name="T85" fmla="*/ 262 h 348"/>
                <a:gd name="T86" fmla="*/ 282 w 358"/>
                <a:gd name="T87" fmla="*/ 267 h 348"/>
                <a:gd name="T88" fmla="*/ 250 w 358"/>
                <a:gd name="T89" fmla="*/ 280 h 348"/>
                <a:gd name="T90" fmla="*/ 229 w 358"/>
                <a:gd name="T91" fmla="*/ 307 h 348"/>
                <a:gd name="T92" fmla="*/ 349 w 358"/>
                <a:gd name="T93" fmla="*/ 293 h 348"/>
                <a:gd name="T94" fmla="*/ 349 w 358"/>
                <a:gd name="T95" fmla="*/ 215 h 348"/>
                <a:gd name="T96" fmla="*/ 355 w 358"/>
                <a:gd name="T97" fmla="*/ 164 h 348"/>
                <a:gd name="T98" fmla="*/ 351 w 358"/>
                <a:gd name="T99" fmla="*/ 136 h 348"/>
                <a:gd name="T100" fmla="*/ 340 w 358"/>
                <a:gd name="T101" fmla="*/ 100 h 348"/>
                <a:gd name="T102" fmla="*/ 306 w 358"/>
                <a:gd name="T103" fmla="*/ 60 h 348"/>
                <a:gd name="T104" fmla="*/ 299 w 358"/>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58" h="348">
                  <a:moveTo>
                    <a:pt x="219" y="0"/>
                  </a:moveTo>
                  <a:lnTo>
                    <a:pt x="218" y="2"/>
                  </a:lnTo>
                  <a:lnTo>
                    <a:pt x="217" y="12"/>
                  </a:lnTo>
                  <a:lnTo>
                    <a:pt x="216" y="23"/>
                  </a:lnTo>
                  <a:lnTo>
                    <a:pt x="215" y="35"/>
                  </a:lnTo>
                  <a:lnTo>
                    <a:pt x="213" y="47"/>
                  </a:lnTo>
                  <a:lnTo>
                    <a:pt x="209" y="59"/>
                  </a:lnTo>
                  <a:lnTo>
                    <a:pt x="205" y="70"/>
                  </a:lnTo>
                  <a:lnTo>
                    <a:pt x="199" y="80"/>
                  </a:lnTo>
                  <a:lnTo>
                    <a:pt x="197" y="81"/>
                  </a:lnTo>
                  <a:lnTo>
                    <a:pt x="196" y="83"/>
                  </a:lnTo>
                  <a:lnTo>
                    <a:pt x="194" y="84"/>
                  </a:lnTo>
                  <a:lnTo>
                    <a:pt x="191" y="85"/>
                  </a:lnTo>
                  <a:lnTo>
                    <a:pt x="189" y="86"/>
                  </a:lnTo>
                  <a:lnTo>
                    <a:pt x="185" y="88"/>
                  </a:lnTo>
                  <a:lnTo>
                    <a:pt x="182" y="89"/>
                  </a:lnTo>
                  <a:lnTo>
                    <a:pt x="178" y="90"/>
                  </a:lnTo>
                  <a:lnTo>
                    <a:pt x="175" y="92"/>
                  </a:lnTo>
                  <a:lnTo>
                    <a:pt x="171" y="93"/>
                  </a:lnTo>
                  <a:lnTo>
                    <a:pt x="167" y="94"/>
                  </a:lnTo>
                  <a:lnTo>
                    <a:pt x="163" y="95"/>
                  </a:lnTo>
                  <a:lnTo>
                    <a:pt x="159" y="97"/>
                  </a:lnTo>
                  <a:lnTo>
                    <a:pt x="156" y="97"/>
                  </a:lnTo>
                  <a:lnTo>
                    <a:pt x="152" y="99"/>
                  </a:lnTo>
                  <a:lnTo>
                    <a:pt x="149" y="100"/>
                  </a:lnTo>
                  <a:lnTo>
                    <a:pt x="144" y="103"/>
                  </a:lnTo>
                  <a:lnTo>
                    <a:pt x="140" y="107"/>
                  </a:lnTo>
                  <a:lnTo>
                    <a:pt x="135" y="111"/>
                  </a:lnTo>
                  <a:lnTo>
                    <a:pt x="132" y="115"/>
                  </a:lnTo>
                  <a:lnTo>
                    <a:pt x="127" y="119"/>
                  </a:lnTo>
                  <a:lnTo>
                    <a:pt x="123" y="122"/>
                  </a:lnTo>
                  <a:lnTo>
                    <a:pt x="118" y="124"/>
                  </a:lnTo>
                  <a:lnTo>
                    <a:pt x="113" y="125"/>
                  </a:lnTo>
                  <a:lnTo>
                    <a:pt x="114" y="128"/>
                  </a:lnTo>
                  <a:lnTo>
                    <a:pt x="114" y="131"/>
                  </a:lnTo>
                  <a:lnTo>
                    <a:pt x="113" y="133"/>
                  </a:lnTo>
                  <a:lnTo>
                    <a:pt x="111" y="136"/>
                  </a:lnTo>
                  <a:lnTo>
                    <a:pt x="109" y="138"/>
                  </a:lnTo>
                  <a:lnTo>
                    <a:pt x="106" y="141"/>
                  </a:lnTo>
                  <a:lnTo>
                    <a:pt x="102" y="144"/>
                  </a:lnTo>
                  <a:lnTo>
                    <a:pt x="97" y="148"/>
                  </a:lnTo>
                  <a:lnTo>
                    <a:pt x="92" y="153"/>
                  </a:lnTo>
                  <a:lnTo>
                    <a:pt x="87" y="158"/>
                  </a:lnTo>
                  <a:lnTo>
                    <a:pt x="81" y="161"/>
                  </a:lnTo>
                  <a:lnTo>
                    <a:pt x="74" y="165"/>
                  </a:lnTo>
                  <a:lnTo>
                    <a:pt x="69" y="168"/>
                  </a:lnTo>
                  <a:lnTo>
                    <a:pt x="62" y="170"/>
                  </a:lnTo>
                  <a:lnTo>
                    <a:pt x="57" y="172"/>
                  </a:lnTo>
                  <a:lnTo>
                    <a:pt x="52" y="172"/>
                  </a:lnTo>
                  <a:lnTo>
                    <a:pt x="48" y="172"/>
                  </a:lnTo>
                  <a:lnTo>
                    <a:pt x="45" y="172"/>
                  </a:lnTo>
                  <a:lnTo>
                    <a:pt x="42" y="171"/>
                  </a:lnTo>
                  <a:lnTo>
                    <a:pt x="39" y="170"/>
                  </a:lnTo>
                  <a:lnTo>
                    <a:pt x="37" y="168"/>
                  </a:lnTo>
                  <a:lnTo>
                    <a:pt x="34" y="166"/>
                  </a:lnTo>
                  <a:lnTo>
                    <a:pt x="31" y="165"/>
                  </a:lnTo>
                  <a:lnTo>
                    <a:pt x="28" y="162"/>
                  </a:lnTo>
                  <a:lnTo>
                    <a:pt x="27" y="162"/>
                  </a:lnTo>
                  <a:lnTo>
                    <a:pt x="26" y="162"/>
                  </a:lnTo>
                  <a:lnTo>
                    <a:pt x="24" y="162"/>
                  </a:lnTo>
                  <a:lnTo>
                    <a:pt x="23" y="162"/>
                  </a:lnTo>
                  <a:lnTo>
                    <a:pt x="21" y="169"/>
                  </a:lnTo>
                  <a:lnTo>
                    <a:pt x="20" y="176"/>
                  </a:lnTo>
                  <a:lnTo>
                    <a:pt x="17" y="183"/>
                  </a:lnTo>
                  <a:lnTo>
                    <a:pt x="14" y="187"/>
                  </a:lnTo>
                  <a:lnTo>
                    <a:pt x="13" y="188"/>
                  </a:lnTo>
                  <a:lnTo>
                    <a:pt x="11" y="188"/>
                  </a:lnTo>
                  <a:lnTo>
                    <a:pt x="9" y="189"/>
                  </a:lnTo>
                  <a:lnTo>
                    <a:pt x="7" y="190"/>
                  </a:lnTo>
                  <a:lnTo>
                    <a:pt x="5" y="190"/>
                  </a:lnTo>
                  <a:lnTo>
                    <a:pt x="2" y="191"/>
                  </a:lnTo>
                  <a:lnTo>
                    <a:pt x="1" y="191"/>
                  </a:lnTo>
                  <a:lnTo>
                    <a:pt x="0" y="191"/>
                  </a:lnTo>
                  <a:lnTo>
                    <a:pt x="4" y="191"/>
                  </a:lnTo>
                  <a:lnTo>
                    <a:pt x="9" y="191"/>
                  </a:lnTo>
                  <a:lnTo>
                    <a:pt x="13" y="191"/>
                  </a:lnTo>
                  <a:lnTo>
                    <a:pt x="17" y="192"/>
                  </a:lnTo>
                  <a:lnTo>
                    <a:pt x="21" y="194"/>
                  </a:lnTo>
                  <a:lnTo>
                    <a:pt x="24" y="195"/>
                  </a:lnTo>
                  <a:lnTo>
                    <a:pt x="28" y="197"/>
                  </a:lnTo>
                  <a:lnTo>
                    <a:pt x="31" y="201"/>
                  </a:lnTo>
                  <a:lnTo>
                    <a:pt x="32" y="204"/>
                  </a:lnTo>
                  <a:lnTo>
                    <a:pt x="33" y="207"/>
                  </a:lnTo>
                  <a:lnTo>
                    <a:pt x="33" y="211"/>
                  </a:lnTo>
                  <a:lnTo>
                    <a:pt x="33" y="213"/>
                  </a:lnTo>
                  <a:lnTo>
                    <a:pt x="31" y="214"/>
                  </a:lnTo>
                  <a:lnTo>
                    <a:pt x="30" y="216"/>
                  </a:lnTo>
                  <a:lnTo>
                    <a:pt x="28" y="216"/>
                  </a:lnTo>
                  <a:lnTo>
                    <a:pt x="24" y="215"/>
                  </a:lnTo>
                  <a:lnTo>
                    <a:pt x="29" y="220"/>
                  </a:lnTo>
                  <a:lnTo>
                    <a:pt x="34" y="224"/>
                  </a:lnTo>
                  <a:lnTo>
                    <a:pt x="39" y="227"/>
                  </a:lnTo>
                  <a:lnTo>
                    <a:pt x="45" y="230"/>
                  </a:lnTo>
                  <a:lnTo>
                    <a:pt x="51" y="233"/>
                  </a:lnTo>
                  <a:lnTo>
                    <a:pt x="55" y="237"/>
                  </a:lnTo>
                  <a:lnTo>
                    <a:pt x="58" y="242"/>
                  </a:lnTo>
                  <a:lnTo>
                    <a:pt x="60" y="249"/>
                  </a:lnTo>
                  <a:lnTo>
                    <a:pt x="61" y="253"/>
                  </a:lnTo>
                  <a:lnTo>
                    <a:pt x="62" y="257"/>
                  </a:lnTo>
                  <a:lnTo>
                    <a:pt x="62" y="261"/>
                  </a:lnTo>
                  <a:lnTo>
                    <a:pt x="59" y="264"/>
                  </a:lnTo>
                  <a:lnTo>
                    <a:pt x="58" y="264"/>
                  </a:lnTo>
                  <a:lnTo>
                    <a:pt x="56" y="263"/>
                  </a:lnTo>
                  <a:lnTo>
                    <a:pt x="55" y="262"/>
                  </a:lnTo>
                  <a:lnTo>
                    <a:pt x="53" y="262"/>
                  </a:lnTo>
                  <a:lnTo>
                    <a:pt x="52" y="261"/>
                  </a:lnTo>
                  <a:lnTo>
                    <a:pt x="51" y="261"/>
                  </a:lnTo>
                  <a:lnTo>
                    <a:pt x="50" y="261"/>
                  </a:lnTo>
                  <a:lnTo>
                    <a:pt x="49" y="261"/>
                  </a:lnTo>
                  <a:lnTo>
                    <a:pt x="53" y="266"/>
                  </a:lnTo>
                  <a:lnTo>
                    <a:pt x="53" y="271"/>
                  </a:lnTo>
                  <a:lnTo>
                    <a:pt x="52" y="276"/>
                  </a:lnTo>
                  <a:lnTo>
                    <a:pt x="50" y="280"/>
                  </a:lnTo>
                  <a:lnTo>
                    <a:pt x="170" y="307"/>
                  </a:lnTo>
                  <a:lnTo>
                    <a:pt x="174" y="307"/>
                  </a:lnTo>
                  <a:lnTo>
                    <a:pt x="176" y="305"/>
                  </a:lnTo>
                  <a:lnTo>
                    <a:pt x="178" y="302"/>
                  </a:lnTo>
                  <a:lnTo>
                    <a:pt x="180" y="299"/>
                  </a:lnTo>
                  <a:lnTo>
                    <a:pt x="183" y="296"/>
                  </a:lnTo>
                  <a:lnTo>
                    <a:pt x="187" y="291"/>
                  </a:lnTo>
                  <a:lnTo>
                    <a:pt x="194" y="286"/>
                  </a:lnTo>
                  <a:lnTo>
                    <a:pt x="202" y="281"/>
                  </a:lnTo>
                  <a:lnTo>
                    <a:pt x="198" y="283"/>
                  </a:lnTo>
                  <a:lnTo>
                    <a:pt x="193" y="285"/>
                  </a:lnTo>
                  <a:lnTo>
                    <a:pt x="187" y="286"/>
                  </a:lnTo>
                  <a:lnTo>
                    <a:pt x="180" y="289"/>
                  </a:lnTo>
                  <a:lnTo>
                    <a:pt x="173" y="290"/>
                  </a:lnTo>
                  <a:lnTo>
                    <a:pt x="166" y="292"/>
                  </a:lnTo>
                  <a:lnTo>
                    <a:pt x="159" y="293"/>
                  </a:lnTo>
                  <a:lnTo>
                    <a:pt x="151" y="294"/>
                  </a:lnTo>
                  <a:lnTo>
                    <a:pt x="144" y="295"/>
                  </a:lnTo>
                  <a:lnTo>
                    <a:pt x="137" y="294"/>
                  </a:lnTo>
                  <a:lnTo>
                    <a:pt x="130" y="294"/>
                  </a:lnTo>
                  <a:lnTo>
                    <a:pt x="124" y="292"/>
                  </a:lnTo>
                  <a:lnTo>
                    <a:pt x="119" y="290"/>
                  </a:lnTo>
                  <a:lnTo>
                    <a:pt x="114" y="286"/>
                  </a:lnTo>
                  <a:lnTo>
                    <a:pt x="110" y="281"/>
                  </a:lnTo>
                  <a:lnTo>
                    <a:pt x="106" y="276"/>
                  </a:lnTo>
                  <a:lnTo>
                    <a:pt x="104" y="271"/>
                  </a:lnTo>
                  <a:lnTo>
                    <a:pt x="101" y="268"/>
                  </a:lnTo>
                  <a:lnTo>
                    <a:pt x="97" y="265"/>
                  </a:lnTo>
                  <a:lnTo>
                    <a:pt x="94" y="264"/>
                  </a:lnTo>
                  <a:lnTo>
                    <a:pt x="92" y="262"/>
                  </a:lnTo>
                  <a:lnTo>
                    <a:pt x="91" y="259"/>
                  </a:lnTo>
                  <a:lnTo>
                    <a:pt x="91" y="255"/>
                  </a:lnTo>
                  <a:lnTo>
                    <a:pt x="93" y="249"/>
                  </a:lnTo>
                  <a:lnTo>
                    <a:pt x="94" y="243"/>
                  </a:lnTo>
                  <a:lnTo>
                    <a:pt x="94" y="238"/>
                  </a:lnTo>
                  <a:lnTo>
                    <a:pt x="91" y="232"/>
                  </a:lnTo>
                  <a:lnTo>
                    <a:pt x="88" y="227"/>
                  </a:lnTo>
                  <a:lnTo>
                    <a:pt x="86" y="222"/>
                  </a:lnTo>
                  <a:lnTo>
                    <a:pt x="85" y="218"/>
                  </a:lnTo>
                  <a:lnTo>
                    <a:pt x="87" y="216"/>
                  </a:lnTo>
                  <a:lnTo>
                    <a:pt x="91" y="215"/>
                  </a:lnTo>
                  <a:lnTo>
                    <a:pt x="100" y="215"/>
                  </a:lnTo>
                  <a:lnTo>
                    <a:pt x="110" y="215"/>
                  </a:lnTo>
                  <a:lnTo>
                    <a:pt x="119" y="216"/>
                  </a:lnTo>
                  <a:lnTo>
                    <a:pt x="129" y="216"/>
                  </a:lnTo>
                  <a:lnTo>
                    <a:pt x="139" y="216"/>
                  </a:lnTo>
                  <a:lnTo>
                    <a:pt x="149" y="216"/>
                  </a:lnTo>
                  <a:lnTo>
                    <a:pt x="159" y="215"/>
                  </a:lnTo>
                  <a:lnTo>
                    <a:pt x="169" y="214"/>
                  </a:lnTo>
                  <a:lnTo>
                    <a:pt x="178" y="212"/>
                  </a:lnTo>
                  <a:lnTo>
                    <a:pt x="188" y="210"/>
                  </a:lnTo>
                  <a:lnTo>
                    <a:pt x="197" y="206"/>
                  </a:lnTo>
                  <a:lnTo>
                    <a:pt x="205" y="202"/>
                  </a:lnTo>
                  <a:lnTo>
                    <a:pt x="213" y="196"/>
                  </a:lnTo>
                  <a:lnTo>
                    <a:pt x="219" y="189"/>
                  </a:lnTo>
                  <a:lnTo>
                    <a:pt x="225" y="181"/>
                  </a:lnTo>
                  <a:lnTo>
                    <a:pt x="231" y="171"/>
                  </a:lnTo>
                  <a:lnTo>
                    <a:pt x="234" y="169"/>
                  </a:lnTo>
                  <a:lnTo>
                    <a:pt x="237" y="167"/>
                  </a:lnTo>
                  <a:lnTo>
                    <a:pt x="239" y="166"/>
                  </a:lnTo>
                  <a:lnTo>
                    <a:pt x="242" y="164"/>
                  </a:lnTo>
                  <a:lnTo>
                    <a:pt x="244" y="162"/>
                  </a:lnTo>
                  <a:lnTo>
                    <a:pt x="246" y="161"/>
                  </a:lnTo>
                  <a:lnTo>
                    <a:pt x="250" y="160"/>
                  </a:lnTo>
                  <a:lnTo>
                    <a:pt x="255" y="159"/>
                  </a:lnTo>
                  <a:lnTo>
                    <a:pt x="260" y="159"/>
                  </a:lnTo>
                  <a:lnTo>
                    <a:pt x="263" y="160"/>
                  </a:lnTo>
                  <a:lnTo>
                    <a:pt x="267" y="161"/>
                  </a:lnTo>
                  <a:lnTo>
                    <a:pt x="271" y="161"/>
                  </a:lnTo>
                  <a:lnTo>
                    <a:pt x="274" y="162"/>
                  </a:lnTo>
                  <a:lnTo>
                    <a:pt x="277" y="163"/>
                  </a:lnTo>
                  <a:lnTo>
                    <a:pt x="280" y="162"/>
                  </a:lnTo>
                  <a:lnTo>
                    <a:pt x="283" y="161"/>
                  </a:lnTo>
                  <a:lnTo>
                    <a:pt x="283" y="163"/>
                  </a:lnTo>
                  <a:lnTo>
                    <a:pt x="282" y="166"/>
                  </a:lnTo>
                  <a:lnTo>
                    <a:pt x="280" y="167"/>
                  </a:lnTo>
                  <a:lnTo>
                    <a:pt x="277" y="169"/>
                  </a:lnTo>
                  <a:lnTo>
                    <a:pt x="275" y="171"/>
                  </a:lnTo>
                  <a:lnTo>
                    <a:pt x="273" y="173"/>
                  </a:lnTo>
                  <a:lnTo>
                    <a:pt x="271" y="176"/>
                  </a:lnTo>
                  <a:lnTo>
                    <a:pt x="270" y="179"/>
                  </a:lnTo>
                  <a:lnTo>
                    <a:pt x="273" y="179"/>
                  </a:lnTo>
                  <a:lnTo>
                    <a:pt x="276" y="179"/>
                  </a:lnTo>
                  <a:lnTo>
                    <a:pt x="277" y="182"/>
                  </a:lnTo>
                  <a:lnTo>
                    <a:pt x="277" y="186"/>
                  </a:lnTo>
                  <a:lnTo>
                    <a:pt x="277" y="191"/>
                  </a:lnTo>
                  <a:lnTo>
                    <a:pt x="276" y="194"/>
                  </a:lnTo>
                  <a:lnTo>
                    <a:pt x="273" y="198"/>
                  </a:lnTo>
                  <a:lnTo>
                    <a:pt x="270" y="202"/>
                  </a:lnTo>
                  <a:lnTo>
                    <a:pt x="267" y="204"/>
                  </a:lnTo>
                  <a:lnTo>
                    <a:pt x="264" y="206"/>
                  </a:lnTo>
                  <a:lnTo>
                    <a:pt x="264" y="209"/>
                  </a:lnTo>
                  <a:lnTo>
                    <a:pt x="266" y="210"/>
                  </a:lnTo>
                  <a:lnTo>
                    <a:pt x="270" y="210"/>
                  </a:lnTo>
                  <a:lnTo>
                    <a:pt x="274" y="210"/>
                  </a:lnTo>
                  <a:lnTo>
                    <a:pt x="277" y="212"/>
                  </a:lnTo>
                  <a:lnTo>
                    <a:pt x="280" y="213"/>
                  </a:lnTo>
                  <a:lnTo>
                    <a:pt x="283" y="214"/>
                  </a:lnTo>
                  <a:lnTo>
                    <a:pt x="287" y="214"/>
                  </a:lnTo>
                  <a:lnTo>
                    <a:pt x="290" y="214"/>
                  </a:lnTo>
                  <a:lnTo>
                    <a:pt x="293" y="212"/>
                  </a:lnTo>
                  <a:lnTo>
                    <a:pt x="297" y="207"/>
                  </a:lnTo>
                  <a:lnTo>
                    <a:pt x="301" y="203"/>
                  </a:lnTo>
                  <a:lnTo>
                    <a:pt x="305" y="201"/>
                  </a:lnTo>
                  <a:lnTo>
                    <a:pt x="309" y="198"/>
                  </a:lnTo>
                  <a:lnTo>
                    <a:pt x="314" y="197"/>
                  </a:lnTo>
                  <a:lnTo>
                    <a:pt x="319" y="196"/>
                  </a:lnTo>
                  <a:lnTo>
                    <a:pt x="323" y="195"/>
                  </a:lnTo>
                  <a:lnTo>
                    <a:pt x="327" y="195"/>
                  </a:lnTo>
                  <a:lnTo>
                    <a:pt x="321" y="198"/>
                  </a:lnTo>
                  <a:lnTo>
                    <a:pt x="317" y="200"/>
                  </a:lnTo>
                  <a:lnTo>
                    <a:pt x="313" y="203"/>
                  </a:lnTo>
                  <a:lnTo>
                    <a:pt x="310" y="206"/>
                  </a:lnTo>
                  <a:lnTo>
                    <a:pt x="308" y="210"/>
                  </a:lnTo>
                  <a:lnTo>
                    <a:pt x="305" y="214"/>
                  </a:lnTo>
                  <a:lnTo>
                    <a:pt x="303" y="220"/>
                  </a:lnTo>
                  <a:lnTo>
                    <a:pt x="299" y="227"/>
                  </a:lnTo>
                  <a:lnTo>
                    <a:pt x="289" y="230"/>
                  </a:lnTo>
                  <a:lnTo>
                    <a:pt x="282" y="233"/>
                  </a:lnTo>
                  <a:lnTo>
                    <a:pt x="277" y="237"/>
                  </a:lnTo>
                  <a:lnTo>
                    <a:pt x="274" y="241"/>
                  </a:lnTo>
                  <a:lnTo>
                    <a:pt x="273" y="245"/>
                  </a:lnTo>
                  <a:lnTo>
                    <a:pt x="272" y="249"/>
                  </a:lnTo>
                  <a:lnTo>
                    <a:pt x="272" y="253"/>
                  </a:lnTo>
                  <a:lnTo>
                    <a:pt x="272" y="256"/>
                  </a:lnTo>
                  <a:lnTo>
                    <a:pt x="276" y="256"/>
                  </a:lnTo>
                  <a:lnTo>
                    <a:pt x="279" y="254"/>
                  </a:lnTo>
                  <a:lnTo>
                    <a:pt x="282" y="253"/>
                  </a:lnTo>
                  <a:lnTo>
                    <a:pt x="284" y="251"/>
                  </a:lnTo>
                  <a:lnTo>
                    <a:pt x="286" y="250"/>
                  </a:lnTo>
                  <a:lnTo>
                    <a:pt x="289" y="249"/>
                  </a:lnTo>
                  <a:lnTo>
                    <a:pt x="292" y="249"/>
                  </a:lnTo>
                  <a:lnTo>
                    <a:pt x="295" y="249"/>
                  </a:lnTo>
                  <a:lnTo>
                    <a:pt x="299" y="251"/>
                  </a:lnTo>
                  <a:lnTo>
                    <a:pt x="302" y="253"/>
                  </a:lnTo>
                  <a:lnTo>
                    <a:pt x="306" y="254"/>
                  </a:lnTo>
                  <a:lnTo>
                    <a:pt x="309" y="254"/>
                  </a:lnTo>
                  <a:lnTo>
                    <a:pt x="311" y="253"/>
                  </a:lnTo>
                  <a:lnTo>
                    <a:pt x="314" y="253"/>
                  </a:lnTo>
                  <a:lnTo>
                    <a:pt x="317" y="253"/>
                  </a:lnTo>
                  <a:lnTo>
                    <a:pt x="321" y="254"/>
                  </a:lnTo>
                  <a:lnTo>
                    <a:pt x="317" y="256"/>
                  </a:lnTo>
                  <a:lnTo>
                    <a:pt x="313" y="258"/>
                  </a:lnTo>
                  <a:lnTo>
                    <a:pt x="310" y="260"/>
                  </a:lnTo>
                  <a:lnTo>
                    <a:pt x="308" y="262"/>
                  </a:lnTo>
                  <a:lnTo>
                    <a:pt x="306" y="263"/>
                  </a:lnTo>
                  <a:lnTo>
                    <a:pt x="305" y="264"/>
                  </a:lnTo>
                  <a:lnTo>
                    <a:pt x="302" y="264"/>
                  </a:lnTo>
                  <a:lnTo>
                    <a:pt x="299" y="264"/>
                  </a:lnTo>
                  <a:lnTo>
                    <a:pt x="290" y="265"/>
                  </a:lnTo>
                  <a:lnTo>
                    <a:pt x="282" y="267"/>
                  </a:lnTo>
                  <a:lnTo>
                    <a:pt x="276" y="268"/>
                  </a:lnTo>
                  <a:lnTo>
                    <a:pt x="269" y="270"/>
                  </a:lnTo>
                  <a:lnTo>
                    <a:pt x="264" y="272"/>
                  </a:lnTo>
                  <a:lnTo>
                    <a:pt x="258" y="275"/>
                  </a:lnTo>
                  <a:lnTo>
                    <a:pt x="254" y="277"/>
                  </a:lnTo>
                  <a:lnTo>
                    <a:pt x="250" y="280"/>
                  </a:lnTo>
                  <a:lnTo>
                    <a:pt x="247" y="283"/>
                  </a:lnTo>
                  <a:lnTo>
                    <a:pt x="243" y="287"/>
                  </a:lnTo>
                  <a:lnTo>
                    <a:pt x="239" y="291"/>
                  </a:lnTo>
                  <a:lnTo>
                    <a:pt x="236" y="296"/>
                  </a:lnTo>
                  <a:lnTo>
                    <a:pt x="232" y="301"/>
                  </a:lnTo>
                  <a:lnTo>
                    <a:pt x="229" y="307"/>
                  </a:lnTo>
                  <a:lnTo>
                    <a:pt x="224" y="312"/>
                  </a:lnTo>
                  <a:lnTo>
                    <a:pt x="219" y="319"/>
                  </a:lnTo>
                  <a:lnTo>
                    <a:pt x="345" y="347"/>
                  </a:lnTo>
                  <a:lnTo>
                    <a:pt x="345" y="330"/>
                  </a:lnTo>
                  <a:lnTo>
                    <a:pt x="347" y="311"/>
                  </a:lnTo>
                  <a:lnTo>
                    <a:pt x="349" y="293"/>
                  </a:lnTo>
                  <a:lnTo>
                    <a:pt x="351" y="274"/>
                  </a:lnTo>
                  <a:lnTo>
                    <a:pt x="354" y="256"/>
                  </a:lnTo>
                  <a:lnTo>
                    <a:pt x="354" y="240"/>
                  </a:lnTo>
                  <a:lnTo>
                    <a:pt x="351" y="227"/>
                  </a:lnTo>
                  <a:lnTo>
                    <a:pt x="346" y="217"/>
                  </a:lnTo>
                  <a:lnTo>
                    <a:pt x="349" y="215"/>
                  </a:lnTo>
                  <a:lnTo>
                    <a:pt x="351" y="209"/>
                  </a:lnTo>
                  <a:lnTo>
                    <a:pt x="354" y="202"/>
                  </a:lnTo>
                  <a:lnTo>
                    <a:pt x="355" y="191"/>
                  </a:lnTo>
                  <a:lnTo>
                    <a:pt x="356" y="182"/>
                  </a:lnTo>
                  <a:lnTo>
                    <a:pt x="356" y="172"/>
                  </a:lnTo>
                  <a:lnTo>
                    <a:pt x="355" y="164"/>
                  </a:lnTo>
                  <a:lnTo>
                    <a:pt x="354" y="158"/>
                  </a:lnTo>
                  <a:lnTo>
                    <a:pt x="356" y="150"/>
                  </a:lnTo>
                  <a:lnTo>
                    <a:pt x="357" y="144"/>
                  </a:lnTo>
                  <a:lnTo>
                    <a:pt x="355" y="140"/>
                  </a:lnTo>
                  <a:lnTo>
                    <a:pt x="354" y="137"/>
                  </a:lnTo>
                  <a:lnTo>
                    <a:pt x="351" y="136"/>
                  </a:lnTo>
                  <a:lnTo>
                    <a:pt x="349" y="134"/>
                  </a:lnTo>
                  <a:lnTo>
                    <a:pt x="346" y="133"/>
                  </a:lnTo>
                  <a:lnTo>
                    <a:pt x="343" y="131"/>
                  </a:lnTo>
                  <a:lnTo>
                    <a:pt x="345" y="119"/>
                  </a:lnTo>
                  <a:lnTo>
                    <a:pt x="343" y="108"/>
                  </a:lnTo>
                  <a:lnTo>
                    <a:pt x="340" y="100"/>
                  </a:lnTo>
                  <a:lnTo>
                    <a:pt x="335" y="93"/>
                  </a:lnTo>
                  <a:lnTo>
                    <a:pt x="330" y="88"/>
                  </a:lnTo>
                  <a:lnTo>
                    <a:pt x="324" y="82"/>
                  </a:lnTo>
                  <a:lnTo>
                    <a:pt x="318" y="78"/>
                  </a:lnTo>
                  <a:lnTo>
                    <a:pt x="313" y="74"/>
                  </a:lnTo>
                  <a:lnTo>
                    <a:pt x="306" y="60"/>
                  </a:lnTo>
                  <a:lnTo>
                    <a:pt x="301" y="48"/>
                  </a:lnTo>
                  <a:lnTo>
                    <a:pt x="299" y="37"/>
                  </a:lnTo>
                  <a:lnTo>
                    <a:pt x="299" y="26"/>
                  </a:lnTo>
                  <a:lnTo>
                    <a:pt x="299" y="16"/>
                  </a:lnTo>
                  <a:lnTo>
                    <a:pt x="299" y="6"/>
                  </a:lnTo>
                  <a:lnTo>
                    <a:pt x="299" y="0"/>
                  </a:lnTo>
                  <a:lnTo>
                    <a:pt x="219" y="0"/>
                  </a:lnTo>
                </a:path>
              </a:pathLst>
            </a:custGeom>
            <a:solidFill>
              <a:srgbClr val="BFB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9" name="Freeform 47">
              <a:extLst>
                <a:ext uri="{FF2B5EF4-FFF2-40B4-BE49-F238E27FC236}">
                  <a16:creationId xmlns:a16="http://schemas.microsoft.com/office/drawing/2014/main" id="{15686F10-478D-4F77-BF13-9C41B3881581}"/>
                </a:ext>
              </a:extLst>
            </p:cNvPr>
            <p:cNvSpPr>
              <a:spLocks/>
            </p:cNvSpPr>
            <p:nvPr/>
          </p:nvSpPr>
          <p:spPr bwMode="auto">
            <a:xfrm>
              <a:off x="4782" y="1235"/>
              <a:ext cx="520" cy="120"/>
            </a:xfrm>
            <a:custGeom>
              <a:avLst/>
              <a:gdLst>
                <a:gd name="T0" fmla="*/ 515 w 520"/>
                <a:gd name="T1" fmla="*/ 82 h 120"/>
                <a:gd name="T2" fmla="*/ 506 w 520"/>
                <a:gd name="T3" fmla="*/ 88 h 120"/>
                <a:gd name="T4" fmla="*/ 491 w 520"/>
                <a:gd name="T5" fmla="*/ 94 h 120"/>
                <a:gd name="T6" fmla="*/ 473 w 520"/>
                <a:gd name="T7" fmla="*/ 99 h 120"/>
                <a:gd name="T8" fmla="*/ 450 w 520"/>
                <a:gd name="T9" fmla="*/ 104 h 120"/>
                <a:gd name="T10" fmla="*/ 425 w 520"/>
                <a:gd name="T11" fmla="*/ 108 h 120"/>
                <a:gd name="T12" fmla="*/ 399 w 520"/>
                <a:gd name="T13" fmla="*/ 111 h 120"/>
                <a:gd name="T14" fmla="*/ 373 w 520"/>
                <a:gd name="T15" fmla="*/ 114 h 120"/>
                <a:gd name="T16" fmla="*/ 347 w 520"/>
                <a:gd name="T17" fmla="*/ 116 h 120"/>
                <a:gd name="T18" fmla="*/ 322 w 520"/>
                <a:gd name="T19" fmla="*/ 117 h 120"/>
                <a:gd name="T20" fmla="*/ 299 w 520"/>
                <a:gd name="T21" fmla="*/ 119 h 120"/>
                <a:gd name="T22" fmla="*/ 271 w 520"/>
                <a:gd name="T23" fmla="*/ 119 h 120"/>
                <a:gd name="T24" fmla="*/ 238 w 520"/>
                <a:gd name="T25" fmla="*/ 117 h 120"/>
                <a:gd name="T26" fmla="*/ 202 w 520"/>
                <a:gd name="T27" fmla="*/ 116 h 120"/>
                <a:gd name="T28" fmla="*/ 165 w 520"/>
                <a:gd name="T29" fmla="*/ 114 h 120"/>
                <a:gd name="T30" fmla="*/ 129 w 520"/>
                <a:gd name="T31" fmla="*/ 112 h 120"/>
                <a:gd name="T32" fmla="*/ 94 w 520"/>
                <a:gd name="T33" fmla="*/ 108 h 120"/>
                <a:gd name="T34" fmla="*/ 63 w 520"/>
                <a:gd name="T35" fmla="*/ 103 h 120"/>
                <a:gd name="T36" fmla="*/ 36 w 520"/>
                <a:gd name="T37" fmla="*/ 97 h 120"/>
                <a:gd name="T38" fmla="*/ 15 w 520"/>
                <a:gd name="T39" fmla="*/ 91 h 120"/>
                <a:gd name="T40" fmla="*/ 2 w 520"/>
                <a:gd name="T41" fmla="*/ 82 h 120"/>
                <a:gd name="T42" fmla="*/ 0 w 520"/>
                <a:gd name="T43" fmla="*/ 67 h 120"/>
                <a:gd name="T44" fmla="*/ 0 w 520"/>
                <a:gd name="T45" fmla="*/ 42 h 120"/>
                <a:gd name="T46" fmla="*/ 10 w 520"/>
                <a:gd name="T47" fmla="*/ 30 h 120"/>
                <a:gd name="T48" fmla="*/ 34 w 520"/>
                <a:gd name="T49" fmla="*/ 21 h 120"/>
                <a:gd name="T50" fmla="*/ 68 w 520"/>
                <a:gd name="T51" fmla="*/ 14 h 120"/>
                <a:gd name="T52" fmla="*/ 104 w 520"/>
                <a:gd name="T53" fmla="*/ 8 h 120"/>
                <a:gd name="T54" fmla="*/ 138 w 520"/>
                <a:gd name="T55" fmla="*/ 5 h 120"/>
                <a:gd name="T56" fmla="*/ 160 w 520"/>
                <a:gd name="T57" fmla="*/ 3 h 120"/>
                <a:gd name="T58" fmla="*/ 180 w 520"/>
                <a:gd name="T59" fmla="*/ 2 h 120"/>
                <a:gd name="T60" fmla="*/ 199 w 520"/>
                <a:gd name="T61" fmla="*/ 1 h 120"/>
                <a:gd name="T62" fmla="*/ 218 w 520"/>
                <a:gd name="T63" fmla="*/ 1 h 120"/>
                <a:gd name="T64" fmla="*/ 237 w 520"/>
                <a:gd name="T65" fmla="*/ 0 h 120"/>
                <a:gd name="T66" fmla="*/ 257 w 520"/>
                <a:gd name="T67" fmla="*/ 0 h 120"/>
                <a:gd name="T68" fmla="*/ 276 w 520"/>
                <a:gd name="T69" fmla="*/ 0 h 120"/>
                <a:gd name="T70" fmla="*/ 295 w 520"/>
                <a:gd name="T71" fmla="*/ 0 h 120"/>
                <a:gd name="T72" fmla="*/ 314 w 520"/>
                <a:gd name="T73" fmla="*/ 1 h 120"/>
                <a:gd name="T74" fmla="*/ 331 w 520"/>
                <a:gd name="T75" fmla="*/ 1 h 120"/>
                <a:gd name="T76" fmla="*/ 350 w 520"/>
                <a:gd name="T77" fmla="*/ 2 h 120"/>
                <a:gd name="T78" fmla="*/ 356 w 520"/>
                <a:gd name="T79" fmla="*/ 8 h 120"/>
                <a:gd name="T80" fmla="*/ 365 w 520"/>
                <a:gd name="T81" fmla="*/ 11 h 120"/>
                <a:gd name="T82" fmla="*/ 375 w 520"/>
                <a:gd name="T83" fmla="*/ 14 h 120"/>
                <a:gd name="T84" fmla="*/ 386 w 520"/>
                <a:gd name="T85" fmla="*/ 15 h 120"/>
                <a:gd name="T86" fmla="*/ 396 w 520"/>
                <a:gd name="T87" fmla="*/ 17 h 120"/>
                <a:gd name="T88" fmla="*/ 412 w 520"/>
                <a:gd name="T89" fmla="*/ 22 h 120"/>
                <a:gd name="T90" fmla="*/ 434 w 520"/>
                <a:gd name="T91" fmla="*/ 29 h 120"/>
                <a:gd name="T92" fmla="*/ 458 w 520"/>
                <a:gd name="T93" fmla="*/ 37 h 120"/>
                <a:gd name="T94" fmla="*/ 481 w 520"/>
                <a:gd name="T95" fmla="*/ 43 h 120"/>
                <a:gd name="T96" fmla="*/ 504 w 520"/>
                <a:gd name="T97" fmla="*/ 47 h 120"/>
                <a:gd name="T98" fmla="*/ 518 w 520"/>
                <a:gd name="T99" fmla="*/ 56 h 120"/>
                <a:gd name="T100" fmla="*/ 519 w 520"/>
                <a:gd name="T101" fmla="*/ 77 h 1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20" h="120">
                  <a:moveTo>
                    <a:pt x="519" y="77"/>
                  </a:moveTo>
                  <a:lnTo>
                    <a:pt x="517" y="79"/>
                  </a:lnTo>
                  <a:lnTo>
                    <a:pt x="515" y="82"/>
                  </a:lnTo>
                  <a:lnTo>
                    <a:pt x="513" y="84"/>
                  </a:lnTo>
                  <a:lnTo>
                    <a:pt x="510" y="86"/>
                  </a:lnTo>
                  <a:lnTo>
                    <a:pt x="506" y="88"/>
                  </a:lnTo>
                  <a:lnTo>
                    <a:pt x="502" y="91"/>
                  </a:lnTo>
                  <a:lnTo>
                    <a:pt x="497" y="92"/>
                  </a:lnTo>
                  <a:lnTo>
                    <a:pt x="491" y="94"/>
                  </a:lnTo>
                  <a:lnTo>
                    <a:pt x="485" y="96"/>
                  </a:lnTo>
                  <a:lnTo>
                    <a:pt x="479" y="98"/>
                  </a:lnTo>
                  <a:lnTo>
                    <a:pt x="473" y="99"/>
                  </a:lnTo>
                  <a:lnTo>
                    <a:pt x="465" y="101"/>
                  </a:lnTo>
                  <a:lnTo>
                    <a:pt x="458" y="103"/>
                  </a:lnTo>
                  <a:lnTo>
                    <a:pt x="450" y="104"/>
                  </a:lnTo>
                  <a:lnTo>
                    <a:pt x="442" y="106"/>
                  </a:lnTo>
                  <a:lnTo>
                    <a:pt x="434" y="107"/>
                  </a:lnTo>
                  <a:lnTo>
                    <a:pt x="425" y="108"/>
                  </a:lnTo>
                  <a:lnTo>
                    <a:pt x="417" y="109"/>
                  </a:lnTo>
                  <a:lnTo>
                    <a:pt x="409" y="110"/>
                  </a:lnTo>
                  <a:lnTo>
                    <a:pt x="399" y="111"/>
                  </a:lnTo>
                  <a:lnTo>
                    <a:pt x="391" y="112"/>
                  </a:lnTo>
                  <a:lnTo>
                    <a:pt x="382" y="113"/>
                  </a:lnTo>
                  <a:lnTo>
                    <a:pt x="373" y="114"/>
                  </a:lnTo>
                  <a:lnTo>
                    <a:pt x="364" y="114"/>
                  </a:lnTo>
                  <a:lnTo>
                    <a:pt x="356" y="116"/>
                  </a:lnTo>
                  <a:lnTo>
                    <a:pt x="347" y="116"/>
                  </a:lnTo>
                  <a:lnTo>
                    <a:pt x="338" y="116"/>
                  </a:lnTo>
                  <a:lnTo>
                    <a:pt x="330" y="117"/>
                  </a:lnTo>
                  <a:lnTo>
                    <a:pt x="322" y="117"/>
                  </a:lnTo>
                  <a:lnTo>
                    <a:pt x="314" y="117"/>
                  </a:lnTo>
                  <a:lnTo>
                    <a:pt x="306" y="118"/>
                  </a:lnTo>
                  <a:lnTo>
                    <a:pt x="299" y="119"/>
                  </a:lnTo>
                  <a:lnTo>
                    <a:pt x="290" y="119"/>
                  </a:lnTo>
                  <a:lnTo>
                    <a:pt x="281" y="119"/>
                  </a:lnTo>
                  <a:lnTo>
                    <a:pt x="271" y="119"/>
                  </a:lnTo>
                  <a:lnTo>
                    <a:pt x="260" y="118"/>
                  </a:lnTo>
                  <a:lnTo>
                    <a:pt x="249" y="118"/>
                  </a:lnTo>
                  <a:lnTo>
                    <a:pt x="238" y="117"/>
                  </a:lnTo>
                  <a:lnTo>
                    <a:pt x="226" y="117"/>
                  </a:lnTo>
                  <a:lnTo>
                    <a:pt x="215" y="117"/>
                  </a:lnTo>
                  <a:lnTo>
                    <a:pt x="202" y="116"/>
                  </a:lnTo>
                  <a:lnTo>
                    <a:pt x="190" y="116"/>
                  </a:lnTo>
                  <a:lnTo>
                    <a:pt x="178" y="115"/>
                  </a:lnTo>
                  <a:lnTo>
                    <a:pt x="165" y="114"/>
                  </a:lnTo>
                  <a:lnTo>
                    <a:pt x="154" y="113"/>
                  </a:lnTo>
                  <a:lnTo>
                    <a:pt x="141" y="113"/>
                  </a:lnTo>
                  <a:lnTo>
                    <a:pt x="129" y="112"/>
                  </a:lnTo>
                  <a:lnTo>
                    <a:pt x="117" y="110"/>
                  </a:lnTo>
                  <a:lnTo>
                    <a:pt x="106" y="109"/>
                  </a:lnTo>
                  <a:lnTo>
                    <a:pt x="94" y="108"/>
                  </a:lnTo>
                  <a:lnTo>
                    <a:pt x="83" y="106"/>
                  </a:lnTo>
                  <a:lnTo>
                    <a:pt x="72" y="105"/>
                  </a:lnTo>
                  <a:lnTo>
                    <a:pt x="63" y="103"/>
                  </a:lnTo>
                  <a:lnTo>
                    <a:pt x="53" y="101"/>
                  </a:lnTo>
                  <a:lnTo>
                    <a:pt x="44" y="99"/>
                  </a:lnTo>
                  <a:lnTo>
                    <a:pt x="36" y="97"/>
                  </a:lnTo>
                  <a:lnTo>
                    <a:pt x="29" y="95"/>
                  </a:lnTo>
                  <a:lnTo>
                    <a:pt x="21" y="93"/>
                  </a:lnTo>
                  <a:lnTo>
                    <a:pt x="15" y="91"/>
                  </a:lnTo>
                  <a:lnTo>
                    <a:pt x="10" y="87"/>
                  </a:lnTo>
                  <a:lnTo>
                    <a:pt x="6" y="85"/>
                  </a:lnTo>
                  <a:lnTo>
                    <a:pt x="2" y="82"/>
                  </a:lnTo>
                  <a:lnTo>
                    <a:pt x="0" y="79"/>
                  </a:lnTo>
                  <a:lnTo>
                    <a:pt x="0" y="75"/>
                  </a:lnTo>
                  <a:lnTo>
                    <a:pt x="0" y="67"/>
                  </a:lnTo>
                  <a:lnTo>
                    <a:pt x="0" y="59"/>
                  </a:lnTo>
                  <a:lnTo>
                    <a:pt x="0" y="50"/>
                  </a:lnTo>
                  <a:lnTo>
                    <a:pt x="0" y="42"/>
                  </a:lnTo>
                  <a:lnTo>
                    <a:pt x="1" y="38"/>
                  </a:lnTo>
                  <a:lnTo>
                    <a:pt x="4" y="34"/>
                  </a:lnTo>
                  <a:lnTo>
                    <a:pt x="10" y="30"/>
                  </a:lnTo>
                  <a:lnTo>
                    <a:pt x="16" y="27"/>
                  </a:lnTo>
                  <a:lnTo>
                    <a:pt x="24" y="23"/>
                  </a:lnTo>
                  <a:lnTo>
                    <a:pt x="34" y="21"/>
                  </a:lnTo>
                  <a:lnTo>
                    <a:pt x="45" y="18"/>
                  </a:lnTo>
                  <a:lnTo>
                    <a:pt x="56" y="16"/>
                  </a:lnTo>
                  <a:lnTo>
                    <a:pt x="68" y="14"/>
                  </a:lnTo>
                  <a:lnTo>
                    <a:pt x="79" y="12"/>
                  </a:lnTo>
                  <a:lnTo>
                    <a:pt x="92" y="10"/>
                  </a:lnTo>
                  <a:lnTo>
                    <a:pt x="104" y="8"/>
                  </a:lnTo>
                  <a:lnTo>
                    <a:pt x="116" y="7"/>
                  </a:lnTo>
                  <a:lnTo>
                    <a:pt x="127" y="5"/>
                  </a:lnTo>
                  <a:lnTo>
                    <a:pt x="138" y="5"/>
                  </a:lnTo>
                  <a:lnTo>
                    <a:pt x="148" y="4"/>
                  </a:lnTo>
                  <a:lnTo>
                    <a:pt x="154" y="3"/>
                  </a:lnTo>
                  <a:lnTo>
                    <a:pt x="160" y="3"/>
                  </a:lnTo>
                  <a:lnTo>
                    <a:pt x="167" y="2"/>
                  </a:lnTo>
                  <a:lnTo>
                    <a:pt x="173" y="2"/>
                  </a:lnTo>
                  <a:lnTo>
                    <a:pt x="180" y="2"/>
                  </a:lnTo>
                  <a:lnTo>
                    <a:pt x="186" y="1"/>
                  </a:lnTo>
                  <a:lnTo>
                    <a:pt x="193" y="1"/>
                  </a:lnTo>
                  <a:lnTo>
                    <a:pt x="199" y="1"/>
                  </a:lnTo>
                  <a:lnTo>
                    <a:pt x="206" y="1"/>
                  </a:lnTo>
                  <a:lnTo>
                    <a:pt x="212" y="1"/>
                  </a:lnTo>
                  <a:lnTo>
                    <a:pt x="218" y="1"/>
                  </a:lnTo>
                  <a:lnTo>
                    <a:pt x="225" y="1"/>
                  </a:lnTo>
                  <a:lnTo>
                    <a:pt x="231" y="1"/>
                  </a:lnTo>
                  <a:lnTo>
                    <a:pt x="237" y="0"/>
                  </a:lnTo>
                  <a:lnTo>
                    <a:pt x="244" y="0"/>
                  </a:lnTo>
                  <a:lnTo>
                    <a:pt x="250" y="0"/>
                  </a:lnTo>
                  <a:lnTo>
                    <a:pt x="257" y="0"/>
                  </a:lnTo>
                  <a:lnTo>
                    <a:pt x="263" y="0"/>
                  </a:lnTo>
                  <a:lnTo>
                    <a:pt x="269" y="0"/>
                  </a:lnTo>
                  <a:lnTo>
                    <a:pt x="276" y="0"/>
                  </a:lnTo>
                  <a:lnTo>
                    <a:pt x="282" y="0"/>
                  </a:lnTo>
                  <a:lnTo>
                    <a:pt x="288" y="0"/>
                  </a:lnTo>
                  <a:lnTo>
                    <a:pt x="295" y="0"/>
                  </a:lnTo>
                  <a:lnTo>
                    <a:pt x="300" y="1"/>
                  </a:lnTo>
                  <a:lnTo>
                    <a:pt x="307" y="1"/>
                  </a:lnTo>
                  <a:lnTo>
                    <a:pt x="314" y="1"/>
                  </a:lnTo>
                  <a:lnTo>
                    <a:pt x="319" y="1"/>
                  </a:lnTo>
                  <a:lnTo>
                    <a:pt x="325" y="1"/>
                  </a:lnTo>
                  <a:lnTo>
                    <a:pt x="331" y="1"/>
                  </a:lnTo>
                  <a:lnTo>
                    <a:pt x="338" y="1"/>
                  </a:lnTo>
                  <a:lnTo>
                    <a:pt x="344" y="1"/>
                  </a:lnTo>
                  <a:lnTo>
                    <a:pt x="350" y="2"/>
                  </a:lnTo>
                  <a:lnTo>
                    <a:pt x="351" y="4"/>
                  </a:lnTo>
                  <a:lnTo>
                    <a:pt x="354" y="6"/>
                  </a:lnTo>
                  <a:lnTo>
                    <a:pt x="356" y="8"/>
                  </a:lnTo>
                  <a:lnTo>
                    <a:pt x="359" y="9"/>
                  </a:lnTo>
                  <a:lnTo>
                    <a:pt x="362" y="10"/>
                  </a:lnTo>
                  <a:lnTo>
                    <a:pt x="365" y="11"/>
                  </a:lnTo>
                  <a:lnTo>
                    <a:pt x="369" y="12"/>
                  </a:lnTo>
                  <a:lnTo>
                    <a:pt x="372" y="13"/>
                  </a:lnTo>
                  <a:lnTo>
                    <a:pt x="375" y="14"/>
                  </a:lnTo>
                  <a:lnTo>
                    <a:pt x="379" y="14"/>
                  </a:lnTo>
                  <a:lnTo>
                    <a:pt x="383" y="15"/>
                  </a:lnTo>
                  <a:lnTo>
                    <a:pt x="386" y="15"/>
                  </a:lnTo>
                  <a:lnTo>
                    <a:pt x="389" y="16"/>
                  </a:lnTo>
                  <a:lnTo>
                    <a:pt x="393" y="16"/>
                  </a:lnTo>
                  <a:lnTo>
                    <a:pt x="396" y="17"/>
                  </a:lnTo>
                  <a:lnTo>
                    <a:pt x="399" y="18"/>
                  </a:lnTo>
                  <a:lnTo>
                    <a:pt x="406" y="20"/>
                  </a:lnTo>
                  <a:lnTo>
                    <a:pt x="412" y="22"/>
                  </a:lnTo>
                  <a:lnTo>
                    <a:pt x="420" y="25"/>
                  </a:lnTo>
                  <a:lnTo>
                    <a:pt x="427" y="27"/>
                  </a:lnTo>
                  <a:lnTo>
                    <a:pt x="434" y="29"/>
                  </a:lnTo>
                  <a:lnTo>
                    <a:pt x="441" y="32"/>
                  </a:lnTo>
                  <a:lnTo>
                    <a:pt x="450" y="35"/>
                  </a:lnTo>
                  <a:lnTo>
                    <a:pt x="458" y="37"/>
                  </a:lnTo>
                  <a:lnTo>
                    <a:pt x="465" y="39"/>
                  </a:lnTo>
                  <a:lnTo>
                    <a:pt x="473" y="41"/>
                  </a:lnTo>
                  <a:lnTo>
                    <a:pt x="481" y="43"/>
                  </a:lnTo>
                  <a:lnTo>
                    <a:pt x="489" y="44"/>
                  </a:lnTo>
                  <a:lnTo>
                    <a:pt x="497" y="46"/>
                  </a:lnTo>
                  <a:lnTo>
                    <a:pt x="504" y="47"/>
                  </a:lnTo>
                  <a:lnTo>
                    <a:pt x="511" y="47"/>
                  </a:lnTo>
                  <a:lnTo>
                    <a:pt x="518" y="48"/>
                  </a:lnTo>
                  <a:lnTo>
                    <a:pt x="518" y="56"/>
                  </a:lnTo>
                  <a:lnTo>
                    <a:pt x="519" y="63"/>
                  </a:lnTo>
                  <a:lnTo>
                    <a:pt x="519" y="70"/>
                  </a:lnTo>
                  <a:lnTo>
                    <a:pt x="519" y="77"/>
                  </a:lnTo>
                </a:path>
              </a:pathLst>
            </a:custGeom>
            <a:solidFill>
              <a:srgbClr val="E1E1E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0" name="Freeform 48">
              <a:extLst>
                <a:ext uri="{FF2B5EF4-FFF2-40B4-BE49-F238E27FC236}">
                  <a16:creationId xmlns:a16="http://schemas.microsoft.com/office/drawing/2014/main" id="{5B29E801-267F-497A-B781-302F8BE8478A}"/>
                </a:ext>
              </a:extLst>
            </p:cNvPr>
            <p:cNvSpPr>
              <a:spLocks/>
            </p:cNvSpPr>
            <p:nvPr/>
          </p:nvSpPr>
          <p:spPr bwMode="auto">
            <a:xfrm>
              <a:off x="4858" y="1203"/>
              <a:ext cx="342" cy="62"/>
            </a:xfrm>
            <a:custGeom>
              <a:avLst/>
              <a:gdLst>
                <a:gd name="T0" fmla="*/ 182 w 342"/>
                <a:gd name="T1" fmla="*/ 18 h 62"/>
                <a:gd name="T2" fmla="*/ 182 w 342"/>
                <a:gd name="T3" fmla="*/ 34 h 62"/>
                <a:gd name="T4" fmla="*/ 182 w 342"/>
                <a:gd name="T5" fmla="*/ 51 h 62"/>
                <a:gd name="T6" fmla="*/ 190 w 342"/>
                <a:gd name="T7" fmla="*/ 51 h 62"/>
                <a:gd name="T8" fmla="*/ 201 w 342"/>
                <a:gd name="T9" fmla="*/ 51 h 62"/>
                <a:gd name="T10" fmla="*/ 209 w 342"/>
                <a:gd name="T11" fmla="*/ 53 h 62"/>
                <a:gd name="T12" fmla="*/ 213 w 342"/>
                <a:gd name="T13" fmla="*/ 55 h 62"/>
                <a:gd name="T14" fmla="*/ 209 w 342"/>
                <a:gd name="T15" fmla="*/ 58 h 62"/>
                <a:gd name="T16" fmla="*/ 198 w 342"/>
                <a:gd name="T17" fmla="*/ 59 h 62"/>
                <a:gd name="T18" fmla="*/ 185 w 342"/>
                <a:gd name="T19" fmla="*/ 60 h 62"/>
                <a:gd name="T20" fmla="*/ 174 w 342"/>
                <a:gd name="T21" fmla="*/ 61 h 62"/>
                <a:gd name="T22" fmla="*/ 163 w 342"/>
                <a:gd name="T23" fmla="*/ 60 h 62"/>
                <a:gd name="T24" fmla="*/ 150 w 342"/>
                <a:gd name="T25" fmla="*/ 59 h 62"/>
                <a:gd name="T26" fmla="*/ 140 w 342"/>
                <a:gd name="T27" fmla="*/ 58 h 62"/>
                <a:gd name="T28" fmla="*/ 135 w 342"/>
                <a:gd name="T29" fmla="*/ 55 h 62"/>
                <a:gd name="T30" fmla="*/ 140 w 342"/>
                <a:gd name="T31" fmla="*/ 53 h 62"/>
                <a:gd name="T32" fmla="*/ 148 w 342"/>
                <a:gd name="T33" fmla="*/ 51 h 62"/>
                <a:gd name="T34" fmla="*/ 157 w 342"/>
                <a:gd name="T35" fmla="*/ 51 h 62"/>
                <a:gd name="T36" fmla="*/ 165 w 342"/>
                <a:gd name="T37" fmla="*/ 51 h 62"/>
                <a:gd name="T38" fmla="*/ 9 w 342"/>
                <a:gd name="T39" fmla="*/ 18 h 62"/>
                <a:gd name="T40" fmla="*/ 2 w 342"/>
                <a:gd name="T41" fmla="*/ 15 h 62"/>
                <a:gd name="T42" fmla="*/ 0 w 342"/>
                <a:gd name="T43" fmla="*/ 9 h 62"/>
                <a:gd name="T44" fmla="*/ 2 w 342"/>
                <a:gd name="T45" fmla="*/ 2 h 62"/>
                <a:gd name="T46" fmla="*/ 9 w 342"/>
                <a:gd name="T47" fmla="*/ 0 h 62"/>
                <a:gd name="T48" fmla="*/ 281 w 342"/>
                <a:gd name="T49" fmla="*/ 2 h 62"/>
                <a:gd name="T50" fmla="*/ 289 w 342"/>
                <a:gd name="T51" fmla="*/ 4 h 62"/>
                <a:gd name="T52" fmla="*/ 298 w 342"/>
                <a:gd name="T53" fmla="*/ 6 h 62"/>
                <a:gd name="T54" fmla="*/ 306 w 342"/>
                <a:gd name="T55" fmla="*/ 6 h 62"/>
                <a:gd name="T56" fmla="*/ 315 w 342"/>
                <a:gd name="T57" fmla="*/ 6 h 62"/>
                <a:gd name="T58" fmla="*/ 324 w 342"/>
                <a:gd name="T59" fmla="*/ 6 h 62"/>
                <a:gd name="T60" fmla="*/ 330 w 342"/>
                <a:gd name="T61" fmla="*/ 5 h 62"/>
                <a:gd name="T62" fmla="*/ 335 w 342"/>
                <a:gd name="T63" fmla="*/ 6 h 62"/>
                <a:gd name="T64" fmla="*/ 338 w 342"/>
                <a:gd name="T65" fmla="*/ 8 h 62"/>
                <a:gd name="T66" fmla="*/ 341 w 342"/>
                <a:gd name="T67" fmla="*/ 15 h 62"/>
                <a:gd name="T68" fmla="*/ 339 w 342"/>
                <a:gd name="T69" fmla="*/ 18 h 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42" h="62">
                  <a:moveTo>
                    <a:pt x="339" y="18"/>
                  </a:moveTo>
                  <a:lnTo>
                    <a:pt x="182" y="18"/>
                  </a:lnTo>
                  <a:lnTo>
                    <a:pt x="182" y="26"/>
                  </a:lnTo>
                  <a:lnTo>
                    <a:pt x="182" y="34"/>
                  </a:lnTo>
                  <a:lnTo>
                    <a:pt x="182" y="42"/>
                  </a:lnTo>
                  <a:lnTo>
                    <a:pt x="182" y="51"/>
                  </a:lnTo>
                  <a:lnTo>
                    <a:pt x="187" y="51"/>
                  </a:lnTo>
                  <a:lnTo>
                    <a:pt x="190" y="51"/>
                  </a:lnTo>
                  <a:lnTo>
                    <a:pt x="196" y="51"/>
                  </a:lnTo>
                  <a:lnTo>
                    <a:pt x="201" y="51"/>
                  </a:lnTo>
                  <a:lnTo>
                    <a:pt x="205" y="52"/>
                  </a:lnTo>
                  <a:lnTo>
                    <a:pt x="209" y="53"/>
                  </a:lnTo>
                  <a:lnTo>
                    <a:pt x="212" y="54"/>
                  </a:lnTo>
                  <a:lnTo>
                    <a:pt x="213" y="55"/>
                  </a:lnTo>
                  <a:lnTo>
                    <a:pt x="212" y="56"/>
                  </a:lnTo>
                  <a:lnTo>
                    <a:pt x="209" y="58"/>
                  </a:lnTo>
                  <a:lnTo>
                    <a:pt x="204" y="58"/>
                  </a:lnTo>
                  <a:lnTo>
                    <a:pt x="198" y="59"/>
                  </a:lnTo>
                  <a:lnTo>
                    <a:pt x="192" y="60"/>
                  </a:lnTo>
                  <a:lnTo>
                    <a:pt x="185" y="60"/>
                  </a:lnTo>
                  <a:lnTo>
                    <a:pt x="179" y="61"/>
                  </a:lnTo>
                  <a:lnTo>
                    <a:pt x="174" y="61"/>
                  </a:lnTo>
                  <a:lnTo>
                    <a:pt x="169" y="61"/>
                  </a:lnTo>
                  <a:lnTo>
                    <a:pt x="163" y="60"/>
                  </a:lnTo>
                  <a:lnTo>
                    <a:pt x="156" y="60"/>
                  </a:lnTo>
                  <a:lnTo>
                    <a:pt x="150" y="59"/>
                  </a:lnTo>
                  <a:lnTo>
                    <a:pt x="144" y="59"/>
                  </a:lnTo>
                  <a:lnTo>
                    <a:pt x="140" y="58"/>
                  </a:lnTo>
                  <a:lnTo>
                    <a:pt x="136" y="56"/>
                  </a:lnTo>
                  <a:lnTo>
                    <a:pt x="135" y="55"/>
                  </a:lnTo>
                  <a:lnTo>
                    <a:pt x="137" y="54"/>
                  </a:lnTo>
                  <a:lnTo>
                    <a:pt x="140" y="53"/>
                  </a:lnTo>
                  <a:lnTo>
                    <a:pt x="144" y="52"/>
                  </a:lnTo>
                  <a:lnTo>
                    <a:pt x="148" y="51"/>
                  </a:lnTo>
                  <a:lnTo>
                    <a:pt x="153" y="51"/>
                  </a:lnTo>
                  <a:lnTo>
                    <a:pt x="157" y="51"/>
                  </a:lnTo>
                  <a:lnTo>
                    <a:pt x="161" y="51"/>
                  </a:lnTo>
                  <a:lnTo>
                    <a:pt x="165" y="51"/>
                  </a:lnTo>
                  <a:lnTo>
                    <a:pt x="165" y="18"/>
                  </a:lnTo>
                  <a:lnTo>
                    <a:pt x="9" y="18"/>
                  </a:lnTo>
                  <a:lnTo>
                    <a:pt x="5" y="17"/>
                  </a:lnTo>
                  <a:lnTo>
                    <a:pt x="2" y="15"/>
                  </a:lnTo>
                  <a:lnTo>
                    <a:pt x="0" y="12"/>
                  </a:lnTo>
                  <a:lnTo>
                    <a:pt x="0" y="9"/>
                  </a:lnTo>
                  <a:lnTo>
                    <a:pt x="0" y="5"/>
                  </a:lnTo>
                  <a:lnTo>
                    <a:pt x="2" y="2"/>
                  </a:lnTo>
                  <a:lnTo>
                    <a:pt x="5" y="0"/>
                  </a:lnTo>
                  <a:lnTo>
                    <a:pt x="9" y="0"/>
                  </a:lnTo>
                  <a:lnTo>
                    <a:pt x="279" y="0"/>
                  </a:lnTo>
                  <a:lnTo>
                    <a:pt x="281" y="2"/>
                  </a:lnTo>
                  <a:lnTo>
                    <a:pt x="284" y="3"/>
                  </a:lnTo>
                  <a:lnTo>
                    <a:pt x="289" y="4"/>
                  </a:lnTo>
                  <a:lnTo>
                    <a:pt x="292" y="5"/>
                  </a:lnTo>
                  <a:lnTo>
                    <a:pt x="298" y="6"/>
                  </a:lnTo>
                  <a:lnTo>
                    <a:pt x="302" y="6"/>
                  </a:lnTo>
                  <a:lnTo>
                    <a:pt x="306" y="6"/>
                  </a:lnTo>
                  <a:lnTo>
                    <a:pt x="311" y="6"/>
                  </a:lnTo>
                  <a:lnTo>
                    <a:pt x="315" y="6"/>
                  </a:lnTo>
                  <a:lnTo>
                    <a:pt x="319" y="6"/>
                  </a:lnTo>
                  <a:lnTo>
                    <a:pt x="324" y="6"/>
                  </a:lnTo>
                  <a:lnTo>
                    <a:pt x="327" y="6"/>
                  </a:lnTo>
                  <a:lnTo>
                    <a:pt x="330" y="5"/>
                  </a:lnTo>
                  <a:lnTo>
                    <a:pt x="333" y="5"/>
                  </a:lnTo>
                  <a:lnTo>
                    <a:pt x="335" y="6"/>
                  </a:lnTo>
                  <a:lnTo>
                    <a:pt x="337" y="6"/>
                  </a:lnTo>
                  <a:lnTo>
                    <a:pt x="338" y="8"/>
                  </a:lnTo>
                  <a:lnTo>
                    <a:pt x="340" y="11"/>
                  </a:lnTo>
                  <a:lnTo>
                    <a:pt x="341" y="15"/>
                  </a:lnTo>
                  <a:lnTo>
                    <a:pt x="339" y="18"/>
                  </a:lnTo>
                </a:path>
              </a:pathLst>
            </a:custGeom>
            <a:solidFill>
              <a:srgbClr val="C0C0C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1" name="Freeform 49">
              <a:extLst>
                <a:ext uri="{FF2B5EF4-FFF2-40B4-BE49-F238E27FC236}">
                  <a16:creationId xmlns:a16="http://schemas.microsoft.com/office/drawing/2014/main" id="{1B3D5AF7-3BF2-4AF4-A739-D7F7BAD699C7}"/>
                </a:ext>
              </a:extLst>
            </p:cNvPr>
            <p:cNvSpPr>
              <a:spLocks/>
            </p:cNvSpPr>
            <p:nvPr/>
          </p:nvSpPr>
          <p:spPr bwMode="auto">
            <a:xfrm>
              <a:off x="4865" y="1204"/>
              <a:ext cx="335" cy="59"/>
            </a:xfrm>
            <a:custGeom>
              <a:avLst/>
              <a:gdLst>
                <a:gd name="T0" fmla="*/ 333 w 335"/>
                <a:gd name="T1" fmla="*/ 16 h 59"/>
                <a:gd name="T2" fmla="*/ 174 w 335"/>
                <a:gd name="T3" fmla="*/ 16 h 59"/>
                <a:gd name="T4" fmla="*/ 173 w 335"/>
                <a:gd name="T5" fmla="*/ 49 h 59"/>
                <a:gd name="T6" fmla="*/ 177 w 335"/>
                <a:gd name="T7" fmla="*/ 49 h 59"/>
                <a:gd name="T8" fmla="*/ 181 w 335"/>
                <a:gd name="T9" fmla="*/ 49 h 59"/>
                <a:gd name="T10" fmla="*/ 186 w 335"/>
                <a:gd name="T11" fmla="*/ 50 h 59"/>
                <a:gd name="T12" fmla="*/ 191 w 335"/>
                <a:gd name="T13" fmla="*/ 51 h 59"/>
                <a:gd name="T14" fmla="*/ 195 w 335"/>
                <a:gd name="T15" fmla="*/ 51 h 59"/>
                <a:gd name="T16" fmla="*/ 199 w 335"/>
                <a:gd name="T17" fmla="*/ 52 h 59"/>
                <a:gd name="T18" fmla="*/ 202 w 335"/>
                <a:gd name="T19" fmla="*/ 52 h 59"/>
                <a:gd name="T20" fmla="*/ 203 w 335"/>
                <a:gd name="T21" fmla="*/ 53 h 59"/>
                <a:gd name="T22" fmla="*/ 203 w 335"/>
                <a:gd name="T23" fmla="*/ 54 h 59"/>
                <a:gd name="T24" fmla="*/ 201 w 335"/>
                <a:gd name="T25" fmla="*/ 55 h 59"/>
                <a:gd name="T26" fmla="*/ 198 w 335"/>
                <a:gd name="T27" fmla="*/ 56 h 59"/>
                <a:gd name="T28" fmla="*/ 194 w 335"/>
                <a:gd name="T29" fmla="*/ 56 h 59"/>
                <a:gd name="T30" fmla="*/ 190 w 335"/>
                <a:gd name="T31" fmla="*/ 57 h 59"/>
                <a:gd name="T32" fmla="*/ 186 w 335"/>
                <a:gd name="T33" fmla="*/ 58 h 59"/>
                <a:gd name="T34" fmla="*/ 182 w 335"/>
                <a:gd name="T35" fmla="*/ 58 h 59"/>
                <a:gd name="T36" fmla="*/ 179 w 335"/>
                <a:gd name="T37" fmla="*/ 58 h 59"/>
                <a:gd name="T38" fmla="*/ 175 w 335"/>
                <a:gd name="T39" fmla="*/ 58 h 59"/>
                <a:gd name="T40" fmla="*/ 170 w 335"/>
                <a:gd name="T41" fmla="*/ 58 h 59"/>
                <a:gd name="T42" fmla="*/ 164 w 335"/>
                <a:gd name="T43" fmla="*/ 58 h 59"/>
                <a:gd name="T44" fmla="*/ 159 w 335"/>
                <a:gd name="T45" fmla="*/ 58 h 59"/>
                <a:gd name="T46" fmla="*/ 153 w 335"/>
                <a:gd name="T47" fmla="*/ 58 h 59"/>
                <a:gd name="T48" fmla="*/ 149 w 335"/>
                <a:gd name="T49" fmla="*/ 57 h 59"/>
                <a:gd name="T50" fmla="*/ 145 w 335"/>
                <a:gd name="T51" fmla="*/ 57 h 59"/>
                <a:gd name="T52" fmla="*/ 143 w 335"/>
                <a:gd name="T53" fmla="*/ 56 h 59"/>
                <a:gd name="T54" fmla="*/ 147 w 335"/>
                <a:gd name="T55" fmla="*/ 56 h 59"/>
                <a:gd name="T56" fmla="*/ 152 w 335"/>
                <a:gd name="T57" fmla="*/ 56 h 59"/>
                <a:gd name="T58" fmla="*/ 157 w 335"/>
                <a:gd name="T59" fmla="*/ 56 h 59"/>
                <a:gd name="T60" fmla="*/ 162 w 335"/>
                <a:gd name="T61" fmla="*/ 56 h 59"/>
                <a:gd name="T62" fmla="*/ 165 w 335"/>
                <a:gd name="T63" fmla="*/ 56 h 59"/>
                <a:gd name="T64" fmla="*/ 170 w 335"/>
                <a:gd name="T65" fmla="*/ 56 h 59"/>
                <a:gd name="T66" fmla="*/ 173 w 335"/>
                <a:gd name="T67" fmla="*/ 56 h 59"/>
                <a:gd name="T68" fmla="*/ 177 w 335"/>
                <a:gd name="T69" fmla="*/ 56 h 59"/>
                <a:gd name="T70" fmla="*/ 179 w 335"/>
                <a:gd name="T71" fmla="*/ 56 h 59"/>
                <a:gd name="T72" fmla="*/ 181 w 335"/>
                <a:gd name="T73" fmla="*/ 55 h 59"/>
                <a:gd name="T74" fmla="*/ 182 w 335"/>
                <a:gd name="T75" fmla="*/ 54 h 59"/>
                <a:gd name="T76" fmla="*/ 181 w 335"/>
                <a:gd name="T77" fmla="*/ 53 h 59"/>
                <a:gd name="T78" fmla="*/ 179 w 335"/>
                <a:gd name="T79" fmla="*/ 53 h 59"/>
                <a:gd name="T80" fmla="*/ 177 w 335"/>
                <a:gd name="T81" fmla="*/ 52 h 59"/>
                <a:gd name="T82" fmla="*/ 173 w 335"/>
                <a:gd name="T83" fmla="*/ 52 h 59"/>
                <a:gd name="T84" fmla="*/ 167 w 335"/>
                <a:gd name="T85" fmla="*/ 51 h 59"/>
                <a:gd name="T86" fmla="*/ 167 w 335"/>
                <a:gd name="T87" fmla="*/ 16 h 59"/>
                <a:gd name="T88" fmla="*/ 1 w 335"/>
                <a:gd name="T89" fmla="*/ 16 h 59"/>
                <a:gd name="T90" fmla="*/ 5 w 335"/>
                <a:gd name="T91" fmla="*/ 11 h 59"/>
                <a:gd name="T92" fmla="*/ 5 w 335"/>
                <a:gd name="T93" fmla="*/ 5 h 59"/>
                <a:gd name="T94" fmla="*/ 3 w 335"/>
                <a:gd name="T95" fmla="*/ 1 h 59"/>
                <a:gd name="T96" fmla="*/ 0 w 335"/>
                <a:gd name="T97" fmla="*/ 0 h 59"/>
                <a:gd name="T98" fmla="*/ 3 w 335"/>
                <a:gd name="T99" fmla="*/ 0 h 59"/>
                <a:gd name="T100" fmla="*/ 5 w 335"/>
                <a:gd name="T101" fmla="*/ 2 h 59"/>
                <a:gd name="T102" fmla="*/ 6 w 335"/>
                <a:gd name="T103" fmla="*/ 6 h 59"/>
                <a:gd name="T104" fmla="*/ 6 w 335"/>
                <a:gd name="T105" fmla="*/ 10 h 59"/>
                <a:gd name="T106" fmla="*/ 333 w 335"/>
                <a:gd name="T107" fmla="*/ 10 h 59"/>
                <a:gd name="T108" fmla="*/ 334 w 335"/>
                <a:gd name="T109" fmla="*/ 11 h 59"/>
                <a:gd name="T110" fmla="*/ 334 w 335"/>
                <a:gd name="T111" fmla="*/ 13 h 59"/>
                <a:gd name="T112" fmla="*/ 333 w 335"/>
                <a:gd name="T113" fmla="*/ 15 h 59"/>
                <a:gd name="T114" fmla="*/ 333 w 335"/>
                <a:gd name="T115" fmla="*/ 16 h 59"/>
                <a:gd name="T116" fmla="*/ 333 w 335"/>
                <a:gd name="T117" fmla="*/ 16 h 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35" h="59">
                  <a:moveTo>
                    <a:pt x="333" y="16"/>
                  </a:moveTo>
                  <a:lnTo>
                    <a:pt x="174" y="16"/>
                  </a:lnTo>
                  <a:lnTo>
                    <a:pt x="173" y="49"/>
                  </a:lnTo>
                  <a:lnTo>
                    <a:pt x="177" y="49"/>
                  </a:lnTo>
                  <a:lnTo>
                    <a:pt x="181" y="49"/>
                  </a:lnTo>
                  <a:lnTo>
                    <a:pt x="186" y="50"/>
                  </a:lnTo>
                  <a:lnTo>
                    <a:pt x="191" y="51"/>
                  </a:lnTo>
                  <a:lnTo>
                    <a:pt x="195" y="51"/>
                  </a:lnTo>
                  <a:lnTo>
                    <a:pt x="199" y="52"/>
                  </a:lnTo>
                  <a:lnTo>
                    <a:pt x="202" y="52"/>
                  </a:lnTo>
                  <a:lnTo>
                    <a:pt x="203" y="53"/>
                  </a:lnTo>
                  <a:lnTo>
                    <a:pt x="203" y="54"/>
                  </a:lnTo>
                  <a:lnTo>
                    <a:pt x="201" y="55"/>
                  </a:lnTo>
                  <a:lnTo>
                    <a:pt x="198" y="56"/>
                  </a:lnTo>
                  <a:lnTo>
                    <a:pt x="194" y="56"/>
                  </a:lnTo>
                  <a:lnTo>
                    <a:pt x="190" y="57"/>
                  </a:lnTo>
                  <a:lnTo>
                    <a:pt x="186" y="58"/>
                  </a:lnTo>
                  <a:lnTo>
                    <a:pt x="182" y="58"/>
                  </a:lnTo>
                  <a:lnTo>
                    <a:pt x="179" y="58"/>
                  </a:lnTo>
                  <a:lnTo>
                    <a:pt x="175" y="58"/>
                  </a:lnTo>
                  <a:lnTo>
                    <a:pt x="170" y="58"/>
                  </a:lnTo>
                  <a:lnTo>
                    <a:pt x="164" y="58"/>
                  </a:lnTo>
                  <a:lnTo>
                    <a:pt x="159" y="58"/>
                  </a:lnTo>
                  <a:lnTo>
                    <a:pt x="153" y="58"/>
                  </a:lnTo>
                  <a:lnTo>
                    <a:pt x="149" y="57"/>
                  </a:lnTo>
                  <a:lnTo>
                    <a:pt x="145" y="57"/>
                  </a:lnTo>
                  <a:lnTo>
                    <a:pt x="143" y="56"/>
                  </a:lnTo>
                  <a:lnTo>
                    <a:pt x="147" y="56"/>
                  </a:lnTo>
                  <a:lnTo>
                    <a:pt x="152" y="56"/>
                  </a:lnTo>
                  <a:lnTo>
                    <a:pt x="157" y="56"/>
                  </a:lnTo>
                  <a:lnTo>
                    <a:pt x="162" y="56"/>
                  </a:lnTo>
                  <a:lnTo>
                    <a:pt x="165" y="56"/>
                  </a:lnTo>
                  <a:lnTo>
                    <a:pt x="170" y="56"/>
                  </a:lnTo>
                  <a:lnTo>
                    <a:pt x="173" y="56"/>
                  </a:lnTo>
                  <a:lnTo>
                    <a:pt x="177" y="56"/>
                  </a:lnTo>
                  <a:lnTo>
                    <a:pt x="179" y="56"/>
                  </a:lnTo>
                  <a:lnTo>
                    <a:pt x="181" y="55"/>
                  </a:lnTo>
                  <a:lnTo>
                    <a:pt x="182" y="54"/>
                  </a:lnTo>
                  <a:lnTo>
                    <a:pt x="181" y="53"/>
                  </a:lnTo>
                  <a:lnTo>
                    <a:pt x="179" y="53"/>
                  </a:lnTo>
                  <a:lnTo>
                    <a:pt x="177" y="52"/>
                  </a:lnTo>
                  <a:lnTo>
                    <a:pt x="173" y="52"/>
                  </a:lnTo>
                  <a:lnTo>
                    <a:pt x="167" y="51"/>
                  </a:lnTo>
                  <a:lnTo>
                    <a:pt x="167" y="16"/>
                  </a:lnTo>
                  <a:lnTo>
                    <a:pt x="1" y="16"/>
                  </a:lnTo>
                  <a:lnTo>
                    <a:pt x="5" y="11"/>
                  </a:lnTo>
                  <a:lnTo>
                    <a:pt x="5" y="5"/>
                  </a:lnTo>
                  <a:lnTo>
                    <a:pt x="3" y="1"/>
                  </a:lnTo>
                  <a:lnTo>
                    <a:pt x="0" y="0"/>
                  </a:lnTo>
                  <a:lnTo>
                    <a:pt x="3" y="0"/>
                  </a:lnTo>
                  <a:lnTo>
                    <a:pt x="5" y="2"/>
                  </a:lnTo>
                  <a:lnTo>
                    <a:pt x="6" y="6"/>
                  </a:lnTo>
                  <a:lnTo>
                    <a:pt x="6" y="10"/>
                  </a:lnTo>
                  <a:lnTo>
                    <a:pt x="333" y="10"/>
                  </a:lnTo>
                  <a:lnTo>
                    <a:pt x="334" y="11"/>
                  </a:lnTo>
                  <a:lnTo>
                    <a:pt x="334" y="13"/>
                  </a:lnTo>
                  <a:lnTo>
                    <a:pt x="333" y="15"/>
                  </a:lnTo>
                  <a:lnTo>
                    <a:pt x="333" y="16"/>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2" name="Freeform 50">
              <a:extLst>
                <a:ext uri="{FF2B5EF4-FFF2-40B4-BE49-F238E27FC236}">
                  <a16:creationId xmlns:a16="http://schemas.microsoft.com/office/drawing/2014/main" id="{CAB0EAC9-6E5B-4CF2-A918-7C3DD0722682}"/>
                </a:ext>
              </a:extLst>
            </p:cNvPr>
            <p:cNvSpPr>
              <a:spLocks/>
            </p:cNvSpPr>
            <p:nvPr/>
          </p:nvSpPr>
          <p:spPr bwMode="auto">
            <a:xfrm>
              <a:off x="4693" y="1277"/>
              <a:ext cx="1092" cy="317"/>
            </a:xfrm>
            <a:custGeom>
              <a:avLst/>
              <a:gdLst>
                <a:gd name="T0" fmla="*/ 81 w 1092"/>
                <a:gd name="T1" fmla="*/ 0 h 317"/>
                <a:gd name="T2" fmla="*/ 66 w 1092"/>
                <a:gd name="T3" fmla="*/ 0 h 317"/>
                <a:gd name="T4" fmla="*/ 53 w 1092"/>
                <a:gd name="T5" fmla="*/ 1 h 317"/>
                <a:gd name="T6" fmla="*/ 41 w 1092"/>
                <a:gd name="T7" fmla="*/ 2 h 317"/>
                <a:gd name="T8" fmla="*/ 29 w 1092"/>
                <a:gd name="T9" fmla="*/ 5 h 317"/>
                <a:gd name="T10" fmla="*/ 18 w 1092"/>
                <a:gd name="T11" fmla="*/ 8 h 317"/>
                <a:gd name="T12" fmla="*/ 10 w 1092"/>
                <a:gd name="T13" fmla="*/ 11 h 317"/>
                <a:gd name="T14" fmla="*/ 2 w 1092"/>
                <a:gd name="T15" fmla="*/ 15 h 317"/>
                <a:gd name="T16" fmla="*/ 0 w 1092"/>
                <a:gd name="T17" fmla="*/ 316 h 317"/>
                <a:gd name="T18" fmla="*/ 1091 w 1092"/>
                <a:gd name="T19" fmla="*/ 169 h 317"/>
                <a:gd name="T20" fmla="*/ 593 w 1092"/>
                <a:gd name="T21" fmla="*/ 128 h 317"/>
                <a:gd name="T22" fmla="*/ 579 w 1092"/>
                <a:gd name="T23" fmla="*/ 128 h 317"/>
                <a:gd name="T24" fmla="*/ 565 w 1092"/>
                <a:gd name="T25" fmla="*/ 128 h 317"/>
                <a:gd name="T26" fmla="*/ 552 w 1092"/>
                <a:gd name="T27" fmla="*/ 128 h 317"/>
                <a:gd name="T28" fmla="*/ 539 w 1092"/>
                <a:gd name="T29" fmla="*/ 128 h 317"/>
                <a:gd name="T30" fmla="*/ 525 w 1092"/>
                <a:gd name="T31" fmla="*/ 128 h 317"/>
                <a:gd name="T32" fmla="*/ 512 w 1092"/>
                <a:gd name="T33" fmla="*/ 129 h 317"/>
                <a:gd name="T34" fmla="*/ 499 w 1092"/>
                <a:gd name="T35" fmla="*/ 129 h 317"/>
                <a:gd name="T36" fmla="*/ 486 w 1092"/>
                <a:gd name="T37" fmla="*/ 130 h 317"/>
                <a:gd name="T38" fmla="*/ 472 w 1092"/>
                <a:gd name="T39" fmla="*/ 130 h 317"/>
                <a:gd name="T40" fmla="*/ 459 w 1092"/>
                <a:gd name="T41" fmla="*/ 131 h 317"/>
                <a:gd name="T42" fmla="*/ 446 w 1092"/>
                <a:gd name="T43" fmla="*/ 132 h 317"/>
                <a:gd name="T44" fmla="*/ 433 w 1092"/>
                <a:gd name="T45" fmla="*/ 134 h 317"/>
                <a:gd name="T46" fmla="*/ 420 w 1092"/>
                <a:gd name="T47" fmla="*/ 135 h 317"/>
                <a:gd name="T48" fmla="*/ 406 w 1092"/>
                <a:gd name="T49" fmla="*/ 137 h 317"/>
                <a:gd name="T50" fmla="*/ 392 w 1092"/>
                <a:gd name="T51" fmla="*/ 139 h 317"/>
                <a:gd name="T52" fmla="*/ 378 w 1092"/>
                <a:gd name="T53" fmla="*/ 142 h 317"/>
                <a:gd name="T54" fmla="*/ 358 w 1092"/>
                <a:gd name="T55" fmla="*/ 146 h 317"/>
                <a:gd name="T56" fmla="*/ 337 w 1092"/>
                <a:gd name="T57" fmla="*/ 151 h 317"/>
                <a:gd name="T58" fmla="*/ 315 w 1092"/>
                <a:gd name="T59" fmla="*/ 157 h 317"/>
                <a:gd name="T60" fmla="*/ 293 w 1092"/>
                <a:gd name="T61" fmla="*/ 162 h 317"/>
                <a:gd name="T62" fmla="*/ 269 w 1092"/>
                <a:gd name="T63" fmla="*/ 167 h 317"/>
                <a:gd name="T64" fmla="*/ 245 w 1092"/>
                <a:gd name="T65" fmla="*/ 171 h 317"/>
                <a:gd name="T66" fmla="*/ 220 w 1092"/>
                <a:gd name="T67" fmla="*/ 175 h 317"/>
                <a:gd name="T68" fmla="*/ 194 w 1092"/>
                <a:gd name="T69" fmla="*/ 175 h 317"/>
                <a:gd name="T70" fmla="*/ 182 w 1092"/>
                <a:gd name="T71" fmla="*/ 175 h 317"/>
                <a:gd name="T72" fmla="*/ 170 w 1092"/>
                <a:gd name="T73" fmla="*/ 173 h 317"/>
                <a:gd name="T74" fmla="*/ 157 w 1092"/>
                <a:gd name="T75" fmla="*/ 171 h 317"/>
                <a:gd name="T76" fmla="*/ 144 w 1092"/>
                <a:gd name="T77" fmla="*/ 167 h 317"/>
                <a:gd name="T78" fmla="*/ 130 w 1092"/>
                <a:gd name="T79" fmla="*/ 162 h 317"/>
                <a:gd name="T80" fmla="*/ 118 w 1092"/>
                <a:gd name="T81" fmla="*/ 156 h 317"/>
                <a:gd name="T82" fmla="*/ 107 w 1092"/>
                <a:gd name="T83" fmla="*/ 148 h 317"/>
                <a:gd name="T84" fmla="*/ 97 w 1092"/>
                <a:gd name="T85" fmla="*/ 138 h 317"/>
                <a:gd name="T86" fmla="*/ 94 w 1092"/>
                <a:gd name="T87" fmla="*/ 41 h 317"/>
                <a:gd name="T88" fmla="*/ 90 w 1092"/>
                <a:gd name="T89" fmla="*/ 36 h 317"/>
                <a:gd name="T90" fmla="*/ 88 w 1092"/>
                <a:gd name="T91" fmla="*/ 0 h 3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92" h="317">
                  <a:moveTo>
                    <a:pt x="88" y="0"/>
                  </a:moveTo>
                  <a:lnTo>
                    <a:pt x="81" y="0"/>
                  </a:lnTo>
                  <a:lnTo>
                    <a:pt x="74" y="0"/>
                  </a:lnTo>
                  <a:lnTo>
                    <a:pt x="66" y="0"/>
                  </a:lnTo>
                  <a:lnTo>
                    <a:pt x="60" y="0"/>
                  </a:lnTo>
                  <a:lnTo>
                    <a:pt x="53" y="1"/>
                  </a:lnTo>
                  <a:lnTo>
                    <a:pt x="48" y="1"/>
                  </a:lnTo>
                  <a:lnTo>
                    <a:pt x="41" y="2"/>
                  </a:lnTo>
                  <a:lnTo>
                    <a:pt x="34" y="4"/>
                  </a:lnTo>
                  <a:lnTo>
                    <a:pt x="29" y="5"/>
                  </a:lnTo>
                  <a:lnTo>
                    <a:pt x="24" y="6"/>
                  </a:lnTo>
                  <a:lnTo>
                    <a:pt x="18" y="8"/>
                  </a:lnTo>
                  <a:lnTo>
                    <a:pt x="13" y="9"/>
                  </a:lnTo>
                  <a:lnTo>
                    <a:pt x="10" y="11"/>
                  </a:lnTo>
                  <a:lnTo>
                    <a:pt x="6" y="13"/>
                  </a:lnTo>
                  <a:lnTo>
                    <a:pt x="2" y="15"/>
                  </a:lnTo>
                  <a:lnTo>
                    <a:pt x="0" y="16"/>
                  </a:lnTo>
                  <a:lnTo>
                    <a:pt x="0" y="316"/>
                  </a:lnTo>
                  <a:lnTo>
                    <a:pt x="1091" y="316"/>
                  </a:lnTo>
                  <a:lnTo>
                    <a:pt x="1091" y="169"/>
                  </a:lnTo>
                  <a:lnTo>
                    <a:pt x="593" y="57"/>
                  </a:lnTo>
                  <a:lnTo>
                    <a:pt x="593" y="128"/>
                  </a:lnTo>
                  <a:lnTo>
                    <a:pt x="586" y="128"/>
                  </a:lnTo>
                  <a:lnTo>
                    <a:pt x="579" y="128"/>
                  </a:lnTo>
                  <a:lnTo>
                    <a:pt x="572" y="128"/>
                  </a:lnTo>
                  <a:lnTo>
                    <a:pt x="565" y="128"/>
                  </a:lnTo>
                  <a:lnTo>
                    <a:pt x="559" y="128"/>
                  </a:lnTo>
                  <a:lnTo>
                    <a:pt x="552" y="128"/>
                  </a:lnTo>
                  <a:lnTo>
                    <a:pt x="546" y="128"/>
                  </a:lnTo>
                  <a:lnTo>
                    <a:pt x="539" y="128"/>
                  </a:lnTo>
                  <a:lnTo>
                    <a:pt x="532" y="128"/>
                  </a:lnTo>
                  <a:lnTo>
                    <a:pt x="525" y="128"/>
                  </a:lnTo>
                  <a:lnTo>
                    <a:pt x="519" y="129"/>
                  </a:lnTo>
                  <a:lnTo>
                    <a:pt x="512" y="129"/>
                  </a:lnTo>
                  <a:lnTo>
                    <a:pt x="506" y="129"/>
                  </a:lnTo>
                  <a:lnTo>
                    <a:pt x="499" y="129"/>
                  </a:lnTo>
                  <a:lnTo>
                    <a:pt x="492" y="129"/>
                  </a:lnTo>
                  <a:lnTo>
                    <a:pt x="486" y="130"/>
                  </a:lnTo>
                  <a:lnTo>
                    <a:pt x="480" y="130"/>
                  </a:lnTo>
                  <a:lnTo>
                    <a:pt x="472" y="130"/>
                  </a:lnTo>
                  <a:lnTo>
                    <a:pt x="466" y="131"/>
                  </a:lnTo>
                  <a:lnTo>
                    <a:pt x="459" y="131"/>
                  </a:lnTo>
                  <a:lnTo>
                    <a:pt x="453" y="132"/>
                  </a:lnTo>
                  <a:lnTo>
                    <a:pt x="446" y="132"/>
                  </a:lnTo>
                  <a:lnTo>
                    <a:pt x="440" y="133"/>
                  </a:lnTo>
                  <a:lnTo>
                    <a:pt x="433" y="134"/>
                  </a:lnTo>
                  <a:lnTo>
                    <a:pt x="426" y="135"/>
                  </a:lnTo>
                  <a:lnTo>
                    <a:pt x="420" y="135"/>
                  </a:lnTo>
                  <a:lnTo>
                    <a:pt x="413" y="136"/>
                  </a:lnTo>
                  <a:lnTo>
                    <a:pt x="406" y="137"/>
                  </a:lnTo>
                  <a:lnTo>
                    <a:pt x="399" y="138"/>
                  </a:lnTo>
                  <a:lnTo>
                    <a:pt x="392" y="139"/>
                  </a:lnTo>
                  <a:lnTo>
                    <a:pt x="385" y="140"/>
                  </a:lnTo>
                  <a:lnTo>
                    <a:pt x="378" y="142"/>
                  </a:lnTo>
                  <a:lnTo>
                    <a:pt x="368" y="144"/>
                  </a:lnTo>
                  <a:lnTo>
                    <a:pt x="358" y="146"/>
                  </a:lnTo>
                  <a:lnTo>
                    <a:pt x="348" y="149"/>
                  </a:lnTo>
                  <a:lnTo>
                    <a:pt x="337" y="151"/>
                  </a:lnTo>
                  <a:lnTo>
                    <a:pt x="326" y="154"/>
                  </a:lnTo>
                  <a:lnTo>
                    <a:pt x="315" y="157"/>
                  </a:lnTo>
                  <a:lnTo>
                    <a:pt x="304" y="159"/>
                  </a:lnTo>
                  <a:lnTo>
                    <a:pt x="293" y="162"/>
                  </a:lnTo>
                  <a:lnTo>
                    <a:pt x="281" y="165"/>
                  </a:lnTo>
                  <a:lnTo>
                    <a:pt x="269" y="167"/>
                  </a:lnTo>
                  <a:lnTo>
                    <a:pt x="258" y="169"/>
                  </a:lnTo>
                  <a:lnTo>
                    <a:pt x="245" y="171"/>
                  </a:lnTo>
                  <a:lnTo>
                    <a:pt x="232" y="173"/>
                  </a:lnTo>
                  <a:lnTo>
                    <a:pt x="220" y="175"/>
                  </a:lnTo>
                  <a:lnTo>
                    <a:pt x="207" y="175"/>
                  </a:lnTo>
                  <a:lnTo>
                    <a:pt x="194" y="175"/>
                  </a:lnTo>
                  <a:lnTo>
                    <a:pt x="188" y="175"/>
                  </a:lnTo>
                  <a:lnTo>
                    <a:pt x="182" y="175"/>
                  </a:lnTo>
                  <a:lnTo>
                    <a:pt x="176" y="175"/>
                  </a:lnTo>
                  <a:lnTo>
                    <a:pt x="170" y="173"/>
                  </a:lnTo>
                  <a:lnTo>
                    <a:pt x="163" y="172"/>
                  </a:lnTo>
                  <a:lnTo>
                    <a:pt x="157" y="171"/>
                  </a:lnTo>
                  <a:lnTo>
                    <a:pt x="150" y="169"/>
                  </a:lnTo>
                  <a:lnTo>
                    <a:pt x="144" y="167"/>
                  </a:lnTo>
                  <a:lnTo>
                    <a:pt x="136" y="165"/>
                  </a:lnTo>
                  <a:lnTo>
                    <a:pt x="130" y="162"/>
                  </a:lnTo>
                  <a:lnTo>
                    <a:pt x="125" y="160"/>
                  </a:lnTo>
                  <a:lnTo>
                    <a:pt x="118" y="156"/>
                  </a:lnTo>
                  <a:lnTo>
                    <a:pt x="112" y="153"/>
                  </a:lnTo>
                  <a:lnTo>
                    <a:pt x="107" y="148"/>
                  </a:lnTo>
                  <a:lnTo>
                    <a:pt x="101" y="143"/>
                  </a:lnTo>
                  <a:lnTo>
                    <a:pt x="97" y="138"/>
                  </a:lnTo>
                  <a:lnTo>
                    <a:pt x="97" y="43"/>
                  </a:lnTo>
                  <a:lnTo>
                    <a:pt x="94" y="41"/>
                  </a:lnTo>
                  <a:lnTo>
                    <a:pt x="91" y="39"/>
                  </a:lnTo>
                  <a:lnTo>
                    <a:pt x="90" y="36"/>
                  </a:lnTo>
                  <a:lnTo>
                    <a:pt x="88" y="33"/>
                  </a:lnTo>
                  <a:lnTo>
                    <a:pt x="88" y="0"/>
                  </a:lnTo>
                </a:path>
              </a:pathLst>
            </a:custGeom>
            <a:solidFill>
              <a:srgbClr val="E1E1E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3" name="Freeform 51">
              <a:extLst>
                <a:ext uri="{FF2B5EF4-FFF2-40B4-BE49-F238E27FC236}">
                  <a16:creationId xmlns:a16="http://schemas.microsoft.com/office/drawing/2014/main" id="{F9E64623-5A25-4BE1-BAB7-01113E58E974}"/>
                </a:ext>
              </a:extLst>
            </p:cNvPr>
            <p:cNvSpPr>
              <a:spLocks/>
            </p:cNvSpPr>
            <p:nvPr/>
          </p:nvSpPr>
          <p:spPr bwMode="auto">
            <a:xfrm>
              <a:off x="4806" y="1237"/>
              <a:ext cx="495" cy="117"/>
            </a:xfrm>
            <a:custGeom>
              <a:avLst/>
              <a:gdLst>
                <a:gd name="T0" fmla="*/ 472 w 495"/>
                <a:gd name="T1" fmla="*/ 44 h 117"/>
                <a:gd name="T2" fmla="*/ 442 w 495"/>
                <a:gd name="T3" fmla="*/ 37 h 117"/>
                <a:gd name="T4" fmla="*/ 412 w 495"/>
                <a:gd name="T5" fmla="*/ 29 h 117"/>
                <a:gd name="T6" fmla="*/ 384 w 495"/>
                <a:gd name="T7" fmla="*/ 20 h 117"/>
                <a:gd name="T8" fmla="*/ 367 w 495"/>
                <a:gd name="T9" fmla="*/ 16 h 117"/>
                <a:gd name="T10" fmla="*/ 354 w 495"/>
                <a:gd name="T11" fmla="*/ 14 h 117"/>
                <a:gd name="T12" fmla="*/ 340 w 495"/>
                <a:gd name="T13" fmla="*/ 10 h 117"/>
                <a:gd name="T14" fmla="*/ 327 w 495"/>
                <a:gd name="T15" fmla="*/ 4 h 117"/>
                <a:gd name="T16" fmla="*/ 314 w 495"/>
                <a:gd name="T17" fmla="*/ 1 h 117"/>
                <a:gd name="T18" fmla="*/ 300 w 495"/>
                <a:gd name="T19" fmla="*/ 0 h 117"/>
                <a:gd name="T20" fmla="*/ 286 w 495"/>
                <a:gd name="T21" fmla="*/ 0 h 117"/>
                <a:gd name="T22" fmla="*/ 271 w 495"/>
                <a:gd name="T23" fmla="*/ 0 h 117"/>
                <a:gd name="T24" fmla="*/ 288 w 495"/>
                <a:gd name="T25" fmla="*/ 4 h 117"/>
                <a:gd name="T26" fmla="*/ 305 w 495"/>
                <a:gd name="T27" fmla="*/ 9 h 117"/>
                <a:gd name="T28" fmla="*/ 311 w 495"/>
                <a:gd name="T29" fmla="*/ 14 h 117"/>
                <a:gd name="T30" fmla="*/ 310 w 495"/>
                <a:gd name="T31" fmla="*/ 20 h 117"/>
                <a:gd name="T32" fmla="*/ 293 w 495"/>
                <a:gd name="T33" fmla="*/ 30 h 117"/>
                <a:gd name="T34" fmla="*/ 252 w 495"/>
                <a:gd name="T35" fmla="*/ 36 h 117"/>
                <a:gd name="T36" fmla="*/ 207 w 495"/>
                <a:gd name="T37" fmla="*/ 37 h 117"/>
                <a:gd name="T38" fmla="*/ 177 w 495"/>
                <a:gd name="T39" fmla="*/ 29 h 117"/>
                <a:gd name="T40" fmla="*/ 176 w 495"/>
                <a:gd name="T41" fmla="*/ 36 h 117"/>
                <a:gd name="T42" fmla="*/ 174 w 495"/>
                <a:gd name="T43" fmla="*/ 52 h 117"/>
                <a:gd name="T44" fmla="*/ 155 w 495"/>
                <a:gd name="T45" fmla="*/ 67 h 117"/>
                <a:gd name="T46" fmla="*/ 110 w 495"/>
                <a:gd name="T47" fmla="*/ 75 h 117"/>
                <a:gd name="T48" fmla="*/ 77 w 495"/>
                <a:gd name="T49" fmla="*/ 74 h 117"/>
                <a:gd name="T50" fmla="*/ 54 w 495"/>
                <a:gd name="T51" fmla="*/ 70 h 117"/>
                <a:gd name="T52" fmla="*/ 32 w 495"/>
                <a:gd name="T53" fmla="*/ 66 h 117"/>
                <a:gd name="T54" fmla="*/ 9 w 495"/>
                <a:gd name="T55" fmla="*/ 61 h 117"/>
                <a:gd name="T56" fmla="*/ 4 w 495"/>
                <a:gd name="T57" fmla="*/ 65 h 117"/>
                <a:gd name="T58" fmla="*/ 10 w 495"/>
                <a:gd name="T59" fmla="*/ 76 h 117"/>
                <a:gd name="T60" fmla="*/ 5 w 495"/>
                <a:gd name="T61" fmla="*/ 85 h 117"/>
                <a:gd name="T62" fmla="*/ 0 w 495"/>
                <a:gd name="T63" fmla="*/ 90 h 117"/>
                <a:gd name="T64" fmla="*/ 26 w 495"/>
                <a:gd name="T65" fmla="*/ 98 h 117"/>
                <a:gd name="T66" fmla="*/ 63 w 495"/>
                <a:gd name="T67" fmla="*/ 105 h 117"/>
                <a:gd name="T68" fmla="*/ 100 w 495"/>
                <a:gd name="T69" fmla="*/ 110 h 117"/>
                <a:gd name="T70" fmla="*/ 138 w 495"/>
                <a:gd name="T71" fmla="*/ 113 h 117"/>
                <a:gd name="T72" fmla="*/ 176 w 495"/>
                <a:gd name="T73" fmla="*/ 115 h 117"/>
                <a:gd name="T74" fmla="*/ 213 w 495"/>
                <a:gd name="T75" fmla="*/ 116 h 117"/>
                <a:gd name="T76" fmla="*/ 250 w 495"/>
                <a:gd name="T77" fmla="*/ 116 h 117"/>
                <a:gd name="T78" fmla="*/ 287 w 495"/>
                <a:gd name="T79" fmla="*/ 116 h 117"/>
                <a:gd name="T80" fmla="*/ 314 w 495"/>
                <a:gd name="T81" fmla="*/ 114 h 117"/>
                <a:gd name="T82" fmla="*/ 343 w 495"/>
                <a:gd name="T83" fmla="*/ 111 h 117"/>
                <a:gd name="T84" fmla="*/ 373 w 495"/>
                <a:gd name="T85" fmla="*/ 109 h 117"/>
                <a:gd name="T86" fmla="*/ 405 w 495"/>
                <a:gd name="T87" fmla="*/ 105 h 117"/>
                <a:gd name="T88" fmla="*/ 434 w 495"/>
                <a:gd name="T89" fmla="*/ 100 h 117"/>
                <a:gd name="T90" fmla="*/ 460 w 495"/>
                <a:gd name="T91" fmla="*/ 94 h 117"/>
                <a:gd name="T92" fmla="*/ 480 w 495"/>
                <a:gd name="T93" fmla="*/ 87 h 117"/>
                <a:gd name="T94" fmla="*/ 492 w 495"/>
                <a:gd name="T95" fmla="*/ 78 h 1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5" h="117">
                  <a:moveTo>
                    <a:pt x="493" y="47"/>
                  </a:moveTo>
                  <a:lnTo>
                    <a:pt x="486" y="47"/>
                  </a:lnTo>
                  <a:lnTo>
                    <a:pt x="479" y="46"/>
                  </a:lnTo>
                  <a:lnTo>
                    <a:pt x="472" y="44"/>
                  </a:lnTo>
                  <a:lnTo>
                    <a:pt x="464" y="43"/>
                  </a:lnTo>
                  <a:lnTo>
                    <a:pt x="457" y="41"/>
                  </a:lnTo>
                  <a:lnTo>
                    <a:pt x="449" y="40"/>
                  </a:lnTo>
                  <a:lnTo>
                    <a:pt x="442" y="37"/>
                  </a:lnTo>
                  <a:lnTo>
                    <a:pt x="434" y="36"/>
                  </a:lnTo>
                  <a:lnTo>
                    <a:pt x="426" y="33"/>
                  </a:lnTo>
                  <a:lnTo>
                    <a:pt x="419" y="31"/>
                  </a:lnTo>
                  <a:lnTo>
                    <a:pt x="412" y="29"/>
                  </a:lnTo>
                  <a:lnTo>
                    <a:pt x="405" y="26"/>
                  </a:lnTo>
                  <a:lnTo>
                    <a:pt x="397" y="24"/>
                  </a:lnTo>
                  <a:lnTo>
                    <a:pt x="391" y="22"/>
                  </a:lnTo>
                  <a:lnTo>
                    <a:pt x="384" y="20"/>
                  </a:lnTo>
                  <a:lnTo>
                    <a:pt x="378" y="18"/>
                  </a:lnTo>
                  <a:lnTo>
                    <a:pt x="374" y="17"/>
                  </a:lnTo>
                  <a:lnTo>
                    <a:pt x="370" y="16"/>
                  </a:lnTo>
                  <a:lnTo>
                    <a:pt x="367" y="16"/>
                  </a:lnTo>
                  <a:lnTo>
                    <a:pt x="364" y="15"/>
                  </a:lnTo>
                  <a:lnTo>
                    <a:pt x="360" y="15"/>
                  </a:lnTo>
                  <a:lnTo>
                    <a:pt x="357" y="14"/>
                  </a:lnTo>
                  <a:lnTo>
                    <a:pt x="354" y="14"/>
                  </a:lnTo>
                  <a:lnTo>
                    <a:pt x="350" y="13"/>
                  </a:lnTo>
                  <a:lnTo>
                    <a:pt x="346" y="12"/>
                  </a:lnTo>
                  <a:lnTo>
                    <a:pt x="343" y="11"/>
                  </a:lnTo>
                  <a:lnTo>
                    <a:pt x="340" y="10"/>
                  </a:lnTo>
                  <a:lnTo>
                    <a:pt x="337" y="9"/>
                  </a:lnTo>
                  <a:lnTo>
                    <a:pt x="334" y="8"/>
                  </a:lnTo>
                  <a:lnTo>
                    <a:pt x="330" y="6"/>
                  </a:lnTo>
                  <a:lnTo>
                    <a:pt x="327" y="4"/>
                  </a:lnTo>
                  <a:lnTo>
                    <a:pt x="324" y="2"/>
                  </a:lnTo>
                  <a:lnTo>
                    <a:pt x="321" y="1"/>
                  </a:lnTo>
                  <a:lnTo>
                    <a:pt x="317" y="1"/>
                  </a:lnTo>
                  <a:lnTo>
                    <a:pt x="314" y="1"/>
                  </a:lnTo>
                  <a:lnTo>
                    <a:pt x="311" y="1"/>
                  </a:lnTo>
                  <a:lnTo>
                    <a:pt x="307" y="0"/>
                  </a:lnTo>
                  <a:lnTo>
                    <a:pt x="303" y="0"/>
                  </a:lnTo>
                  <a:lnTo>
                    <a:pt x="300" y="0"/>
                  </a:lnTo>
                  <a:lnTo>
                    <a:pt x="297" y="0"/>
                  </a:lnTo>
                  <a:lnTo>
                    <a:pt x="293" y="0"/>
                  </a:lnTo>
                  <a:lnTo>
                    <a:pt x="289" y="0"/>
                  </a:lnTo>
                  <a:lnTo>
                    <a:pt x="286" y="0"/>
                  </a:lnTo>
                  <a:lnTo>
                    <a:pt x="282" y="0"/>
                  </a:lnTo>
                  <a:lnTo>
                    <a:pt x="279" y="0"/>
                  </a:lnTo>
                  <a:lnTo>
                    <a:pt x="275" y="0"/>
                  </a:lnTo>
                  <a:lnTo>
                    <a:pt x="271" y="0"/>
                  </a:lnTo>
                  <a:lnTo>
                    <a:pt x="268" y="0"/>
                  </a:lnTo>
                  <a:lnTo>
                    <a:pt x="276" y="1"/>
                  </a:lnTo>
                  <a:lnTo>
                    <a:pt x="282" y="2"/>
                  </a:lnTo>
                  <a:lnTo>
                    <a:pt x="288" y="4"/>
                  </a:lnTo>
                  <a:lnTo>
                    <a:pt x="293" y="5"/>
                  </a:lnTo>
                  <a:lnTo>
                    <a:pt x="298" y="6"/>
                  </a:lnTo>
                  <a:lnTo>
                    <a:pt x="301" y="7"/>
                  </a:lnTo>
                  <a:lnTo>
                    <a:pt x="305" y="9"/>
                  </a:lnTo>
                  <a:lnTo>
                    <a:pt x="307" y="10"/>
                  </a:lnTo>
                  <a:lnTo>
                    <a:pt x="309" y="12"/>
                  </a:lnTo>
                  <a:lnTo>
                    <a:pt x="311" y="13"/>
                  </a:lnTo>
                  <a:lnTo>
                    <a:pt x="311" y="14"/>
                  </a:lnTo>
                  <a:lnTo>
                    <a:pt x="312" y="16"/>
                  </a:lnTo>
                  <a:lnTo>
                    <a:pt x="311" y="18"/>
                  </a:lnTo>
                  <a:lnTo>
                    <a:pt x="311" y="19"/>
                  </a:lnTo>
                  <a:lnTo>
                    <a:pt x="310" y="20"/>
                  </a:lnTo>
                  <a:lnTo>
                    <a:pt x="308" y="23"/>
                  </a:lnTo>
                  <a:lnTo>
                    <a:pt x="306" y="25"/>
                  </a:lnTo>
                  <a:lnTo>
                    <a:pt x="300" y="28"/>
                  </a:lnTo>
                  <a:lnTo>
                    <a:pt x="293" y="30"/>
                  </a:lnTo>
                  <a:lnTo>
                    <a:pt x="284" y="32"/>
                  </a:lnTo>
                  <a:lnTo>
                    <a:pt x="274" y="34"/>
                  </a:lnTo>
                  <a:lnTo>
                    <a:pt x="264" y="35"/>
                  </a:lnTo>
                  <a:lnTo>
                    <a:pt x="252" y="36"/>
                  </a:lnTo>
                  <a:lnTo>
                    <a:pt x="241" y="37"/>
                  </a:lnTo>
                  <a:lnTo>
                    <a:pt x="228" y="37"/>
                  </a:lnTo>
                  <a:lnTo>
                    <a:pt x="217" y="37"/>
                  </a:lnTo>
                  <a:lnTo>
                    <a:pt x="207" y="37"/>
                  </a:lnTo>
                  <a:lnTo>
                    <a:pt x="197" y="36"/>
                  </a:lnTo>
                  <a:lnTo>
                    <a:pt x="189" y="34"/>
                  </a:lnTo>
                  <a:lnTo>
                    <a:pt x="182" y="32"/>
                  </a:lnTo>
                  <a:lnTo>
                    <a:pt x="177" y="29"/>
                  </a:lnTo>
                  <a:lnTo>
                    <a:pt x="174" y="26"/>
                  </a:lnTo>
                  <a:lnTo>
                    <a:pt x="174" y="29"/>
                  </a:lnTo>
                  <a:lnTo>
                    <a:pt x="175" y="32"/>
                  </a:lnTo>
                  <a:lnTo>
                    <a:pt x="176" y="36"/>
                  </a:lnTo>
                  <a:lnTo>
                    <a:pt x="176" y="40"/>
                  </a:lnTo>
                  <a:lnTo>
                    <a:pt x="176" y="44"/>
                  </a:lnTo>
                  <a:lnTo>
                    <a:pt x="175" y="48"/>
                  </a:lnTo>
                  <a:lnTo>
                    <a:pt x="174" y="52"/>
                  </a:lnTo>
                  <a:lnTo>
                    <a:pt x="171" y="56"/>
                  </a:lnTo>
                  <a:lnTo>
                    <a:pt x="167" y="60"/>
                  </a:lnTo>
                  <a:lnTo>
                    <a:pt x="162" y="64"/>
                  </a:lnTo>
                  <a:lnTo>
                    <a:pt x="155" y="67"/>
                  </a:lnTo>
                  <a:lnTo>
                    <a:pt x="147" y="69"/>
                  </a:lnTo>
                  <a:lnTo>
                    <a:pt x="136" y="72"/>
                  </a:lnTo>
                  <a:lnTo>
                    <a:pt x="125" y="74"/>
                  </a:lnTo>
                  <a:lnTo>
                    <a:pt x="110" y="75"/>
                  </a:lnTo>
                  <a:lnTo>
                    <a:pt x="93" y="76"/>
                  </a:lnTo>
                  <a:lnTo>
                    <a:pt x="88" y="75"/>
                  </a:lnTo>
                  <a:lnTo>
                    <a:pt x="83" y="74"/>
                  </a:lnTo>
                  <a:lnTo>
                    <a:pt x="77" y="74"/>
                  </a:lnTo>
                  <a:lnTo>
                    <a:pt x="71" y="72"/>
                  </a:lnTo>
                  <a:lnTo>
                    <a:pt x="66" y="72"/>
                  </a:lnTo>
                  <a:lnTo>
                    <a:pt x="60" y="71"/>
                  </a:lnTo>
                  <a:lnTo>
                    <a:pt x="54" y="70"/>
                  </a:lnTo>
                  <a:lnTo>
                    <a:pt x="48" y="69"/>
                  </a:lnTo>
                  <a:lnTo>
                    <a:pt x="43" y="68"/>
                  </a:lnTo>
                  <a:lnTo>
                    <a:pt x="37" y="67"/>
                  </a:lnTo>
                  <a:lnTo>
                    <a:pt x="32" y="66"/>
                  </a:lnTo>
                  <a:lnTo>
                    <a:pt x="26" y="65"/>
                  </a:lnTo>
                  <a:lnTo>
                    <a:pt x="20" y="64"/>
                  </a:lnTo>
                  <a:lnTo>
                    <a:pt x="15" y="62"/>
                  </a:lnTo>
                  <a:lnTo>
                    <a:pt x="9" y="61"/>
                  </a:lnTo>
                  <a:lnTo>
                    <a:pt x="4" y="60"/>
                  </a:lnTo>
                  <a:lnTo>
                    <a:pt x="2" y="61"/>
                  </a:lnTo>
                  <a:lnTo>
                    <a:pt x="3" y="64"/>
                  </a:lnTo>
                  <a:lnTo>
                    <a:pt x="4" y="65"/>
                  </a:lnTo>
                  <a:lnTo>
                    <a:pt x="6" y="68"/>
                  </a:lnTo>
                  <a:lnTo>
                    <a:pt x="8" y="71"/>
                  </a:lnTo>
                  <a:lnTo>
                    <a:pt x="10" y="74"/>
                  </a:lnTo>
                  <a:lnTo>
                    <a:pt x="10" y="76"/>
                  </a:lnTo>
                  <a:lnTo>
                    <a:pt x="10" y="79"/>
                  </a:lnTo>
                  <a:lnTo>
                    <a:pt x="10" y="82"/>
                  </a:lnTo>
                  <a:lnTo>
                    <a:pt x="8" y="84"/>
                  </a:lnTo>
                  <a:lnTo>
                    <a:pt x="5" y="85"/>
                  </a:lnTo>
                  <a:lnTo>
                    <a:pt x="3" y="86"/>
                  </a:lnTo>
                  <a:lnTo>
                    <a:pt x="1" y="88"/>
                  </a:lnTo>
                  <a:lnTo>
                    <a:pt x="0" y="89"/>
                  </a:lnTo>
                  <a:lnTo>
                    <a:pt x="0" y="90"/>
                  </a:lnTo>
                  <a:lnTo>
                    <a:pt x="0" y="92"/>
                  </a:lnTo>
                  <a:lnTo>
                    <a:pt x="9" y="94"/>
                  </a:lnTo>
                  <a:lnTo>
                    <a:pt x="18" y="96"/>
                  </a:lnTo>
                  <a:lnTo>
                    <a:pt x="26" y="98"/>
                  </a:lnTo>
                  <a:lnTo>
                    <a:pt x="35" y="100"/>
                  </a:lnTo>
                  <a:lnTo>
                    <a:pt x="45" y="102"/>
                  </a:lnTo>
                  <a:lnTo>
                    <a:pt x="53" y="104"/>
                  </a:lnTo>
                  <a:lnTo>
                    <a:pt x="63" y="105"/>
                  </a:lnTo>
                  <a:lnTo>
                    <a:pt x="72" y="106"/>
                  </a:lnTo>
                  <a:lnTo>
                    <a:pt x="81" y="108"/>
                  </a:lnTo>
                  <a:lnTo>
                    <a:pt x="91" y="109"/>
                  </a:lnTo>
                  <a:lnTo>
                    <a:pt x="100" y="110"/>
                  </a:lnTo>
                  <a:lnTo>
                    <a:pt x="110" y="111"/>
                  </a:lnTo>
                  <a:lnTo>
                    <a:pt x="119" y="111"/>
                  </a:lnTo>
                  <a:lnTo>
                    <a:pt x="128" y="113"/>
                  </a:lnTo>
                  <a:lnTo>
                    <a:pt x="138" y="113"/>
                  </a:lnTo>
                  <a:lnTo>
                    <a:pt x="147" y="114"/>
                  </a:lnTo>
                  <a:lnTo>
                    <a:pt x="156" y="114"/>
                  </a:lnTo>
                  <a:lnTo>
                    <a:pt x="166" y="114"/>
                  </a:lnTo>
                  <a:lnTo>
                    <a:pt x="176" y="115"/>
                  </a:lnTo>
                  <a:lnTo>
                    <a:pt x="185" y="116"/>
                  </a:lnTo>
                  <a:lnTo>
                    <a:pt x="194" y="116"/>
                  </a:lnTo>
                  <a:lnTo>
                    <a:pt x="204" y="116"/>
                  </a:lnTo>
                  <a:lnTo>
                    <a:pt x="213" y="116"/>
                  </a:lnTo>
                  <a:lnTo>
                    <a:pt x="222" y="116"/>
                  </a:lnTo>
                  <a:lnTo>
                    <a:pt x="232" y="116"/>
                  </a:lnTo>
                  <a:lnTo>
                    <a:pt x="241" y="116"/>
                  </a:lnTo>
                  <a:lnTo>
                    <a:pt x="250" y="116"/>
                  </a:lnTo>
                  <a:lnTo>
                    <a:pt x="259" y="116"/>
                  </a:lnTo>
                  <a:lnTo>
                    <a:pt x="268" y="116"/>
                  </a:lnTo>
                  <a:lnTo>
                    <a:pt x="278" y="116"/>
                  </a:lnTo>
                  <a:lnTo>
                    <a:pt x="287" y="116"/>
                  </a:lnTo>
                  <a:lnTo>
                    <a:pt x="295" y="116"/>
                  </a:lnTo>
                  <a:lnTo>
                    <a:pt x="301" y="114"/>
                  </a:lnTo>
                  <a:lnTo>
                    <a:pt x="307" y="114"/>
                  </a:lnTo>
                  <a:lnTo>
                    <a:pt x="314" y="114"/>
                  </a:lnTo>
                  <a:lnTo>
                    <a:pt x="321" y="113"/>
                  </a:lnTo>
                  <a:lnTo>
                    <a:pt x="328" y="113"/>
                  </a:lnTo>
                  <a:lnTo>
                    <a:pt x="335" y="112"/>
                  </a:lnTo>
                  <a:lnTo>
                    <a:pt x="343" y="111"/>
                  </a:lnTo>
                  <a:lnTo>
                    <a:pt x="350" y="110"/>
                  </a:lnTo>
                  <a:lnTo>
                    <a:pt x="358" y="110"/>
                  </a:lnTo>
                  <a:lnTo>
                    <a:pt x="365" y="109"/>
                  </a:lnTo>
                  <a:lnTo>
                    <a:pt x="373" y="109"/>
                  </a:lnTo>
                  <a:lnTo>
                    <a:pt x="381" y="107"/>
                  </a:lnTo>
                  <a:lnTo>
                    <a:pt x="389" y="107"/>
                  </a:lnTo>
                  <a:lnTo>
                    <a:pt x="397" y="106"/>
                  </a:lnTo>
                  <a:lnTo>
                    <a:pt x="405" y="105"/>
                  </a:lnTo>
                  <a:lnTo>
                    <a:pt x="413" y="104"/>
                  </a:lnTo>
                  <a:lnTo>
                    <a:pt x="420" y="102"/>
                  </a:lnTo>
                  <a:lnTo>
                    <a:pt x="428" y="102"/>
                  </a:lnTo>
                  <a:lnTo>
                    <a:pt x="434" y="100"/>
                  </a:lnTo>
                  <a:lnTo>
                    <a:pt x="441" y="99"/>
                  </a:lnTo>
                  <a:lnTo>
                    <a:pt x="448" y="97"/>
                  </a:lnTo>
                  <a:lnTo>
                    <a:pt x="454" y="96"/>
                  </a:lnTo>
                  <a:lnTo>
                    <a:pt x="460" y="94"/>
                  </a:lnTo>
                  <a:lnTo>
                    <a:pt x="466" y="92"/>
                  </a:lnTo>
                  <a:lnTo>
                    <a:pt x="471" y="90"/>
                  </a:lnTo>
                  <a:lnTo>
                    <a:pt x="476" y="89"/>
                  </a:lnTo>
                  <a:lnTo>
                    <a:pt x="480" y="87"/>
                  </a:lnTo>
                  <a:lnTo>
                    <a:pt x="484" y="85"/>
                  </a:lnTo>
                  <a:lnTo>
                    <a:pt x="487" y="83"/>
                  </a:lnTo>
                  <a:lnTo>
                    <a:pt x="490" y="81"/>
                  </a:lnTo>
                  <a:lnTo>
                    <a:pt x="492" y="78"/>
                  </a:lnTo>
                  <a:lnTo>
                    <a:pt x="494" y="75"/>
                  </a:lnTo>
                  <a:lnTo>
                    <a:pt x="493" y="47"/>
                  </a:lnTo>
                </a:path>
              </a:pathLst>
            </a:custGeom>
            <a:solidFill>
              <a:srgbClr val="C0C0C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4" name="Freeform 52">
              <a:extLst>
                <a:ext uri="{FF2B5EF4-FFF2-40B4-BE49-F238E27FC236}">
                  <a16:creationId xmlns:a16="http://schemas.microsoft.com/office/drawing/2014/main" id="{02DFEDEC-6103-4E8D-B175-69D43699E03C}"/>
                </a:ext>
              </a:extLst>
            </p:cNvPr>
            <p:cNvSpPr>
              <a:spLocks/>
            </p:cNvSpPr>
            <p:nvPr/>
          </p:nvSpPr>
          <p:spPr bwMode="auto">
            <a:xfrm>
              <a:off x="4782" y="1277"/>
              <a:ext cx="519" cy="43"/>
            </a:xfrm>
            <a:custGeom>
              <a:avLst/>
              <a:gdLst>
                <a:gd name="T0" fmla="*/ 0 w 519"/>
                <a:gd name="T1" fmla="*/ 2 h 43"/>
                <a:gd name="T2" fmla="*/ 2 w 519"/>
                <a:gd name="T3" fmla="*/ 5 h 43"/>
                <a:gd name="T4" fmla="*/ 8 w 519"/>
                <a:gd name="T5" fmla="*/ 10 h 43"/>
                <a:gd name="T6" fmla="*/ 15 w 519"/>
                <a:gd name="T7" fmla="*/ 14 h 43"/>
                <a:gd name="T8" fmla="*/ 25 w 519"/>
                <a:gd name="T9" fmla="*/ 18 h 43"/>
                <a:gd name="T10" fmla="*/ 37 w 519"/>
                <a:gd name="T11" fmla="*/ 21 h 43"/>
                <a:gd name="T12" fmla="*/ 51 w 519"/>
                <a:gd name="T13" fmla="*/ 24 h 43"/>
                <a:gd name="T14" fmla="*/ 67 w 519"/>
                <a:gd name="T15" fmla="*/ 27 h 43"/>
                <a:gd name="T16" fmla="*/ 85 w 519"/>
                <a:gd name="T17" fmla="*/ 30 h 43"/>
                <a:gd name="T18" fmla="*/ 104 w 519"/>
                <a:gd name="T19" fmla="*/ 33 h 43"/>
                <a:gd name="T20" fmla="*/ 124 w 519"/>
                <a:gd name="T21" fmla="*/ 35 h 43"/>
                <a:gd name="T22" fmla="*/ 146 w 519"/>
                <a:gd name="T23" fmla="*/ 37 h 43"/>
                <a:gd name="T24" fmla="*/ 170 w 519"/>
                <a:gd name="T25" fmla="*/ 39 h 43"/>
                <a:gd name="T26" fmla="*/ 194 w 519"/>
                <a:gd name="T27" fmla="*/ 40 h 43"/>
                <a:gd name="T28" fmla="*/ 220 w 519"/>
                <a:gd name="T29" fmla="*/ 41 h 43"/>
                <a:gd name="T30" fmla="*/ 245 w 519"/>
                <a:gd name="T31" fmla="*/ 42 h 43"/>
                <a:gd name="T32" fmla="*/ 272 w 519"/>
                <a:gd name="T33" fmla="*/ 42 h 43"/>
                <a:gd name="T34" fmla="*/ 297 w 519"/>
                <a:gd name="T35" fmla="*/ 41 h 43"/>
                <a:gd name="T36" fmla="*/ 324 w 519"/>
                <a:gd name="T37" fmla="*/ 40 h 43"/>
                <a:gd name="T38" fmla="*/ 347 w 519"/>
                <a:gd name="T39" fmla="*/ 39 h 43"/>
                <a:gd name="T40" fmla="*/ 370 w 519"/>
                <a:gd name="T41" fmla="*/ 37 h 43"/>
                <a:gd name="T42" fmla="*/ 393 w 519"/>
                <a:gd name="T43" fmla="*/ 35 h 43"/>
                <a:gd name="T44" fmla="*/ 413 w 519"/>
                <a:gd name="T45" fmla="*/ 33 h 43"/>
                <a:gd name="T46" fmla="*/ 432 w 519"/>
                <a:gd name="T47" fmla="*/ 30 h 43"/>
                <a:gd name="T48" fmla="*/ 450 w 519"/>
                <a:gd name="T49" fmla="*/ 27 h 43"/>
                <a:gd name="T50" fmla="*/ 466 w 519"/>
                <a:gd name="T51" fmla="*/ 24 h 43"/>
                <a:gd name="T52" fmla="*/ 480 w 519"/>
                <a:gd name="T53" fmla="*/ 21 h 43"/>
                <a:gd name="T54" fmla="*/ 492 w 519"/>
                <a:gd name="T55" fmla="*/ 18 h 43"/>
                <a:gd name="T56" fmla="*/ 502 w 519"/>
                <a:gd name="T57" fmla="*/ 14 h 43"/>
                <a:gd name="T58" fmla="*/ 510 w 519"/>
                <a:gd name="T59" fmla="*/ 10 h 43"/>
                <a:gd name="T60" fmla="*/ 515 w 519"/>
                <a:gd name="T61" fmla="*/ 5 h 43"/>
                <a:gd name="T62" fmla="*/ 517 w 519"/>
                <a:gd name="T63" fmla="*/ 2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9" h="43">
                  <a:moveTo>
                    <a:pt x="0" y="0"/>
                  </a:moveTo>
                  <a:lnTo>
                    <a:pt x="0" y="2"/>
                  </a:lnTo>
                  <a:lnTo>
                    <a:pt x="1" y="4"/>
                  </a:lnTo>
                  <a:lnTo>
                    <a:pt x="2" y="5"/>
                  </a:lnTo>
                  <a:lnTo>
                    <a:pt x="5" y="8"/>
                  </a:lnTo>
                  <a:lnTo>
                    <a:pt x="8" y="10"/>
                  </a:lnTo>
                  <a:lnTo>
                    <a:pt x="11" y="12"/>
                  </a:lnTo>
                  <a:lnTo>
                    <a:pt x="15" y="14"/>
                  </a:lnTo>
                  <a:lnTo>
                    <a:pt x="20" y="16"/>
                  </a:lnTo>
                  <a:lnTo>
                    <a:pt x="25" y="18"/>
                  </a:lnTo>
                  <a:lnTo>
                    <a:pt x="31" y="19"/>
                  </a:lnTo>
                  <a:lnTo>
                    <a:pt x="37" y="21"/>
                  </a:lnTo>
                  <a:lnTo>
                    <a:pt x="44" y="23"/>
                  </a:lnTo>
                  <a:lnTo>
                    <a:pt x="51" y="24"/>
                  </a:lnTo>
                  <a:lnTo>
                    <a:pt x="59" y="26"/>
                  </a:lnTo>
                  <a:lnTo>
                    <a:pt x="67" y="27"/>
                  </a:lnTo>
                  <a:lnTo>
                    <a:pt x="75" y="29"/>
                  </a:lnTo>
                  <a:lnTo>
                    <a:pt x="85" y="30"/>
                  </a:lnTo>
                  <a:lnTo>
                    <a:pt x="94" y="32"/>
                  </a:lnTo>
                  <a:lnTo>
                    <a:pt x="104" y="33"/>
                  </a:lnTo>
                  <a:lnTo>
                    <a:pt x="114" y="34"/>
                  </a:lnTo>
                  <a:lnTo>
                    <a:pt x="124" y="35"/>
                  </a:lnTo>
                  <a:lnTo>
                    <a:pt x="136" y="36"/>
                  </a:lnTo>
                  <a:lnTo>
                    <a:pt x="146" y="37"/>
                  </a:lnTo>
                  <a:lnTo>
                    <a:pt x="158" y="38"/>
                  </a:lnTo>
                  <a:lnTo>
                    <a:pt x="170" y="39"/>
                  </a:lnTo>
                  <a:lnTo>
                    <a:pt x="182" y="39"/>
                  </a:lnTo>
                  <a:lnTo>
                    <a:pt x="194" y="40"/>
                  </a:lnTo>
                  <a:lnTo>
                    <a:pt x="207" y="40"/>
                  </a:lnTo>
                  <a:lnTo>
                    <a:pt x="220" y="41"/>
                  </a:lnTo>
                  <a:lnTo>
                    <a:pt x="232" y="41"/>
                  </a:lnTo>
                  <a:lnTo>
                    <a:pt x="245" y="42"/>
                  </a:lnTo>
                  <a:lnTo>
                    <a:pt x="259" y="42"/>
                  </a:lnTo>
                  <a:lnTo>
                    <a:pt x="272" y="42"/>
                  </a:lnTo>
                  <a:lnTo>
                    <a:pt x="285" y="41"/>
                  </a:lnTo>
                  <a:lnTo>
                    <a:pt x="297" y="41"/>
                  </a:lnTo>
                  <a:lnTo>
                    <a:pt x="310" y="40"/>
                  </a:lnTo>
                  <a:lnTo>
                    <a:pt x="324" y="40"/>
                  </a:lnTo>
                  <a:lnTo>
                    <a:pt x="335" y="39"/>
                  </a:lnTo>
                  <a:lnTo>
                    <a:pt x="347" y="39"/>
                  </a:lnTo>
                  <a:lnTo>
                    <a:pt x="359" y="38"/>
                  </a:lnTo>
                  <a:lnTo>
                    <a:pt x="370" y="37"/>
                  </a:lnTo>
                  <a:lnTo>
                    <a:pt x="382" y="36"/>
                  </a:lnTo>
                  <a:lnTo>
                    <a:pt x="393" y="35"/>
                  </a:lnTo>
                  <a:lnTo>
                    <a:pt x="403" y="34"/>
                  </a:lnTo>
                  <a:lnTo>
                    <a:pt x="413" y="33"/>
                  </a:lnTo>
                  <a:lnTo>
                    <a:pt x="423" y="32"/>
                  </a:lnTo>
                  <a:lnTo>
                    <a:pt x="432" y="30"/>
                  </a:lnTo>
                  <a:lnTo>
                    <a:pt x="441" y="29"/>
                  </a:lnTo>
                  <a:lnTo>
                    <a:pt x="450" y="27"/>
                  </a:lnTo>
                  <a:lnTo>
                    <a:pt x="458" y="26"/>
                  </a:lnTo>
                  <a:lnTo>
                    <a:pt x="466" y="24"/>
                  </a:lnTo>
                  <a:lnTo>
                    <a:pt x="473" y="23"/>
                  </a:lnTo>
                  <a:lnTo>
                    <a:pt x="480" y="21"/>
                  </a:lnTo>
                  <a:lnTo>
                    <a:pt x="486" y="19"/>
                  </a:lnTo>
                  <a:lnTo>
                    <a:pt x="492" y="18"/>
                  </a:lnTo>
                  <a:lnTo>
                    <a:pt x="497" y="16"/>
                  </a:lnTo>
                  <a:lnTo>
                    <a:pt x="502" y="14"/>
                  </a:lnTo>
                  <a:lnTo>
                    <a:pt x="506" y="12"/>
                  </a:lnTo>
                  <a:lnTo>
                    <a:pt x="510" y="10"/>
                  </a:lnTo>
                  <a:lnTo>
                    <a:pt x="512" y="8"/>
                  </a:lnTo>
                  <a:lnTo>
                    <a:pt x="515" y="5"/>
                  </a:lnTo>
                  <a:lnTo>
                    <a:pt x="516" y="4"/>
                  </a:lnTo>
                  <a:lnTo>
                    <a:pt x="517" y="2"/>
                  </a:lnTo>
                  <a:lnTo>
                    <a:pt x="518"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5" name="Freeform 53">
              <a:extLst>
                <a:ext uri="{FF2B5EF4-FFF2-40B4-BE49-F238E27FC236}">
                  <a16:creationId xmlns:a16="http://schemas.microsoft.com/office/drawing/2014/main" id="{DF3D0C4B-0051-49EB-A0DF-6EC2342D4C9F}"/>
                </a:ext>
              </a:extLst>
            </p:cNvPr>
            <p:cNvSpPr>
              <a:spLocks/>
            </p:cNvSpPr>
            <p:nvPr/>
          </p:nvSpPr>
          <p:spPr bwMode="auto">
            <a:xfrm>
              <a:off x="4791" y="1321"/>
              <a:ext cx="496" cy="133"/>
            </a:xfrm>
            <a:custGeom>
              <a:avLst/>
              <a:gdLst>
                <a:gd name="T0" fmla="*/ 489 w 496"/>
                <a:gd name="T1" fmla="*/ 84 h 133"/>
                <a:gd name="T2" fmla="*/ 473 w 496"/>
                <a:gd name="T3" fmla="*/ 84 h 133"/>
                <a:gd name="T4" fmla="*/ 455 w 496"/>
                <a:gd name="T5" fmla="*/ 84 h 133"/>
                <a:gd name="T6" fmla="*/ 433 w 496"/>
                <a:gd name="T7" fmla="*/ 84 h 133"/>
                <a:gd name="T8" fmla="*/ 411 w 496"/>
                <a:gd name="T9" fmla="*/ 85 h 133"/>
                <a:gd name="T10" fmla="*/ 388 w 496"/>
                <a:gd name="T11" fmla="*/ 86 h 133"/>
                <a:gd name="T12" fmla="*/ 364 w 496"/>
                <a:gd name="T13" fmla="*/ 88 h 133"/>
                <a:gd name="T14" fmla="*/ 340 w 496"/>
                <a:gd name="T15" fmla="*/ 90 h 133"/>
                <a:gd name="T16" fmla="*/ 316 w 496"/>
                <a:gd name="T17" fmla="*/ 92 h 133"/>
                <a:gd name="T18" fmla="*/ 293 w 496"/>
                <a:gd name="T19" fmla="*/ 96 h 133"/>
                <a:gd name="T20" fmla="*/ 271 w 496"/>
                <a:gd name="T21" fmla="*/ 100 h 133"/>
                <a:gd name="T22" fmla="*/ 250 w 496"/>
                <a:gd name="T23" fmla="*/ 105 h 133"/>
                <a:gd name="T24" fmla="*/ 226 w 496"/>
                <a:gd name="T25" fmla="*/ 111 h 133"/>
                <a:gd name="T26" fmla="*/ 201 w 496"/>
                <a:gd name="T27" fmla="*/ 118 h 133"/>
                <a:gd name="T28" fmla="*/ 174 w 496"/>
                <a:gd name="T29" fmla="*/ 123 h 133"/>
                <a:gd name="T30" fmla="*/ 146 w 496"/>
                <a:gd name="T31" fmla="*/ 128 h 133"/>
                <a:gd name="T32" fmla="*/ 118 w 496"/>
                <a:gd name="T33" fmla="*/ 132 h 133"/>
                <a:gd name="T34" fmla="*/ 91 w 496"/>
                <a:gd name="T35" fmla="*/ 132 h 133"/>
                <a:gd name="T36" fmla="*/ 65 w 496"/>
                <a:gd name="T37" fmla="*/ 129 h 133"/>
                <a:gd name="T38" fmla="*/ 40 w 496"/>
                <a:gd name="T39" fmla="*/ 122 h 133"/>
                <a:gd name="T40" fmla="*/ 18 w 496"/>
                <a:gd name="T41" fmla="*/ 111 h 133"/>
                <a:gd name="T42" fmla="*/ 0 w 496"/>
                <a:gd name="T43" fmla="*/ 94 h 133"/>
                <a:gd name="T44" fmla="*/ 10 w 496"/>
                <a:gd name="T45" fmla="*/ 5 h 133"/>
                <a:gd name="T46" fmla="*/ 30 w 496"/>
                <a:gd name="T47" fmla="*/ 12 h 133"/>
                <a:gd name="T48" fmla="*/ 54 w 496"/>
                <a:gd name="T49" fmla="*/ 17 h 133"/>
                <a:gd name="T50" fmla="*/ 82 w 496"/>
                <a:gd name="T51" fmla="*/ 21 h 133"/>
                <a:gd name="T52" fmla="*/ 111 w 496"/>
                <a:gd name="T53" fmla="*/ 24 h 133"/>
                <a:gd name="T54" fmla="*/ 143 w 496"/>
                <a:gd name="T55" fmla="*/ 27 h 133"/>
                <a:gd name="T56" fmla="*/ 174 w 496"/>
                <a:gd name="T57" fmla="*/ 29 h 133"/>
                <a:gd name="T58" fmla="*/ 204 w 496"/>
                <a:gd name="T59" fmla="*/ 31 h 133"/>
                <a:gd name="T60" fmla="*/ 234 w 496"/>
                <a:gd name="T61" fmla="*/ 31 h 133"/>
                <a:gd name="T62" fmla="*/ 260 w 496"/>
                <a:gd name="T63" fmla="*/ 32 h 133"/>
                <a:gd name="T64" fmla="*/ 282 w 496"/>
                <a:gd name="T65" fmla="*/ 32 h 133"/>
                <a:gd name="T66" fmla="*/ 303 w 496"/>
                <a:gd name="T67" fmla="*/ 31 h 133"/>
                <a:gd name="T68" fmla="*/ 325 w 496"/>
                <a:gd name="T69" fmla="*/ 30 h 133"/>
                <a:gd name="T70" fmla="*/ 348 w 496"/>
                <a:gd name="T71" fmla="*/ 28 h 133"/>
                <a:gd name="T72" fmla="*/ 372 w 496"/>
                <a:gd name="T73" fmla="*/ 26 h 133"/>
                <a:gd name="T74" fmla="*/ 395 w 496"/>
                <a:gd name="T75" fmla="*/ 24 h 133"/>
                <a:gd name="T76" fmla="*/ 417 w 496"/>
                <a:gd name="T77" fmla="*/ 21 h 133"/>
                <a:gd name="T78" fmla="*/ 439 w 496"/>
                <a:gd name="T79" fmla="*/ 18 h 133"/>
                <a:gd name="T80" fmla="*/ 457 w 496"/>
                <a:gd name="T81" fmla="*/ 15 h 133"/>
                <a:gd name="T82" fmla="*/ 474 w 496"/>
                <a:gd name="T83" fmla="*/ 11 h 133"/>
                <a:gd name="T84" fmla="*/ 488 w 496"/>
                <a:gd name="T85" fmla="*/ 6 h 133"/>
                <a:gd name="T86" fmla="*/ 495 w 496"/>
                <a:gd name="T87" fmla="*/ 4 h 1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96" h="133">
                  <a:moveTo>
                    <a:pt x="495" y="4"/>
                  </a:moveTo>
                  <a:lnTo>
                    <a:pt x="495" y="85"/>
                  </a:lnTo>
                  <a:lnTo>
                    <a:pt x="489" y="84"/>
                  </a:lnTo>
                  <a:lnTo>
                    <a:pt x="484" y="84"/>
                  </a:lnTo>
                  <a:lnTo>
                    <a:pt x="479" y="84"/>
                  </a:lnTo>
                  <a:lnTo>
                    <a:pt x="473" y="84"/>
                  </a:lnTo>
                  <a:lnTo>
                    <a:pt x="467" y="84"/>
                  </a:lnTo>
                  <a:lnTo>
                    <a:pt x="460" y="84"/>
                  </a:lnTo>
                  <a:lnTo>
                    <a:pt x="455" y="84"/>
                  </a:lnTo>
                  <a:lnTo>
                    <a:pt x="447" y="84"/>
                  </a:lnTo>
                  <a:lnTo>
                    <a:pt x="441" y="84"/>
                  </a:lnTo>
                  <a:lnTo>
                    <a:pt x="433" y="84"/>
                  </a:lnTo>
                  <a:lnTo>
                    <a:pt x="426" y="84"/>
                  </a:lnTo>
                  <a:lnTo>
                    <a:pt x="419" y="85"/>
                  </a:lnTo>
                  <a:lnTo>
                    <a:pt x="411" y="85"/>
                  </a:lnTo>
                  <a:lnTo>
                    <a:pt x="404" y="85"/>
                  </a:lnTo>
                  <a:lnTo>
                    <a:pt x="396" y="86"/>
                  </a:lnTo>
                  <a:lnTo>
                    <a:pt x="388" y="86"/>
                  </a:lnTo>
                  <a:lnTo>
                    <a:pt x="380" y="86"/>
                  </a:lnTo>
                  <a:lnTo>
                    <a:pt x="372" y="88"/>
                  </a:lnTo>
                  <a:lnTo>
                    <a:pt x="364" y="88"/>
                  </a:lnTo>
                  <a:lnTo>
                    <a:pt x="356" y="88"/>
                  </a:lnTo>
                  <a:lnTo>
                    <a:pt x="348" y="89"/>
                  </a:lnTo>
                  <a:lnTo>
                    <a:pt x="340" y="90"/>
                  </a:lnTo>
                  <a:lnTo>
                    <a:pt x="332" y="91"/>
                  </a:lnTo>
                  <a:lnTo>
                    <a:pt x="324" y="92"/>
                  </a:lnTo>
                  <a:lnTo>
                    <a:pt x="316" y="92"/>
                  </a:lnTo>
                  <a:lnTo>
                    <a:pt x="308" y="93"/>
                  </a:lnTo>
                  <a:lnTo>
                    <a:pt x="301" y="94"/>
                  </a:lnTo>
                  <a:lnTo>
                    <a:pt x="293" y="96"/>
                  </a:lnTo>
                  <a:lnTo>
                    <a:pt x="286" y="97"/>
                  </a:lnTo>
                  <a:lnTo>
                    <a:pt x="279" y="99"/>
                  </a:lnTo>
                  <a:lnTo>
                    <a:pt x="271" y="100"/>
                  </a:lnTo>
                  <a:lnTo>
                    <a:pt x="264" y="101"/>
                  </a:lnTo>
                  <a:lnTo>
                    <a:pt x="258" y="103"/>
                  </a:lnTo>
                  <a:lnTo>
                    <a:pt x="250" y="105"/>
                  </a:lnTo>
                  <a:lnTo>
                    <a:pt x="242" y="107"/>
                  </a:lnTo>
                  <a:lnTo>
                    <a:pt x="234" y="110"/>
                  </a:lnTo>
                  <a:lnTo>
                    <a:pt x="226" y="111"/>
                  </a:lnTo>
                  <a:lnTo>
                    <a:pt x="218" y="113"/>
                  </a:lnTo>
                  <a:lnTo>
                    <a:pt x="209" y="115"/>
                  </a:lnTo>
                  <a:lnTo>
                    <a:pt x="201" y="118"/>
                  </a:lnTo>
                  <a:lnTo>
                    <a:pt x="191" y="119"/>
                  </a:lnTo>
                  <a:lnTo>
                    <a:pt x="183" y="122"/>
                  </a:lnTo>
                  <a:lnTo>
                    <a:pt x="174" y="123"/>
                  </a:lnTo>
                  <a:lnTo>
                    <a:pt x="165" y="125"/>
                  </a:lnTo>
                  <a:lnTo>
                    <a:pt x="155" y="127"/>
                  </a:lnTo>
                  <a:lnTo>
                    <a:pt x="146" y="128"/>
                  </a:lnTo>
                  <a:lnTo>
                    <a:pt x="137" y="130"/>
                  </a:lnTo>
                  <a:lnTo>
                    <a:pt x="127" y="130"/>
                  </a:lnTo>
                  <a:lnTo>
                    <a:pt x="118" y="132"/>
                  </a:lnTo>
                  <a:lnTo>
                    <a:pt x="109" y="132"/>
                  </a:lnTo>
                  <a:lnTo>
                    <a:pt x="100" y="132"/>
                  </a:lnTo>
                  <a:lnTo>
                    <a:pt x="91" y="132"/>
                  </a:lnTo>
                  <a:lnTo>
                    <a:pt x="82" y="132"/>
                  </a:lnTo>
                  <a:lnTo>
                    <a:pt x="74" y="130"/>
                  </a:lnTo>
                  <a:lnTo>
                    <a:pt x="65" y="129"/>
                  </a:lnTo>
                  <a:lnTo>
                    <a:pt x="56" y="127"/>
                  </a:lnTo>
                  <a:lnTo>
                    <a:pt x="49" y="125"/>
                  </a:lnTo>
                  <a:lnTo>
                    <a:pt x="40" y="122"/>
                  </a:lnTo>
                  <a:lnTo>
                    <a:pt x="33" y="119"/>
                  </a:lnTo>
                  <a:lnTo>
                    <a:pt x="26" y="115"/>
                  </a:lnTo>
                  <a:lnTo>
                    <a:pt x="18" y="111"/>
                  </a:lnTo>
                  <a:lnTo>
                    <a:pt x="12" y="106"/>
                  </a:lnTo>
                  <a:lnTo>
                    <a:pt x="5" y="100"/>
                  </a:lnTo>
                  <a:lnTo>
                    <a:pt x="0" y="94"/>
                  </a:lnTo>
                  <a:lnTo>
                    <a:pt x="0" y="0"/>
                  </a:lnTo>
                  <a:lnTo>
                    <a:pt x="4" y="2"/>
                  </a:lnTo>
                  <a:lnTo>
                    <a:pt x="10" y="5"/>
                  </a:lnTo>
                  <a:lnTo>
                    <a:pt x="15" y="7"/>
                  </a:lnTo>
                  <a:lnTo>
                    <a:pt x="23" y="9"/>
                  </a:lnTo>
                  <a:lnTo>
                    <a:pt x="30" y="12"/>
                  </a:lnTo>
                  <a:lnTo>
                    <a:pt x="37" y="13"/>
                  </a:lnTo>
                  <a:lnTo>
                    <a:pt x="45" y="15"/>
                  </a:lnTo>
                  <a:lnTo>
                    <a:pt x="54" y="17"/>
                  </a:lnTo>
                  <a:lnTo>
                    <a:pt x="63" y="19"/>
                  </a:lnTo>
                  <a:lnTo>
                    <a:pt x="72" y="20"/>
                  </a:lnTo>
                  <a:lnTo>
                    <a:pt x="82" y="21"/>
                  </a:lnTo>
                  <a:lnTo>
                    <a:pt x="91" y="23"/>
                  </a:lnTo>
                  <a:lnTo>
                    <a:pt x="101" y="24"/>
                  </a:lnTo>
                  <a:lnTo>
                    <a:pt x="111" y="24"/>
                  </a:lnTo>
                  <a:lnTo>
                    <a:pt x="122" y="26"/>
                  </a:lnTo>
                  <a:lnTo>
                    <a:pt x="132" y="26"/>
                  </a:lnTo>
                  <a:lnTo>
                    <a:pt x="143" y="27"/>
                  </a:lnTo>
                  <a:lnTo>
                    <a:pt x="153" y="28"/>
                  </a:lnTo>
                  <a:lnTo>
                    <a:pt x="164" y="28"/>
                  </a:lnTo>
                  <a:lnTo>
                    <a:pt x="174" y="29"/>
                  </a:lnTo>
                  <a:lnTo>
                    <a:pt x="184" y="30"/>
                  </a:lnTo>
                  <a:lnTo>
                    <a:pt x="194" y="30"/>
                  </a:lnTo>
                  <a:lnTo>
                    <a:pt x="204" y="31"/>
                  </a:lnTo>
                  <a:lnTo>
                    <a:pt x="215" y="31"/>
                  </a:lnTo>
                  <a:lnTo>
                    <a:pt x="223" y="31"/>
                  </a:lnTo>
                  <a:lnTo>
                    <a:pt x="234" y="31"/>
                  </a:lnTo>
                  <a:lnTo>
                    <a:pt x="242" y="31"/>
                  </a:lnTo>
                  <a:lnTo>
                    <a:pt x="251" y="31"/>
                  </a:lnTo>
                  <a:lnTo>
                    <a:pt x="260" y="32"/>
                  </a:lnTo>
                  <a:lnTo>
                    <a:pt x="267" y="32"/>
                  </a:lnTo>
                  <a:lnTo>
                    <a:pt x="274" y="32"/>
                  </a:lnTo>
                  <a:lnTo>
                    <a:pt x="282" y="32"/>
                  </a:lnTo>
                  <a:lnTo>
                    <a:pt x="289" y="32"/>
                  </a:lnTo>
                  <a:lnTo>
                    <a:pt x="296" y="31"/>
                  </a:lnTo>
                  <a:lnTo>
                    <a:pt x="303" y="31"/>
                  </a:lnTo>
                  <a:lnTo>
                    <a:pt x="310" y="31"/>
                  </a:lnTo>
                  <a:lnTo>
                    <a:pt x="318" y="30"/>
                  </a:lnTo>
                  <a:lnTo>
                    <a:pt x="325" y="30"/>
                  </a:lnTo>
                  <a:lnTo>
                    <a:pt x="333" y="30"/>
                  </a:lnTo>
                  <a:lnTo>
                    <a:pt x="341" y="29"/>
                  </a:lnTo>
                  <a:lnTo>
                    <a:pt x="348" y="28"/>
                  </a:lnTo>
                  <a:lnTo>
                    <a:pt x="356" y="28"/>
                  </a:lnTo>
                  <a:lnTo>
                    <a:pt x="364" y="27"/>
                  </a:lnTo>
                  <a:lnTo>
                    <a:pt x="372" y="26"/>
                  </a:lnTo>
                  <a:lnTo>
                    <a:pt x="380" y="26"/>
                  </a:lnTo>
                  <a:lnTo>
                    <a:pt x="388" y="24"/>
                  </a:lnTo>
                  <a:lnTo>
                    <a:pt x="395" y="24"/>
                  </a:lnTo>
                  <a:lnTo>
                    <a:pt x="402" y="23"/>
                  </a:lnTo>
                  <a:lnTo>
                    <a:pt x="410" y="22"/>
                  </a:lnTo>
                  <a:lnTo>
                    <a:pt x="417" y="21"/>
                  </a:lnTo>
                  <a:lnTo>
                    <a:pt x="424" y="20"/>
                  </a:lnTo>
                  <a:lnTo>
                    <a:pt x="431" y="19"/>
                  </a:lnTo>
                  <a:lnTo>
                    <a:pt x="439" y="18"/>
                  </a:lnTo>
                  <a:lnTo>
                    <a:pt x="445" y="17"/>
                  </a:lnTo>
                  <a:lnTo>
                    <a:pt x="452" y="16"/>
                  </a:lnTo>
                  <a:lnTo>
                    <a:pt x="457" y="15"/>
                  </a:lnTo>
                  <a:lnTo>
                    <a:pt x="463" y="13"/>
                  </a:lnTo>
                  <a:lnTo>
                    <a:pt x="469" y="12"/>
                  </a:lnTo>
                  <a:lnTo>
                    <a:pt x="474" y="11"/>
                  </a:lnTo>
                  <a:lnTo>
                    <a:pt x="479" y="9"/>
                  </a:lnTo>
                  <a:lnTo>
                    <a:pt x="484" y="8"/>
                  </a:lnTo>
                  <a:lnTo>
                    <a:pt x="488" y="6"/>
                  </a:lnTo>
                  <a:lnTo>
                    <a:pt x="492" y="5"/>
                  </a:lnTo>
                  <a:lnTo>
                    <a:pt x="495" y="4"/>
                  </a:lnTo>
                </a:path>
              </a:pathLst>
            </a:custGeom>
            <a:solidFill>
              <a:srgbClr val="E1E1E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6" name="Freeform 54">
              <a:extLst>
                <a:ext uri="{FF2B5EF4-FFF2-40B4-BE49-F238E27FC236}">
                  <a16:creationId xmlns:a16="http://schemas.microsoft.com/office/drawing/2014/main" id="{5F47ECF3-DFD7-4938-BFED-3CAE6B1A4BAE}"/>
                </a:ext>
              </a:extLst>
            </p:cNvPr>
            <p:cNvSpPr>
              <a:spLocks/>
            </p:cNvSpPr>
            <p:nvPr/>
          </p:nvSpPr>
          <p:spPr bwMode="auto">
            <a:xfrm>
              <a:off x="4830" y="1325"/>
              <a:ext cx="458" cy="129"/>
            </a:xfrm>
            <a:custGeom>
              <a:avLst/>
              <a:gdLst>
                <a:gd name="T0" fmla="*/ 13 w 458"/>
                <a:gd name="T1" fmla="*/ 16 h 129"/>
                <a:gd name="T2" fmla="*/ 37 w 458"/>
                <a:gd name="T3" fmla="*/ 22 h 129"/>
                <a:gd name="T4" fmla="*/ 64 w 458"/>
                <a:gd name="T5" fmla="*/ 27 h 129"/>
                <a:gd name="T6" fmla="*/ 90 w 458"/>
                <a:gd name="T7" fmla="*/ 31 h 129"/>
                <a:gd name="T8" fmla="*/ 114 w 458"/>
                <a:gd name="T9" fmla="*/ 35 h 129"/>
                <a:gd name="T10" fmla="*/ 131 w 458"/>
                <a:gd name="T11" fmla="*/ 39 h 129"/>
                <a:gd name="T12" fmla="*/ 137 w 458"/>
                <a:gd name="T13" fmla="*/ 69 h 129"/>
                <a:gd name="T14" fmla="*/ 133 w 458"/>
                <a:gd name="T15" fmla="*/ 100 h 129"/>
                <a:gd name="T16" fmla="*/ 125 w 458"/>
                <a:gd name="T17" fmla="*/ 106 h 129"/>
                <a:gd name="T18" fmla="*/ 115 w 458"/>
                <a:gd name="T19" fmla="*/ 110 h 129"/>
                <a:gd name="T20" fmla="*/ 103 w 458"/>
                <a:gd name="T21" fmla="*/ 114 h 129"/>
                <a:gd name="T22" fmla="*/ 84 w 458"/>
                <a:gd name="T23" fmla="*/ 119 h 129"/>
                <a:gd name="T24" fmla="*/ 57 w 458"/>
                <a:gd name="T25" fmla="*/ 123 h 129"/>
                <a:gd name="T26" fmla="*/ 45 w 458"/>
                <a:gd name="T27" fmla="*/ 127 h 129"/>
                <a:gd name="T28" fmla="*/ 79 w 458"/>
                <a:gd name="T29" fmla="*/ 127 h 129"/>
                <a:gd name="T30" fmla="*/ 112 w 458"/>
                <a:gd name="T31" fmla="*/ 122 h 129"/>
                <a:gd name="T32" fmla="*/ 146 w 458"/>
                <a:gd name="T33" fmla="*/ 116 h 129"/>
                <a:gd name="T34" fmla="*/ 176 w 458"/>
                <a:gd name="T35" fmla="*/ 109 h 129"/>
                <a:gd name="T36" fmla="*/ 203 w 458"/>
                <a:gd name="T37" fmla="*/ 103 h 129"/>
                <a:gd name="T38" fmla="*/ 221 w 458"/>
                <a:gd name="T39" fmla="*/ 98 h 129"/>
                <a:gd name="T40" fmla="*/ 240 w 458"/>
                <a:gd name="T41" fmla="*/ 94 h 129"/>
                <a:gd name="T42" fmla="*/ 261 w 458"/>
                <a:gd name="T43" fmla="*/ 90 h 129"/>
                <a:gd name="T44" fmla="*/ 283 w 458"/>
                <a:gd name="T45" fmla="*/ 88 h 129"/>
                <a:gd name="T46" fmla="*/ 306 w 458"/>
                <a:gd name="T47" fmla="*/ 85 h 129"/>
                <a:gd name="T48" fmla="*/ 331 w 458"/>
                <a:gd name="T49" fmla="*/ 83 h 129"/>
                <a:gd name="T50" fmla="*/ 356 w 458"/>
                <a:gd name="T51" fmla="*/ 82 h 129"/>
                <a:gd name="T52" fmla="*/ 382 w 458"/>
                <a:gd name="T53" fmla="*/ 81 h 129"/>
                <a:gd name="T54" fmla="*/ 410 w 458"/>
                <a:gd name="T55" fmla="*/ 79 h 129"/>
                <a:gd name="T56" fmla="*/ 438 w 458"/>
                <a:gd name="T57" fmla="*/ 79 h 129"/>
                <a:gd name="T58" fmla="*/ 457 w 458"/>
                <a:gd name="T59" fmla="*/ 0 h 129"/>
                <a:gd name="T60" fmla="*/ 440 w 458"/>
                <a:gd name="T61" fmla="*/ 4 h 129"/>
                <a:gd name="T62" fmla="*/ 420 w 458"/>
                <a:gd name="T63" fmla="*/ 9 h 129"/>
                <a:gd name="T64" fmla="*/ 399 w 458"/>
                <a:gd name="T65" fmla="*/ 13 h 129"/>
                <a:gd name="T66" fmla="*/ 375 w 458"/>
                <a:gd name="T67" fmla="*/ 17 h 129"/>
                <a:gd name="T68" fmla="*/ 351 w 458"/>
                <a:gd name="T69" fmla="*/ 20 h 129"/>
                <a:gd name="T70" fmla="*/ 325 w 458"/>
                <a:gd name="T71" fmla="*/ 23 h 129"/>
                <a:gd name="T72" fmla="*/ 301 w 458"/>
                <a:gd name="T73" fmla="*/ 25 h 129"/>
                <a:gd name="T74" fmla="*/ 276 w 458"/>
                <a:gd name="T75" fmla="*/ 27 h 129"/>
                <a:gd name="T76" fmla="*/ 253 w 458"/>
                <a:gd name="T77" fmla="*/ 27 h 129"/>
                <a:gd name="T78" fmla="*/ 232 w 458"/>
                <a:gd name="T79" fmla="*/ 27 h 129"/>
                <a:gd name="T80" fmla="*/ 213 w 458"/>
                <a:gd name="T81" fmla="*/ 26 h 129"/>
                <a:gd name="T82" fmla="*/ 194 w 458"/>
                <a:gd name="T83" fmla="*/ 26 h 129"/>
                <a:gd name="T84" fmla="*/ 174 w 458"/>
                <a:gd name="T85" fmla="*/ 26 h 129"/>
                <a:gd name="T86" fmla="*/ 153 w 458"/>
                <a:gd name="T87" fmla="*/ 25 h 129"/>
                <a:gd name="T88" fmla="*/ 131 w 458"/>
                <a:gd name="T89" fmla="*/ 24 h 129"/>
                <a:gd name="T90" fmla="*/ 109 w 458"/>
                <a:gd name="T91" fmla="*/ 23 h 129"/>
                <a:gd name="T92" fmla="*/ 86 w 458"/>
                <a:gd name="T93" fmla="*/ 21 h 129"/>
                <a:gd name="T94" fmla="*/ 64 w 458"/>
                <a:gd name="T95" fmla="*/ 19 h 129"/>
                <a:gd name="T96" fmla="*/ 44 w 458"/>
                <a:gd name="T97" fmla="*/ 16 h 129"/>
                <a:gd name="T98" fmla="*/ 24 w 458"/>
                <a:gd name="T99" fmla="*/ 14 h 129"/>
                <a:gd name="T100" fmla="*/ 5 w 458"/>
                <a:gd name="T101" fmla="*/ 11 h 1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58" h="129">
                  <a:moveTo>
                    <a:pt x="0" y="10"/>
                  </a:moveTo>
                  <a:lnTo>
                    <a:pt x="5" y="13"/>
                  </a:lnTo>
                  <a:lnTo>
                    <a:pt x="13" y="16"/>
                  </a:lnTo>
                  <a:lnTo>
                    <a:pt x="20" y="18"/>
                  </a:lnTo>
                  <a:lnTo>
                    <a:pt x="28" y="20"/>
                  </a:lnTo>
                  <a:lnTo>
                    <a:pt x="37" y="22"/>
                  </a:lnTo>
                  <a:lnTo>
                    <a:pt x="45" y="24"/>
                  </a:lnTo>
                  <a:lnTo>
                    <a:pt x="54" y="26"/>
                  </a:lnTo>
                  <a:lnTo>
                    <a:pt x="64" y="27"/>
                  </a:lnTo>
                  <a:lnTo>
                    <a:pt x="72" y="29"/>
                  </a:lnTo>
                  <a:lnTo>
                    <a:pt x="81" y="30"/>
                  </a:lnTo>
                  <a:lnTo>
                    <a:pt x="90" y="31"/>
                  </a:lnTo>
                  <a:lnTo>
                    <a:pt x="99" y="33"/>
                  </a:lnTo>
                  <a:lnTo>
                    <a:pt x="107" y="34"/>
                  </a:lnTo>
                  <a:lnTo>
                    <a:pt x="114" y="35"/>
                  </a:lnTo>
                  <a:lnTo>
                    <a:pt x="120" y="35"/>
                  </a:lnTo>
                  <a:lnTo>
                    <a:pt x="127" y="37"/>
                  </a:lnTo>
                  <a:lnTo>
                    <a:pt x="131" y="39"/>
                  </a:lnTo>
                  <a:lnTo>
                    <a:pt x="134" y="47"/>
                  </a:lnTo>
                  <a:lnTo>
                    <a:pt x="137" y="57"/>
                  </a:lnTo>
                  <a:lnTo>
                    <a:pt x="137" y="69"/>
                  </a:lnTo>
                  <a:lnTo>
                    <a:pt x="137" y="81"/>
                  </a:lnTo>
                  <a:lnTo>
                    <a:pt x="136" y="92"/>
                  </a:lnTo>
                  <a:lnTo>
                    <a:pt x="133" y="100"/>
                  </a:lnTo>
                  <a:lnTo>
                    <a:pt x="130" y="103"/>
                  </a:lnTo>
                  <a:lnTo>
                    <a:pt x="127" y="105"/>
                  </a:lnTo>
                  <a:lnTo>
                    <a:pt x="125" y="106"/>
                  </a:lnTo>
                  <a:lnTo>
                    <a:pt x="122" y="107"/>
                  </a:lnTo>
                  <a:lnTo>
                    <a:pt x="118" y="108"/>
                  </a:lnTo>
                  <a:lnTo>
                    <a:pt x="115" y="110"/>
                  </a:lnTo>
                  <a:lnTo>
                    <a:pt x="112" y="111"/>
                  </a:lnTo>
                  <a:lnTo>
                    <a:pt x="108" y="113"/>
                  </a:lnTo>
                  <a:lnTo>
                    <a:pt x="103" y="114"/>
                  </a:lnTo>
                  <a:lnTo>
                    <a:pt x="98" y="116"/>
                  </a:lnTo>
                  <a:lnTo>
                    <a:pt x="91" y="118"/>
                  </a:lnTo>
                  <a:lnTo>
                    <a:pt x="84" y="119"/>
                  </a:lnTo>
                  <a:lnTo>
                    <a:pt x="76" y="121"/>
                  </a:lnTo>
                  <a:lnTo>
                    <a:pt x="67" y="122"/>
                  </a:lnTo>
                  <a:lnTo>
                    <a:pt x="57" y="123"/>
                  </a:lnTo>
                  <a:lnTo>
                    <a:pt x="45" y="125"/>
                  </a:lnTo>
                  <a:lnTo>
                    <a:pt x="33" y="126"/>
                  </a:lnTo>
                  <a:lnTo>
                    <a:pt x="45" y="127"/>
                  </a:lnTo>
                  <a:lnTo>
                    <a:pt x="56" y="128"/>
                  </a:lnTo>
                  <a:lnTo>
                    <a:pt x="67" y="127"/>
                  </a:lnTo>
                  <a:lnTo>
                    <a:pt x="79" y="127"/>
                  </a:lnTo>
                  <a:lnTo>
                    <a:pt x="90" y="126"/>
                  </a:lnTo>
                  <a:lnTo>
                    <a:pt x="102" y="125"/>
                  </a:lnTo>
                  <a:lnTo>
                    <a:pt x="112" y="122"/>
                  </a:lnTo>
                  <a:lnTo>
                    <a:pt x="124" y="121"/>
                  </a:lnTo>
                  <a:lnTo>
                    <a:pt x="134" y="118"/>
                  </a:lnTo>
                  <a:lnTo>
                    <a:pt x="146" y="116"/>
                  </a:lnTo>
                  <a:lnTo>
                    <a:pt x="156" y="114"/>
                  </a:lnTo>
                  <a:lnTo>
                    <a:pt x="166" y="111"/>
                  </a:lnTo>
                  <a:lnTo>
                    <a:pt x="176" y="109"/>
                  </a:lnTo>
                  <a:lnTo>
                    <a:pt x="185" y="107"/>
                  </a:lnTo>
                  <a:lnTo>
                    <a:pt x="194" y="105"/>
                  </a:lnTo>
                  <a:lnTo>
                    <a:pt x="203" y="103"/>
                  </a:lnTo>
                  <a:lnTo>
                    <a:pt x="209" y="101"/>
                  </a:lnTo>
                  <a:lnTo>
                    <a:pt x="215" y="100"/>
                  </a:lnTo>
                  <a:lnTo>
                    <a:pt x="221" y="98"/>
                  </a:lnTo>
                  <a:lnTo>
                    <a:pt x="228" y="97"/>
                  </a:lnTo>
                  <a:lnTo>
                    <a:pt x="233" y="96"/>
                  </a:lnTo>
                  <a:lnTo>
                    <a:pt x="240" y="94"/>
                  </a:lnTo>
                  <a:lnTo>
                    <a:pt x="247" y="93"/>
                  </a:lnTo>
                  <a:lnTo>
                    <a:pt x="254" y="92"/>
                  </a:lnTo>
                  <a:lnTo>
                    <a:pt x="261" y="90"/>
                  </a:lnTo>
                  <a:lnTo>
                    <a:pt x="268" y="89"/>
                  </a:lnTo>
                  <a:lnTo>
                    <a:pt x="276" y="89"/>
                  </a:lnTo>
                  <a:lnTo>
                    <a:pt x="283" y="88"/>
                  </a:lnTo>
                  <a:lnTo>
                    <a:pt x="291" y="86"/>
                  </a:lnTo>
                  <a:lnTo>
                    <a:pt x="299" y="86"/>
                  </a:lnTo>
                  <a:lnTo>
                    <a:pt x="306" y="85"/>
                  </a:lnTo>
                  <a:lnTo>
                    <a:pt x="314" y="85"/>
                  </a:lnTo>
                  <a:lnTo>
                    <a:pt x="322" y="83"/>
                  </a:lnTo>
                  <a:lnTo>
                    <a:pt x="331" y="83"/>
                  </a:lnTo>
                  <a:lnTo>
                    <a:pt x="339" y="83"/>
                  </a:lnTo>
                  <a:lnTo>
                    <a:pt x="348" y="82"/>
                  </a:lnTo>
                  <a:lnTo>
                    <a:pt x="356" y="82"/>
                  </a:lnTo>
                  <a:lnTo>
                    <a:pt x="365" y="81"/>
                  </a:lnTo>
                  <a:lnTo>
                    <a:pt x="373" y="81"/>
                  </a:lnTo>
                  <a:lnTo>
                    <a:pt x="382" y="81"/>
                  </a:lnTo>
                  <a:lnTo>
                    <a:pt x="391" y="80"/>
                  </a:lnTo>
                  <a:lnTo>
                    <a:pt x="400" y="79"/>
                  </a:lnTo>
                  <a:lnTo>
                    <a:pt x="410" y="79"/>
                  </a:lnTo>
                  <a:lnTo>
                    <a:pt x="419" y="79"/>
                  </a:lnTo>
                  <a:lnTo>
                    <a:pt x="428" y="79"/>
                  </a:lnTo>
                  <a:lnTo>
                    <a:pt x="438" y="79"/>
                  </a:lnTo>
                  <a:lnTo>
                    <a:pt x="447" y="79"/>
                  </a:lnTo>
                  <a:lnTo>
                    <a:pt x="457" y="79"/>
                  </a:lnTo>
                  <a:lnTo>
                    <a:pt x="457" y="0"/>
                  </a:lnTo>
                  <a:lnTo>
                    <a:pt x="451" y="1"/>
                  </a:lnTo>
                  <a:lnTo>
                    <a:pt x="446" y="2"/>
                  </a:lnTo>
                  <a:lnTo>
                    <a:pt x="440" y="4"/>
                  </a:lnTo>
                  <a:lnTo>
                    <a:pt x="434" y="6"/>
                  </a:lnTo>
                  <a:lnTo>
                    <a:pt x="427" y="7"/>
                  </a:lnTo>
                  <a:lnTo>
                    <a:pt x="420" y="9"/>
                  </a:lnTo>
                  <a:lnTo>
                    <a:pt x="413" y="10"/>
                  </a:lnTo>
                  <a:lnTo>
                    <a:pt x="406" y="12"/>
                  </a:lnTo>
                  <a:lnTo>
                    <a:pt x="399" y="13"/>
                  </a:lnTo>
                  <a:lnTo>
                    <a:pt x="391" y="15"/>
                  </a:lnTo>
                  <a:lnTo>
                    <a:pt x="384" y="16"/>
                  </a:lnTo>
                  <a:lnTo>
                    <a:pt x="375" y="17"/>
                  </a:lnTo>
                  <a:lnTo>
                    <a:pt x="368" y="18"/>
                  </a:lnTo>
                  <a:lnTo>
                    <a:pt x="359" y="19"/>
                  </a:lnTo>
                  <a:lnTo>
                    <a:pt x="351" y="20"/>
                  </a:lnTo>
                  <a:lnTo>
                    <a:pt x="343" y="21"/>
                  </a:lnTo>
                  <a:lnTo>
                    <a:pt x="334" y="22"/>
                  </a:lnTo>
                  <a:lnTo>
                    <a:pt x="325" y="23"/>
                  </a:lnTo>
                  <a:lnTo>
                    <a:pt x="317" y="24"/>
                  </a:lnTo>
                  <a:lnTo>
                    <a:pt x="309" y="24"/>
                  </a:lnTo>
                  <a:lnTo>
                    <a:pt x="301" y="25"/>
                  </a:lnTo>
                  <a:lnTo>
                    <a:pt x="293" y="26"/>
                  </a:lnTo>
                  <a:lnTo>
                    <a:pt x="284" y="26"/>
                  </a:lnTo>
                  <a:lnTo>
                    <a:pt x="276" y="27"/>
                  </a:lnTo>
                  <a:lnTo>
                    <a:pt x="268" y="27"/>
                  </a:lnTo>
                  <a:lnTo>
                    <a:pt x="260" y="27"/>
                  </a:lnTo>
                  <a:lnTo>
                    <a:pt x="253" y="27"/>
                  </a:lnTo>
                  <a:lnTo>
                    <a:pt x="246" y="27"/>
                  </a:lnTo>
                  <a:lnTo>
                    <a:pt x="239" y="27"/>
                  </a:lnTo>
                  <a:lnTo>
                    <a:pt x="232" y="27"/>
                  </a:lnTo>
                  <a:lnTo>
                    <a:pt x="225" y="26"/>
                  </a:lnTo>
                  <a:lnTo>
                    <a:pt x="219" y="26"/>
                  </a:lnTo>
                  <a:lnTo>
                    <a:pt x="213" y="26"/>
                  </a:lnTo>
                  <a:lnTo>
                    <a:pt x="207" y="26"/>
                  </a:lnTo>
                  <a:lnTo>
                    <a:pt x="201" y="26"/>
                  </a:lnTo>
                  <a:lnTo>
                    <a:pt x="194" y="26"/>
                  </a:lnTo>
                  <a:lnTo>
                    <a:pt x="188" y="26"/>
                  </a:lnTo>
                  <a:lnTo>
                    <a:pt x="181" y="26"/>
                  </a:lnTo>
                  <a:lnTo>
                    <a:pt x="174" y="26"/>
                  </a:lnTo>
                  <a:lnTo>
                    <a:pt x="168" y="26"/>
                  </a:lnTo>
                  <a:lnTo>
                    <a:pt x="161" y="25"/>
                  </a:lnTo>
                  <a:lnTo>
                    <a:pt x="153" y="25"/>
                  </a:lnTo>
                  <a:lnTo>
                    <a:pt x="146" y="25"/>
                  </a:lnTo>
                  <a:lnTo>
                    <a:pt x="139" y="24"/>
                  </a:lnTo>
                  <a:lnTo>
                    <a:pt x="131" y="24"/>
                  </a:lnTo>
                  <a:lnTo>
                    <a:pt x="124" y="24"/>
                  </a:lnTo>
                  <a:lnTo>
                    <a:pt x="117" y="23"/>
                  </a:lnTo>
                  <a:lnTo>
                    <a:pt x="109" y="23"/>
                  </a:lnTo>
                  <a:lnTo>
                    <a:pt x="102" y="22"/>
                  </a:lnTo>
                  <a:lnTo>
                    <a:pt x="94" y="22"/>
                  </a:lnTo>
                  <a:lnTo>
                    <a:pt x="86" y="21"/>
                  </a:lnTo>
                  <a:lnTo>
                    <a:pt x="79" y="20"/>
                  </a:lnTo>
                  <a:lnTo>
                    <a:pt x="72" y="20"/>
                  </a:lnTo>
                  <a:lnTo>
                    <a:pt x="64" y="19"/>
                  </a:lnTo>
                  <a:lnTo>
                    <a:pt x="57" y="18"/>
                  </a:lnTo>
                  <a:lnTo>
                    <a:pt x="51" y="17"/>
                  </a:lnTo>
                  <a:lnTo>
                    <a:pt x="44" y="16"/>
                  </a:lnTo>
                  <a:lnTo>
                    <a:pt x="37" y="16"/>
                  </a:lnTo>
                  <a:lnTo>
                    <a:pt x="30" y="15"/>
                  </a:lnTo>
                  <a:lnTo>
                    <a:pt x="24" y="14"/>
                  </a:lnTo>
                  <a:lnTo>
                    <a:pt x="18" y="13"/>
                  </a:lnTo>
                  <a:lnTo>
                    <a:pt x="11" y="12"/>
                  </a:lnTo>
                  <a:lnTo>
                    <a:pt x="5" y="11"/>
                  </a:lnTo>
                  <a:lnTo>
                    <a:pt x="0" y="10"/>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7" name="Freeform 55">
              <a:extLst>
                <a:ext uri="{FF2B5EF4-FFF2-40B4-BE49-F238E27FC236}">
                  <a16:creationId xmlns:a16="http://schemas.microsoft.com/office/drawing/2014/main" id="{F50EE697-65C3-43E4-98A0-7C57DF5076A7}"/>
                </a:ext>
              </a:extLst>
            </p:cNvPr>
            <p:cNvSpPr>
              <a:spLocks/>
            </p:cNvSpPr>
            <p:nvPr/>
          </p:nvSpPr>
          <p:spPr bwMode="auto">
            <a:xfrm>
              <a:off x="5265" y="1278"/>
              <a:ext cx="25" cy="50"/>
            </a:xfrm>
            <a:custGeom>
              <a:avLst/>
              <a:gdLst>
                <a:gd name="T0" fmla="*/ 0 w 25"/>
                <a:gd name="T1" fmla="*/ 42 h 50"/>
                <a:gd name="T2" fmla="*/ 0 w 25"/>
                <a:gd name="T3" fmla="*/ 49 h 50"/>
                <a:gd name="T4" fmla="*/ 4 w 25"/>
                <a:gd name="T5" fmla="*/ 48 h 50"/>
                <a:gd name="T6" fmla="*/ 8 w 25"/>
                <a:gd name="T7" fmla="*/ 47 h 50"/>
                <a:gd name="T8" fmla="*/ 12 w 25"/>
                <a:gd name="T9" fmla="*/ 44 h 50"/>
                <a:gd name="T10" fmla="*/ 15 w 25"/>
                <a:gd name="T11" fmla="*/ 42 h 50"/>
                <a:gd name="T12" fmla="*/ 18 w 25"/>
                <a:gd name="T13" fmla="*/ 38 h 50"/>
                <a:gd name="T14" fmla="*/ 21 w 25"/>
                <a:gd name="T15" fmla="*/ 35 h 50"/>
                <a:gd name="T16" fmla="*/ 23 w 25"/>
                <a:gd name="T17" fmla="*/ 31 h 50"/>
                <a:gd name="T18" fmla="*/ 24 w 25"/>
                <a:gd name="T19" fmla="*/ 27 h 50"/>
                <a:gd name="T20" fmla="*/ 24 w 25"/>
                <a:gd name="T21" fmla="*/ 23 h 50"/>
                <a:gd name="T22" fmla="*/ 24 w 25"/>
                <a:gd name="T23" fmla="*/ 21 h 50"/>
                <a:gd name="T24" fmla="*/ 24 w 25"/>
                <a:gd name="T25" fmla="*/ 18 h 50"/>
                <a:gd name="T26" fmla="*/ 23 w 25"/>
                <a:gd name="T27" fmla="*/ 15 h 50"/>
                <a:gd name="T28" fmla="*/ 22 w 25"/>
                <a:gd name="T29" fmla="*/ 12 h 50"/>
                <a:gd name="T30" fmla="*/ 21 w 25"/>
                <a:gd name="T31" fmla="*/ 9 h 50"/>
                <a:gd name="T32" fmla="*/ 18 w 25"/>
                <a:gd name="T33" fmla="*/ 7 h 50"/>
                <a:gd name="T34" fmla="*/ 17 w 25"/>
                <a:gd name="T35" fmla="*/ 4 h 50"/>
                <a:gd name="T36" fmla="*/ 15 w 25"/>
                <a:gd name="T37" fmla="*/ 2 h 50"/>
                <a:gd name="T38" fmla="*/ 13 w 25"/>
                <a:gd name="T39" fmla="*/ 2 h 50"/>
                <a:gd name="T40" fmla="*/ 11 w 25"/>
                <a:gd name="T41" fmla="*/ 1 h 50"/>
                <a:gd name="T42" fmla="*/ 9 w 25"/>
                <a:gd name="T43" fmla="*/ 1 h 50"/>
                <a:gd name="T44" fmla="*/ 8 w 25"/>
                <a:gd name="T45" fmla="*/ 1 h 50"/>
                <a:gd name="T46" fmla="*/ 6 w 25"/>
                <a:gd name="T47" fmla="*/ 1 h 50"/>
                <a:gd name="T48" fmla="*/ 4 w 25"/>
                <a:gd name="T49" fmla="*/ 0 h 50"/>
                <a:gd name="T50" fmla="*/ 2 w 25"/>
                <a:gd name="T51" fmla="*/ 0 h 50"/>
                <a:gd name="T52" fmla="*/ 0 w 25"/>
                <a:gd name="T53" fmla="*/ 0 h 50"/>
                <a:gd name="T54" fmla="*/ 0 w 25"/>
                <a:gd name="T55" fmla="*/ 1 h 50"/>
                <a:gd name="T56" fmla="*/ 0 w 25"/>
                <a:gd name="T57" fmla="*/ 4 h 50"/>
                <a:gd name="T58" fmla="*/ 0 w 25"/>
                <a:gd name="T59" fmla="*/ 5 h 50"/>
                <a:gd name="T60" fmla="*/ 0 w 25"/>
                <a:gd name="T61" fmla="*/ 7 h 50"/>
                <a:gd name="T62" fmla="*/ 3 w 25"/>
                <a:gd name="T63" fmla="*/ 10 h 50"/>
                <a:gd name="T64" fmla="*/ 5 w 25"/>
                <a:gd name="T65" fmla="*/ 14 h 50"/>
                <a:gd name="T66" fmla="*/ 6 w 25"/>
                <a:gd name="T67" fmla="*/ 19 h 50"/>
                <a:gd name="T68" fmla="*/ 8 w 25"/>
                <a:gd name="T69" fmla="*/ 26 h 50"/>
                <a:gd name="T70" fmla="*/ 6 w 25"/>
                <a:gd name="T71" fmla="*/ 31 h 50"/>
                <a:gd name="T72" fmla="*/ 5 w 25"/>
                <a:gd name="T73" fmla="*/ 35 h 50"/>
                <a:gd name="T74" fmla="*/ 3 w 25"/>
                <a:gd name="T75" fmla="*/ 39 h 50"/>
                <a:gd name="T76" fmla="*/ 0 w 25"/>
                <a:gd name="T77" fmla="*/ 42 h 50"/>
                <a:gd name="T78" fmla="*/ 0 w 25"/>
                <a:gd name="T79" fmla="*/ 42 h 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5" h="50">
                  <a:moveTo>
                    <a:pt x="0" y="42"/>
                  </a:moveTo>
                  <a:lnTo>
                    <a:pt x="0" y="49"/>
                  </a:lnTo>
                  <a:lnTo>
                    <a:pt x="4" y="48"/>
                  </a:lnTo>
                  <a:lnTo>
                    <a:pt x="8" y="47"/>
                  </a:lnTo>
                  <a:lnTo>
                    <a:pt x="12" y="44"/>
                  </a:lnTo>
                  <a:lnTo>
                    <a:pt x="15" y="42"/>
                  </a:lnTo>
                  <a:lnTo>
                    <a:pt x="18" y="38"/>
                  </a:lnTo>
                  <a:lnTo>
                    <a:pt x="21" y="35"/>
                  </a:lnTo>
                  <a:lnTo>
                    <a:pt x="23" y="31"/>
                  </a:lnTo>
                  <a:lnTo>
                    <a:pt x="24" y="27"/>
                  </a:lnTo>
                  <a:lnTo>
                    <a:pt x="24" y="23"/>
                  </a:lnTo>
                  <a:lnTo>
                    <a:pt x="24" y="21"/>
                  </a:lnTo>
                  <a:lnTo>
                    <a:pt x="24" y="18"/>
                  </a:lnTo>
                  <a:lnTo>
                    <a:pt x="23" y="15"/>
                  </a:lnTo>
                  <a:lnTo>
                    <a:pt x="22" y="12"/>
                  </a:lnTo>
                  <a:lnTo>
                    <a:pt x="21" y="9"/>
                  </a:lnTo>
                  <a:lnTo>
                    <a:pt x="18" y="7"/>
                  </a:lnTo>
                  <a:lnTo>
                    <a:pt x="17" y="4"/>
                  </a:lnTo>
                  <a:lnTo>
                    <a:pt x="15" y="2"/>
                  </a:lnTo>
                  <a:lnTo>
                    <a:pt x="13" y="2"/>
                  </a:lnTo>
                  <a:lnTo>
                    <a:pt x="11" y="1"/>
                  </a:lnTo>
                  <a:lnTo>
                    <a:pt x="9" y="1"/>
                  </a:lnTo>
                  <a:lnTo>
                    <a:pt x="8" y="1"/>
                  </a:lnTo>
                  <a:lnTo>
                    <a:pt x="6" y="1"/>
                  </a:lnTo>
                  <a:lnTo>
                    <a:pt x="4" y="0"/>
                  </a:lnTo>
                  <a:lnTo>
                    <a:pt x="2" y="0"/>
                  </a:lnTo>
                  <a:lnTo>
                    <a:pt x="0" y="0"/>
                  </a:lnTo>
                  <a:lnTo>
                    <a:pt x="0" y="1"/>
                  </a:lnTo>
                  <a:lnTo>
                    <a:pt x="0" y="4"/>
                  </a:lnTo>
                  <a:lnTo>
                    <a:pt x="0" y="5"/>
                  </a:lnTo>
                  <a:lnTo>
                    <a:pt x="0" y="7"/>
                  </a:lnTo>
                  <a:lnTo>
                    <a:pt x="3" y="10"/>
                  </a:lnTo>
                  <a:lnTo>
                    <a:pt x="5" y="14"/>
                  </a:lnTo>
                  <a:lnTo>
                    <a:pt x="6" y="19"/>
                  </a:lnTo>
                  <a:lnTo>
                    <a:pt x="8" y="26"/>
                  </a:lnTo>
                  <a:lnTo>
                    <a:pt x="6" y="31"/>
                  </a:lnTo>
                  <a:lnTo>
                    <a:pt x="5" y="35"/>
                  </a:lnTo>
                  <a:lnTo>
                    <a:pt x="3" y="39"/>
                  </a:lnTo>
                  <a:lnTo>
                    <a:pt x="0" y="42"/>
                  </a:lnTo>
                </a:path>
              </a:pathLst>
            </a:custGeom>
            <a:solidFill>
              <a:srgbClr val="C0C0C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8" name="Freeform 56">
              <a:extLst>
                <a:ext uri="{FF2B5EF4-FFF2-40B4-BE49-F238E27FC236}">
                  <a16:creationId xmlns:a16="http://schemas.microsoft.com/office/drawing/2014/main" id="{848E5F2F-F619-4A31-ABCA-77C65C8116EF}"/>
                </a:ext>
              </a:extLst>
            </p:cNvPr>
            <p:cNvSpPr>
              <a:spLocks/>
            </p:cNvSpPr>
            <p:nvPr/>
          </p:nvSpPr>
          <p:spPr bwMode="auto">
            <a:xfrm>
              <a:off x="5182" y="1265"/>
              <a:ext cx="41" cy="17"/>
            </a:xfrm>
            <a:custGeom>
              <a:avLst/>
              <a:gdLst>
                <a:gd name="T0" fmla="*/ 0 w 41"/>
                <a:gd name="T1" fmla="*/ 0 h 17"/>
                <a:gd name="T2" fmla="*/ 1 w 41"/>
                <a:gd name="T3" fmla="*/ 6 h 17"/>
                <a:gd name="T4" fmla="*/ 40 w 41"/>
                <a:gd name="T5" fmla="*/ 16 h 17"/>
                <a:gd name="T6" fmla="*/ 40 w 41"/>
                <a:gd name="T7" fmla="*/ 8 h 17"/>
                <a:gd name="T8" fmla="*/ 0 w 41"/>
                <a:gd name="T9" fmla="*/ 0 h 17"/>
                <a:gd name="T10" fmla="*/ 0 w 4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7">
                  <a:moveTo>
                    <a:pt x="0" y="0"/>
                  </a:moveTo>
                  <a:lnTo>
                    <a:pt x="1" y="6"/>
                  </a:lnTo>
                  <a:lnTo>
                    <a:pt x="40" y="16"/>
                  </a:lnTo>
                  <a:lnTo>
                    <a:pt x="40" y="8"/>
                  </a:lnTo>
                  <a:lnTo>
                    <a:pt x="0" y="0"/>
                  </a:lnTo>
                </a:path>
              </a:pathLst>
            </a:custGeom>
            <a:solidFill>
              <a:srgbClr val="C0C0C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69" name="Freeform 57">
              <a:extLst>
                <a:ext uri="{FF2B5EF4-FFF2-40B4-BE49-F238E27FC236}">
                  <a16:creationId xmlns:a16="http://schemas.microsoft.com/office/drawing/2014/main" id="{56D8D250-8649-49F0-A3D5-84BA6B948DBE}"/>
                </a:ext>
              </a:extLst>
            </p:cNvPr>
            <p:cNvSpPr>
              <a:spLocks/>
            </p:cNvSpPr>
            <p:nvPr/>
          </p:nvSpPr>
          <p:spPr bwMode="auto">
            <a:xfrm>
              <a:off x="5265" y="1278"/>
              <a:ext cx="25" cy="50"/>
            </a:xfrm>
            <a:custGeom>
              <a:avLst/>
              <a:gdLst>
                <a:gd name="T0" fmla="*/ 0 w 25"/>
                <a:gd name="T1" fmla="*/ 42 h 50"/>
                <a:gd name="T2" fmla="*/ 0 w 25"/>
                <a:gd name="T3" fmla="*/ 49 h 50"/>
                <a:gd name="T4" fmla="*/ 4 w 25"/>
                <a:gd name="T5" fmla="*/ 48 h 50"/>
                <a:gd name="T6" fmla="*/ 8 w 25"/>
                <a:gd name="T7" fmla="*/ 47 h 50"/>
                <a:gd name="T8" fmla="*/ 12 w 25"/>
                <a:gd name="T9" fmla="*/ 44 h 50"/>
                <a:gd name="T10" fmla="*/ 15 w 25"/>
                <a:gd name="T11" fmla="*/ 42 h 50"/>
                <a:gd name="T12" fmla="*/ 18 w 25"/>
                <a:gd name="T13" fmla="*/ 38 h 50"/>
                <a:gd name="T14" fmla="*/ 21 w 25"/>
                <a:gd name="T15" fmla="*/ 35 h 50"/>
                <a:gd name="T16" fmla="*/ 23 w 25"/>
                <a:gd name="T17" fmla="*/ 31 h 50"/>
                <a:gd name="T18" fmla="*/ 24 w 25"/>
                <a:gd name="T19" fmla="*/ 27 h 50"/>
                <a:gd name="T20" fmla="*/ 24 w 25"/>
                <a:gd name="T21" fmla="*/ 23 h 50"/>
                <a:gd name="T22" fmla="*/ 24 w 25"/>
                <a:gd name="T23" fmla="*/ 21 h 50"/>
                <a:gd name="T24" fmla="*/ 24 w 25"/>
                <a:gd name="T25" fmla="*/ 18 h 50"/>
                <a:gd name="T26" fmla="*/ 23 w 25"/>
                <a:gd name="T27" fmla="*/ 15 h 50"/>
                <a:gd name="T28" fmla="*/ 22 w 25"/>
                <a:gd name="T29" fmla="*/ 12 h 50"/>
                <a:gd name="T30" fmla="*/ 21 w 25"/>
                <a:gd name="T31" fmla="*/ 9 h 50"/>
                <a:gd name="T32" fmla="*/ 18 w 25"/>
                <a:gd name="T33" fmla="*/ 7 h 50"/>
                <a:gd name="T34" fmla="*/ 17 w 25"/>
                <a:gd name="T35" fmla="*/ 4 h 50"/>
                <a:gd name="T36" fmla="*/ 15 w 25"/>
                <a:gd name="T37" fmla="*/ 2 h 50"/>
                <a:gd name="T38" fmla="*/ 13 w 25"/>
                <a:gd name="T39" fmla="*/ 2 h 50"/>
                <a:gd name="T40" fmla="*/ 11 w 25"/>
                <a:gd name="T41" fmla="*/ 1 h 50"/>
                <a:gd name="T42" fmla="*/ 9 w 25"/>
                <a:gd name="T43" fmla="*/ 1 h 50"/>
                <a:gd name="T44" fmla="*/ 8 w 25"/>
                <a:gd name="T45" fmla="*/ 1 h 50"/>
                <a:gd name="T46" fmla="*/ 6 w 25"/>
                <a:gd name="T47" fmla="*/ 1 h 50"/>
                <a:gd name="T48" fmla="*/ 4 w 25"/>
                <a:gd name="T49" fmla="*/ 0 h 50"/>
                <a:gd name="T50" fmla="*/ 2 w 25"/>
                <a:gd name="T51" fmla="*/ 0 h 50"/>
                <a:gd name="T52" fmla="*/ 0 w 25"/>
                <a:gd name="T53" fmla="*/ 0 h 50"/>
                <a:gd name="T54" fmla="*/ 0 w 25"/>
                <a:gd name="T55" fmla="*/ 1 h 50"/>
                <a:gd name="T56" fmla="*/ 0 w 25"/>
                <a:gd name="T57" fmla="*/ 4 h 50"/>
                <a:gd name="T58" fmla="*/ 0 w 25"/>
                <a:gd name="T59" fmla="*/ 5 h 50"/>
                <a:gd name="T60" fmla="*/ 0 w 25"/>
                <a:gd name="T61" fmla="*/ 7 h 50"/>
                <a:gd name="T62" fmla="*/ 3 w 25"/>
                <a:gd name="T63" fmla="*/ 10 h 50"/>
                <a:gd name="T64" fmla="*/ 5 w 25"/>
                <a:gd name="T65" fmla="*/ 14 h 50"/>
                <a:gd name="T66" fmla="*/ 6 w 25"/>
                <a:gd name="T67" fmla="*/ 19 h 50"/>
                <a:gd name="T68" fmla="*/ 8 w 25"/>
                <a:gd name="T69" fmla="*/ 26 h 50"/>
                <a:gd name="T70" fmla="*/ 6 w 25"/>
                <a:gd name="T71" fmla="*/ 31 h 50"/>
                <a:gd name="T72" fmla="*/ 5 w 25"/>
                <a:gd name="T73" fmla="*/ 35 h 50"/>
                <a:gd name="T74" fmla="*/ 3 w 25"/>
                <a:gd name="T75" fmla="*/ 39 h 50"/>
                <a:gd name="T76" fmla="*/ 0 w 25"/>
                <a:gd name="T77" fmla="*/ 42 h 50"/>
                <a:gd name="T78" fmla="*/ 0 w 25"/>
                <a:gd name="T79" fmla="*/ 42 h 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5" h="50">
                  <a:moveTo>
                    <a:pt x="0" y="42"/>
                  </a:moveTo>
                  <a:lnTo>
                    <a:pt x="0" y="49"/>
                  </a:lnTo>
                  <a:lnTo>
                    <a:pt x="4" y="48"/>
                  </a:lnTo>
                  <a:lnTo>
                    <a:pt x="8" y="47"/>
                  </a:lnTo>
                  <a:lnTo>
                    <a:pt x="12" y="44"/>
                  </a:lnTo>
                  <a:lnTo>
                    <a:pt x="15" y="42"/>
                  </a:lnTo>
                  <a:lnTo>
                    <a:pt x="18" y="38"/>
                  </a:lnTo>
                  <a:lnTo>
                    <a:pt x="21" y="35"/>
                  </a:lnTo>
                  <a:lnTo>
                    <a:pt x="23" y="31"/>
                  </a:lnTo>
                  <a:lnTo>
                    <a:pt x="24" y="27"/>
                  </a:lnTo>
                  <a:lnTo>
                    <a:pt x="24" y="23"/>
                  </a:lnTo>
                  <a:lnTo>
                    <a:pt x="24" y="21"/>
                  </a:lnTo>
                  <a:lnTo>
                    <a:pt x="24" y="18"/>
                  </a:lnTo>
                  <a:lnTo>
                    <a:pt x="23" y="15"/>
                  </a:lnTo>
                  <a:lnTo>
                    <a:pt x="22" y="12"/>
                  </a:lnTo>
                  <a:lnTo>
                    <a:pt x="21" y="9"/>
                  </a:lnTo>
                  <a:lnTo>
                    <a:pt x="18" y="7"/>
                  </a:lnTo>
                  <a:lnTo>
                    <a:pt x="17" y="4"/>
                  </a:lnTo>
                  <a:lnTo>
                    <a:pt x="15" y="2"/>
                  </a:lnTo>
                  <a:lnTo>
                    <a:pt x="13" y="2"/>
                  </a:lnTo>
                  <a:lnTo>
                    <a:pt x="11" y="1"/>
                  </a:lnTo>
                  <a:lnTo>
                    <a:pt x="9" y="1"/>
                  </a:lnTo>
                  <a:lnTo>
                    <a:pt x="8" y="1"/>
                  </a:lnTo>
                  <a:lnTo>
                    <a:pt x="6" y="1"/>
                  </a:lnTo>
                  <a:lnTo>
                    <a:pt x="4" y="0"/>
                  </a:lnTo>
                  <a:lnTo>
                    <a:pt x="2" y="0"/>
                  </a:lnTo>
                  <a:lnTo>
                    <a:pt x="0" y="0"/>
                  </a:lnTo>
                  <a:lnTo>
                    <a:pt x="0" y="1"/>
                  </a:lnTo>
                  <a:lnTo>
                    <a:pt x="0" y="4"/>
                  </a:lnTo>
                  <a:lnTo>
                    <a:pt x="0" y="5"/>
                  </a:lnTo>
                  <a:lnTo>
                    <a:pt x="0" y="7"/>
                  </a:lnTo>
                  <a:lnTo>
                    <a:pt x="3" y="10"/>
                  </a:lnTo>
                  <a:lnTo>
                    <a:pt x="5" y="14"/>
                  </a:lnTo>
                  <a:lnTo>
                    <a:pt x="6" y="19"/>
                  </a:lnTo>
                  <a:lnTo>
                    <a:pt x="8" y="26"/>
                  </a:lnTo>
                  <a:lnTo>
                    <a:pt x="6" y="31"/>
                  </a:lnTo>
                  <a:lnTo>
                    <a:pt x="5" y="35"/>
                  </a:lnTo>
                  <a:lnTo>
                    <a:pt x="3" y="39"/>
                  </a:lnTo>
                  <a:lnTo>
                    <a:pt x="0" y="42"/>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0" name="Freeform 58">
              <a:extLst>
                <a:ext uri="{FF2B5EF4-FFF2-40B4-BE49-F238E27FC236}">
                  <a16:creationId xmlns:a16="http://schemas.microsoft.com/office/drawing/2014/main" id="{3D21DA98-FC0B-4E8D-9131-140581A6DD67}"/>
                </a:ext>
              </a:extLst>
            </p:cNvPr>
            <p:cNvSpPr>
              <a:spLocks/>
            </p:cNvSpPr>
            <p:nvPr/>
          </p:nvSpPr>
          <p:spPr bwMode="auto">
            <a:xfrm>
              <a:off x="5182" y="1265"/>
              <a:ext cx="41" cy="17"/>
            </a:xfrm>
            <a:custGeom>
              <a:avLst/>
              <a:gdLst>
                <a:gd name="T0" fmla="*/ 0 w 41"/>
                <a:gd name="T1" fmla="*/ 0 h 17"/>
                <a:gd name="T2" fmla="*/ 1 w 41"/>
                <a:gd name="T3" fmla="*/ 6 h 17"/>
                <a:gd name="T4" fmla="*/ 40 w 41"/>
                <a:gd name="T5" fmla="*/ 16 h 17"/>
                <a:gd name="T6" fmla="*/ 40 w 41"/>
                <a:gd name="T7" fmla="*/ 8 h 17"/>
                <a:gd name="T8" fmla="*/ 0 w 41"/>
                <a:gd name="T9" fmla="*/ 0 h 17"/>
                <a:gd name="T10" fmla="*/ 0 w 4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7">
                  <a:moveTo>
                    <a:pt x="0" y="0"/>
                  </a:moveTo>
                  <a:lnTo>
                    <a:pt x="1" y="6"/>
                  </a:lnTo>
                  <a:lnTo>
                    <a:pt x="40" y="16"/>
                  </a:lnTo>
                  <a:lnTo>
                    <a:pt x="40" y="8"/>
                  </a:lnTo>
                  <a:lnTo>
                    <a:pt x="0"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1" name="Freeform 59">
              <a:extLst>
                <a:ext uri="{FF2B5EF4-FFF2-40B4-BE49-F238E27FC236}">
                  <a16:creationId xmlns:a16="http://schemas.microsoft.com/office/drawing/2014/main" id="{1B209C77-B61B-4925-BA21-DB905A3C65BF}"/>
                </a:ext>
              </a:extLst>
            </p:cNvPr>
            <p:cNvSpPr>
              <a:spLocks/>
            </p:cNvSpPr>
            <p:nvPr/>
          </p:nvSpPr>
          <p:spPr bwMode="auto">
            <a:xfrm>
              <a:off x="5183" y="1269"/>
              <a:ext cx="40" cy="23"/>
            </a:xfrm>
            <a:custGeom>
              <a:avLst/>
              <a:gdLst>
                <a:gd name="T0" fmla="*/ 39 w 40"/>
                <a:gd name="T1" fmla="*/ 6 h 23"/>
                <a:gd name="T2" fmla="*/ 0 w 40"/>
                <a:gd name="T3" fmla="*/ 0 h 23"/>
                <a:gd name="T4" fmla="*/ 0 w 40"/>
                <a:gd name="T5" fmla="*/ 3 h 23"/>
                <a:gd name="T6" fmla="*/ 39 w 40"/>
                <a:gd name="T7" fmla="*/ 22 h 23"/>
                <a:gd name="T8" fmla="*/ 39 w 40"/>
                <a:gd name="T9" fmla="*/ 6 h 23"/>
                <a:gd name="T10" fmla="*/ 39 w 40"/>
                <a:gd name="T11" fmla="*/ 6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23">
                  <a:moveTo>
                    <a:pt x="39" y="6"/>
                  </a:moveTo>
                  <a:lnTo>
                    <a:pt x="0" y="0"/>
                  </a:lnTo>
                  <a:lnTo>
                    <a:pt x="0" y="3"/>
                  </a:lnTo>
                  <a:lnTo>
                    <a:pt x="39" y="22"/>
                  </a:lnTo>
                  <a:lnTo>
                    <a:pt x="39" y="6"/>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2" name="Freeform 60">
              <a:extLst>
                <a:ext uri="{FF2B5EF4-FFF2-40B4-BE49-F238E27FC236}">
                  <a16:creationId xmlns:a16="http://schemas.microsoft.com/office/drawing/2014/main" id="{DC4FF93E-05A4-4076-91B2-744C1EA0E93F}"/>
                </a:ext>
              </a:extLst>
            </p:cNvPr>
            <p:cNvSpPr>
              <a:spLocks/>
            </p:cNvSpPr>
            <p:nvPr/>
          </p:nvSpPr>
          <p:spPr bwMode="auto">
            <a:xfrm>
              <a:off x="5265" y="1286"/>
              <a:ext cx="18" cy="36"/>
            </a:xfrm>
            <a:custGeom>
              <a:avLst/>
              <a:gdLst>
                <a:gd name="T0" fmla="*/ 0 w 18"/>
                <a:gd name="T1" fmla="*/ 0 h 36"/>
                <a:gd name="T2" fmla="*/ 0 w 18"/>
                <a:gd name="T3" fmla="*/ 35 h 36"/>
                <a:gd name="T4" fmla="*/ 7 w 18"/>
                <a:gd name="T5" fmla="*/ 31 h 36"/>
                <a:gd name="T6" fmla="*/ 12 w 18"/>
                <a:gd name="T7" fmla="*/ 26 h 36"/>
                <a:gd name="T8" fmla="*/ 15 w 18"/>
                <a:gd name="T9" fmla="*/ 22 h 36"/>
                <a:gd name="T10" fmla="*/ 17 w 18"/>
                <a:gd name="T11" fmla="*/ 16 h 36"/>
                <a:gd name="T12" fmla="*/ 13 w 18"/>
                <a:gd name="T13" fmla="*/ 11 h 36"/>
                <a:gd name="T14" fmla="*/ 12 w 18"/>
                <a:gd name="T15" fmla="*/ 7 h 36"/>
                <a:gd name="T16" fmla="*/ 7 w 18"/>
                <a:gd name="T17" fmla="*/ 3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0" y="0"/>
                  </a:moveTo>
                  <a:lnTo>
                    <a:pt x="0" y="35"/>
                  </a:lnTo>
                  <a:lnTo>
                    <a:pt x="7" y="31"/>
                  </a:lnTo>
                  <a:lnTo>
                    <a:pt x="12" y="26"/>
                  </a:lnTo>
                  <a:lnTo>
                    <a:pt x="15" y="22"/>
                  </a:lnTo>
                  <a:lnTo>
                    <a:pt x="17" y="16"/>
                  </a:lnTo>
                  <a:lnTo>
                    <a:pt x="13" y="11"/>
                  </a:lnTo>
                  <a:lnTo>
                    <a:pt x="12" y="7"/>
                  </a:lnTo>
                  <a:lnTo>
                    <a:pt x="7" y="3"/>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3" name="Freeform 61">
              <a:extLst>
                <a:ext uri="{FF2B5EF4-FFF2-40B4-BE49-F238E27FC236}">
                  <a16:creationId xmlns:a16="http://schemas.microsoft.com/office/drawing/2014/main" id="{635375BA-C445-4261-970F-D0E35927208E}"/>
                </a:ext>
              </a:extLst>
            </p:cNvPr>
            <p:cNvSpPr>
              <a:spLocks/>
            </p:cNvSpPr>
            <p:nvPr/>
          </p:nvSpPr>
          <p:spPr bwMode="auto">
            <a:xfrm>
              <a:off x="5183" y="1269"/>
              <a:ext cx="40" cy="23"/>
            </a:xfrm>
            <a:custGeom>
              <a:avLst/>
              <a:gdLst>
                <a:gd name="T0" fmla="*/ 39 w 40"/>
                <a:gd name="T1" fmla="*/ 6 h 23"/>
                <a:gd name="T2" fmla="*/ 0 w 40"/>
                <a:gd name="T3" fmla="*/ 0 h 23"/>
                <a:gd name="T4" fmla="*/ 0 w 40"/>
                <a:gd name="T5" fmla="*/ 3 h 23"/>
                <a:gd name="T6" fmla="*/ 39 w 40"/>
                <a:gd name="T7" fmla="*/ 22 h 23"/>
                <a:gd name="T8" fmla="*/ 39 w 40"/>
                <a:gd name="T9" fmla="*/ 6 h 23"/>
                <a:gd name="T10" fmla="*/ 39 w 40"/>
                <a:gd name="T11" fmla="*/ 6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23">
                  <a:moveTo>
                    <a:pt x="39" y="6"/>
                  </a:moveTo>
                  <a:lnTo>
                    <a:pt x="0" y="0"/>
                  </a:lnTo>
                  <a:lnTo>
                    <a:pt x="0" y="3"/>
                  </a:lnTo>
                  <a:lnTo>
                    <a:pt x="39" y="22"/>
                  </a:lnTo>
                  <a:lnTo>
                    <a:pt x="39" y="6"/>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4" name="Freeform 62">
              <a:extLst>
                <a:ext uri="{FF2B5EF4-FFF2-40B4-BE49-F238E27FC236}">
                  <a16:creationId xmlns:a16="http://schemas.microsoft.com/office/drawing/2014/main" id="{9E7C4637-4FD2-47C4-B7CF-682E06249863}"/>
                </a:ext>
              </a:extLst>
            </p:cNvPr>
            <p:cNvSpPr>
              <a:spLocks/>
            </p:cNvSpPr>
            <p:nvPr/>
          </p:nvSpPr>
          <p:spPr bwMode="auto">
            <a:xfrm>
              <a:off x="5265" y="1286"/>
              <a:ext cx="18" cy="36"/>
            </a:xfrm>
            <a:custGeom>
              <a:avLst/>
              <a:gdLst>
                <a:gd name="T0" fmla="*/ 0 w 18"/>
                <a:gd name="T1" fmla="*/ 0 h 36"/>
                <a:gd name="T2" fmla="*/ 0 w 18"/>
                <a:gd name="T3" fmla="*/ 35 h 36"/>
                <a:gd name="T4" fmla="*/ 7 w 18"/>
                <a:gd name="T5" fmla="*/ 31 h 36"/>
                <a:gd name="T6" fmla="*/ 12 w 18"/>
                <a:gd name="T7" fmla="*/ 26 h 36"/>
                <a:gd name="T8" fmla="*/ 15 w 18"/>
                <a:gd name="T9" fmla="*/ 22 h 36"/>
                <a:gd name="T10" fmla="*/ 17 w 18"/>
                <a:gd name="T11" fmla="*/ 16 h 36"/>
                <a:gd name="T12" fmla="*/ 13 w 18"/>
                <a:gd name="T13" fmla="*/ 11 h 36"/>
                <a:gd name="T14" fmla="*/ 12 w 18"/>
                <a:gd name="T15" fmla="*/ 7 h 36"/>
                <a:gd name="T16" fmla="*/ 7 w 18"/>
                <a:gd name="T17" fmla="*/ 3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0" y="0"/>
                  </a:moveTo>
                  <a:lnTo>
                    <a:pt x="0" y="35"/>
                  </a:lnTo>
                  <a:lnTo>
                    <a:pt x="7" y="31"/>
                  </a:lnTo>
                  <a:lnTo>
                    <a:pt x="12" y="26"/>
                  </a:lnTo>
                  <a:lnTo>
                    <a:pt x="15" y="22"/>
                  </a:lnTo>
                  <a:lnTo>
                    <a:pt x="17" y="16"/>
                  </a:lnTo>
                  <a:lnTo>
                    <a:pt x="13" y="11"/>
                  </a:lnTo>
                  <a:lnTo>
                    <a:pt x="12" y="7"/>
                  </a:lnTo>
                  <a:lnTo>
                    <a:pt x="7" y="3"/>
                  </a:lnTo>
                  <a:lnTo>
                    <a:pt x="0"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5" name="Freeform 63">
              <a:extLst>
                <a:ext uri="{FF2B5EF4-FFF2-40B4-BE49-F238E27FC236}">
                  <a16:creationId xmlns:a16="http://schemas.microsoft.com/office/drawing/2014/main" id="{DB070307-2163-4527-BC59-49B63599C265}"/>
                </a:ext>
              </a:extLst>
            </p:cNvPr>
            <p:cNvSpPr>
              <a:spLocks/>
            </p:cNvSpPr>
            <p:nvPr/>
          </p:nvSpPr>
          <p:spPr bwMode="auto">
            <a:xfrm>
              <a:off x="5242" y="1255"/>
              <a:ext cx="24" cy="162"/>
            </a:xfrm>
            <a:custGeom>
              <a:avLst/>
              <a:gdLst>
                <a:gd name="T0" fmla="*/ 23 w 24"/>
                <a:gd name="T1" fmla="*/ 19 h 162"/>
                <a:gd name="T2" fmla="*/ 23 w 24"/>
                <a:gd name="T3" fmla="*/ 161 h 162"/>
                <a:gd name="T4" fmla="*/ 13 w 24"/>
                <a:gd name="T5" fmla="*/ 161 h 162"/>
                <a:gd name="T6" fmla="*/ 13 w 24"/>
                <a:gd name="T7" fmla="*/ 18 h 162"/>
                <a:gd name="T8" fmla="*/ 12 w 24"/>
                <a:gd name="T9" fmla="*/ 13 h 162"/>
                <a:gd name="T10" fmla="*/ 12 w 24"/>
                <a:gd name="T11" fmla="*/ 10 h 162"/>
                <a:gd name="T12" fmla="*/ 10 w 24"/>
                <a:gd name="T13" fmla="*/ 6 h 162"/>
                <a:gd name="T14" fmla="*/ 8 w 24"/>
                <a:gd name="T15" fmla="*/ 4 h 162"/>
                <a:gd name="T16" fmla="*/ 5 w 24"/>
                <a:gd name="T17" fmla="*/ 2 h 162"/>
                <a:gd name="T18" fmla="*/ 4 w 24"/>
                <a:gd name="T19" fmla="*/ 1 h 162"/>
                <a:gd name="T20" fmla="*/ 2 w 24"/>
                <a:gd name="T21" fmla="*/ 0 h 162"/>
                <a:gd name="T22" fmla="*/ 0 w 24"/>
                <a:gd name="T23" fmla="*/ 0 h 162"/>
                <a:gd name="T24" fmla="*/ 4 w 24"/>
                <a:gd name="T25" fmla="*/ 0 h 162"/>
                <a:gd name="T26" fmla="*/ 9 w 24"/>
                <a:gd name="T27" fmla="*/ 0 h 162"/>
                <a:gd name="T28" fmla="*/ 12 w 24"/>
                <a:gd name="T29" fmla="*/ 1 h 162"/>
                <a:gd name="T30" fmla="*/ 15 w 24"/>
                <a:gd name="T31" fmla="*/ 2 h 162"/>
                <a:gd name="T32" fmla="*/ 19 w 24"/>
                <a:gd name="T33" fmla="*/ 5 h 162"/>
                <a:gd name="T34" fmla="*/ 20 w 24"/>
                <a:gd name="T35" fmla="*/ 8 h 162"/>
                <a:gd name="T36" fmla="*/ 22 w 24"/>
                <a:gd name="T37" fmla="*/ 13 h 162"/>
                <a:gd name="T38" fmla="*/ 23 w 24"/>
                <a:gd name="T39" fmla="*/ 19 h 162"/>
                <a:gd name="T40" fmla="*/ 23 w 24"/>
                <a:gd name="T41" fmla="*/ 19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62">
                  <a:moveTo>
                    <a:pt x="23" y="19"/>
                  </a:moveTo>
                  <a:lnTo>
                    <a:pt x="23" y="161"/>
                  </a:lnTo>
                  <a:lnTo>
                    <a:pt x="13" y="161"/>
                  </a:lnTo>
                  <a:lnTo>
                    <a:pt x="13" y="18"/>
                  </a:lnTo>
                  <a:lnTo>
                    <a:pt x="12" y="13"/>
                  </a:lnTo>
                  <a:lnTo>
                    <a:pt x="12" y="10"/>
                  </a:lnTo>
                  <a:lnTo>
                    <a:pt x="10" y="6"/>
                  </a:lnTo>
                  <a:lnTo>
                    <a:pt x="8" y="4"/>
                  </a:lnTo>
                  <a:lnTo>
                    <a:pt x="5" y="2"/>
                  </a:lnTo>
                  <a:lnTo>
                    <a:pt x="4" y="1"/>
                  </a:lnTo>
                  <a:lnTo>
                    <a:pt x="2" y="0"/>
                  </a:lnTo>
                  <a:lnTo>
                    <a:pt x="0" y="0"/>
                  </a:lnTo>
                  <a:lnTo>
                    <a:pt x="4" y="0"/>
                  </a:lnTo>
                  <a:lnTo>
                    <a:pt x="9" y="0"/>
                  </a:lnTo>
                  <a:lnTo>
                    <a:pt x="12" y="1"/>
                  </a:lnTo>
                  <a:lnTo>
                    <a:pt x="15" y="2"/>
                  </a:lnTo>
                  <a:lnTo>
                    <a:pt x="19" y="5"/>
                  </a:lnTo>
                  <a:lnTo>
                    <a:pt x="20" y="8"/>
                  </a:lnTo>
                  <a:lnTo>
                    <a:pt x="22" y="13"/>
                  </a:lnTo>
                  <a:lnTo>
                    <a:pt x="23" y="19"/>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6" name="Freeform 64">
              <a:extLst>
                <a:ext uri="{FF2B5EF4-FFF2-40B4-BE49-F238E27FC236}">
                  <a16:creationId xmlns:a16="http://schemas.microsoft.com/office/drawing/2014/main" id="{37A5DC6E-8C50-4BBD-AA80-F724E318AC81}"/>
                </a:ext>
              </a:extLst>
            </p:cNvPr>
            <p:cNvSpPr>
              <a:spLocks/>
            </p:cNvSpPr>
            <p:nvPr/>
          </p:nvSpPr>
          <p:spPr bwMode="auto">
            <a:xfrm>
              <a:off x="5160" y="1255"/>
              <a:ext cx="25" cy="167"/>
            </a:xfrm>
            <a:custGeom>
              <a:avLst/>
              <a:gdLst>
                <a:gd name="T0" fmla="*/ 24 w 25"/>
                <a:gd name="T1" fmla="*/ 19 h 167"/>
                <a:gd name="T2" fmla="*/ 24 w 25"/>
                <a:gd name="T3" fmla="*/ 166 h 167"/>
                <a:gd name="T4" fmla="*/ 13 w 25"/>
                <a:gd name="T5" fmla="*/ 166 h 167"/>
                <a:gd name="T6" fmla="*/ 13 w 25"/>
                <a:gd name="T7" fmla="*/ 18 h 167"/>
                <a:gd name="T8" fmla="*/ 13 w 25"/>
                <a:gd name="T9" fmla="*/ 13 h 167"/>
                <a:gd name="T10" fmla="*/ 12 w 25"/>
                <a:gd name="T11" fmla="*/ 10 h 167"/>
                <a:gd name="T12" fmla="*/ 10 w 25"/>
                <a:gd name="T13" fmla="*/ 6 h 167"/>
                <a:gd name="T14" fmla="*/ 8 w 25"/>
                <a:gd name="T15" fmla="*/ 4 h 167"/>
                <a:gd name="T16" fmla="*/ 6 w 25"/>
                <a:gd name="T17" fmla="*/ 2 h 167"/>
                <a:gd name="T18" fmla="*/ 4 w 25"/>
                <a:gd name="T19" fmla="*/ 1 h 167"/>
                <a:gd name="T20" fmla="*/ 2 w 25"/>
                <a:gd name="T21" fmla="*/ 0 h 167"/>
                <a:gd name="T22" fmla="*/ 0 w 25"/>
                <a:gd name="T23" fmla="*/ 0 h 167"/>
                <a:gd name="T24" fmla="*/ 5 w 25"/>
                <a:gd name="T25" fmla="*/ 0 h 167"/>
                <a:gd name="T26" fmla="*/ 8 w 25"/>
                <a:gd name="T27" fmla="*/ 0 h 167"/>
                <a:gd name="T28" fmla="*/ 13 w 25"/>
                <a:gd name="T29" fmla="*/ 1 h 167"/>
                <a:gd name="T30" fmla="*/ 16 w 25"/>
                <a:gd name="T31" fmla="*/ 2 h 167"/>
                <a:gd name="T32" fmla="*/ 18 w 25"/>
                <a:gd name="T33" fmla="*/ 5 h 167"/>
                <a:gd name="T34" fmla="*/ 21 w 25"/>
                <a:gd name="T35" fmla="*/ 8 h 167"/>
                <a:gd name="T36" fmla="*/ 23 w 25"/>
                <a:gd name="T37" fmla="*/ 13 h 167"/>
                <a:gd name="T38" fmla="*/ 24 w 25"/>
                <a:gd name="T39" fmla="*/ 19 h 167"/>
                <a:gd name="T40" fmla="*/ 24 w 25"/>
                <a:gd name="T41" fmla="*/ 19 h 1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167">
                  <a:moveTo>
                    <a:pt x="24" y="19"/>
                  </a:moveTo>
                  <a:lnTo>
                    <a:pt x="24" y="166"/>
                  </a:lnTo>
                  <a:lnTo>
                    <a:pt x="13" y="166"/>
                  </a:lnTo>
                  <a:lnTo>
                    <a:pt x="13" y="18"/>
                  </a:lnTo>
                  <a:lnTo>
                    <a:pt x="13" y="13"/>
                  </a:lnTo>
                  <a:lnTo>
                    <a:pt x="12" y="10"/>
                  </a:lnTo>
                  <a:lnTo>
                    <a:pt x="10" y="6"/>
                  </a:lnTo>
                  <a:lnTo>
                    <a:pt x="8" y="4"/>
                  </a:lnTo>
                  <a:lnTo>
                    <a:pt x="6" y="2"/>
                  </a:lnTo>
                  <a:lnTo>
                    <a:pt x="4" y="1"/>
                  </a:lnTo>
                  <a:lnTo>
                    <a:pt x="2" y="0"/>
                  </a:lnTo>
                  <a:lnTo>
                    <a:pt x="0" y="0"/>
                  </a:lnTo>
                  <a:lnTo>
                    <a:pt x="5" y="0"/>
                  </a:lnTo>
                  <a:lnTo>
                    <a:pt x="8" y="0"/>
                  </a:lnTo>
                  <a:lnTo>
                    <a:pt x="13" y="1"/>
                  </a:lnTo>
                  <a:lnTo>
                    <a:pt x="16" y="2"/>
                  </a:lnTo>
                  <a:lnTo>
                    <a:pt x="18" y="5"/>
                  </a:lnTo>
                  <a:lnTo>
                    <a:pt x="21" y="8"/>
                  </a:lnTo>
                  <a:lnTo>
                    <a:pt x="23" y="13"/>
                  </a:lnTo>
                  <a:lnTo>
                    <a:pt x="24" y="19"/>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7" name="Freeform 65">
              <a:extLst>
                <a:ext uri="{FF2B5EF4-FFF2-40B4-BE49-F238E27FC236}">
                  <a16:creationId xmlns:a16="http://schemas.microsoft.com/office/drawing/2014/main" id="{A8CA81DC-24D3-4809-B543-BE58C0967117}"/>
                </a:ext>
              </a:extLst>
            </p:cNvPr>
            <p:cNvSpPr>
              <a:spLocks/>
            </p:cNvSpPr>
            <p:nvPr/>
          </p:nvSpPr>
          <p:spPr bwMode="auto">
            <a:xfrm>
              <a:off x="5242" y="1255"/>
              <a:ext cx="24" cy="162"/>
            </a:xfrm>
            <a:custGeom>
              <a:avLst/>
              <a:gdLst>
                <a:gd name="T0" fmla="*/ 23 w 24"/>
                <a:gd name="T1" fmla="*/ 19 h 162"/>
                <a:gd name="T2" fmla="*/ 23 w 24"/>
                <a:gd name="T3" fmla="*/ 161 h 162"/>
                <a:gd name="T4" fmla="*/ 13 w 24"/>
                <a:gd name="T5" fmla="*/ 161 h 162"/>
                <a:gd name="T6" fmla="*/ 13 w 24"/>
                <a:gd name="T7" fmla="*/ 18 h 162"/>
                <a:gd name="T8" fmla="*/ 12 w 24"/>
                <a:gd name="T9" fmla="*/ 13 h 162"/>
                <a:gd name="T10" fmla="*/ 12 w 24"/>
                <a:gd name="T11" fmla="*/ 10 h 162"/>
                <a:gd name="T12" fmla="*/ 10 w 24"/>
                <a:gd name="T13" fmla="*/ 6 h 162"/>
                <a:gd name="T14" fmla="*/ 8 w 24"/>
                <a:gd name="T15" fmla="*/ 4 h 162"/>
                <a:gd name="T16" fmla="*/ 5 w 24"/>
                <a:gd name="T17" fmla="*/ 2 h 162"/>
                <a:gd name="T18" fmla="*/ 4 w 24"/>
                <a:gd name="T19" fmla="*/ 1 h 162"/>
                <a:gd name="T20" fmla="*/ 2 w 24"/>
                <a:gd name="T21" fmla="*/ 0 h 162"/>
                <a:gd name="T22" fmla="*/ 0 w 24"/>
                <a:gd name="T23" fmla="*/ 0 h 162"/>
                <a:gd name="T24" fmla="*/ 4 w 24"/>
                <a:gd name="T25" fmla="*/ 0 h 162"/>
                <a:gd name="T26" fmla="*/ 9 w 24"/>
                <a:gd name="T27" fmla="*/ 0 h 162"/>
                <a:gd name="T28" fmla="*/ 12 w 24"/>
                <a:gd name="T29" fmla="*/ 1 h 162"/>
                <a:gd name="T30" fmla="*/ 15 w 24"/>
                <a:gd name="T31" fmla="*/ 2 h 162"/>
                <a:gd name="T32" fmla="*/ 19 w 24"/>
                <a:gd name="T33" fmla="*/ 5 h 162"/>
                <a:gd name="T34" fmla="*/ 20 w 24"/>
                <a:gd name="T35" fmla="*/ 8 h 162"/>
                <a:gd name="T36" fmla="*/ 22 w 24"/>
                <a:gd name="T37" fmla="*/ 13 h 162"/>
                <a:gd name="T38" fmla="*/ 23 w 24"/>
                <a:gd name="T39" fmla="*/ 19 h 162"/>
                <a:gd name="T40" fmla="*/ 23 w 24"/>
                <a:gd name="T41" fmla="*/ 19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62">
                  <a:moveTo>
                    <a:pt x="23" y="19"/>
                  </a:moveTo>
                  <a:lnTo>
                    <a:pt x="23" y="161"/>
                  </a:lnTo>
                  <a:lnTo>
                    <a:pt x="13" y="161"/>
                  </a:lnTo>
                  <a:lnTo>
                    <a:pt x="13" y="18"/>
                  </a:lnTo>
                  <a:lnTo>
                    <a:pt x="12" y="13"/>
                  </a:lnTo>
                  <a:lnTo>
                    <a:pt x="12" y="10"/>
                  </a:lnTo>
                  <a:lnTo>
                    <a:pt x="10" y="6"/>
                  </a:lnTo>
                  <a:lnTo>
                    <a:pt x="8" y="4"/>
                  </a:lnTo>
                  <a:lnTo>
                    <a:pt x="5" y="2"/>
                  </a:lnTo>
                  <a:lnTo>
                    <a:pt x="4" y="1"/>
                  </a:lnTo>
                  <a:lnTo>
                    <a:pt x="2" y="0"/>
                  </a:lnTo>
                  <a:lnTo>
                    <a:pt x="0" y="0"/>
                  </a:lnTo>
                  <a:lnTo>
                    <a:pt x="4" y="0"/>
                  </a:lnTo>
                  <a:lnTo>
                    <a:pt x="9" y="0"/>
                  </a:lnTo>
                  <a:lnTo>
                    <a:pt x="12" y="1"/>
                  </a:lnTo>
                  <a:lnTo>
                    <a:pt x="15" y="2"/>
                  </a:lnTo>
                  <a:lnTo>
                    <a:pt x="19" y="5"/>
                  </a:lnTo>
                  <a:lnTo>
                    <a:pt x="20" y="8"/>
                  </a:lnTo>
                  <a:lnTo>
                    <a:pt x="22" y="13"/>
                  </a:lnTo>
                  <a:lnTo>
                    <a:pt x="23" y="19"/>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8" name="Freeform 66">
              <a:extLst>
                <a:ext uri="{FF2B5EF4-FFF2-40B4-BE49-F238E27FC236}">
                  <a16:creationId xmlns:a16="http://schemas.microsoft.com/office/drawing/2014/main" id="{3E60274B-3EA6-4057-8E29-75C8EC0594F2}"/>
                </a:ext>
              </a:extLst>
            </p:cNvPr>
            <p:cNvSpPr>
              <a:spLocks/>
            </p:cNvSpPr>
            <p:nvPr/>
          </p:nvSpPr>
          <p:spPr bwMode="auto">
            <a:xfrm>
              <a:off x="5160" y="1255"/>
              <a:ext cx="25" cy="167"/>
            </a:xfrm>
            <a:custGeom>
              <a:avLst/>
              <a:gdLst>
                <a:gd name="T0" fmla="*/ 24 w 25"/>
                <a:gd name="T1" fmla="*/ 19 h 167"/>
                <a:gd name="T2" fmla="*/ 24 w 25"/>
                <a:gd name="T3" fmla="*/ 166 h 167"/>
                <a:gd name="T4" fmla="*/ 13 w 25"/>
                <a:gd name="T5" fmla="*/ 166 h 167"/>
                <a:gd name="T6" fmla="*/ 13 w 25"/>
                <a:gd name="T7" fmla="*/ 18 h 167"/>
                <a:gd name="T8" fmla="*/ 13 w 25"/>
                <a:gd name="T9" fmla="*/ 13 h 167"/>
                <a:gd name="T10" fmla="*/ 12 w 25"/>
                <a:gd name="T11" fmla="*/ 10 h 167"/>
                <a:gd name="T12" fmla="*/ 10 w 25"/>
                <a:gd name="T13" fmla="*/ 6 h 167"/>
                <a:gd name="T14" fmla="*/ 8 w 25"/>
                <a:gd name="T15" fmla="*/ 4 h 167"/>
                <a:gd name="T16" fmla="*/ 6 w 25"/>
                <a:gd name="T17" fmla="*/ 2 h 167"/>
                <a:gd name="T18" fmla="*/ 4 w 25"/>
                <a:gd name="T19" fmla="*/ 1 h 167"/>
                <a:gd name="T20" fmla="*/ 2 w 25"/>
                <a:gd name="T21" fmla="*/ 0 h 167"/>
                <a:gd name="T22" fmla="*/ 0 w 25"/>
                <a:gd name="T23" fmla="*/ 0 h 167"/>
                <a:gd name="T24" fmla="*/ 5 w 25"/>
                <a:gd name="T25" fmla="*/ 0 h 167"/>
                <a:gd name="T26" fmla="*/ 8 w 25"/>
                <a:gd name="T27" fmla="*/ 0 h 167"/>
                <a:gd name="T28" fmla="*/ 13 w 25"/>
                <a:gd name="T29" fmla="*/ 1 h 167"/>
                <a:gd name="T30" fmla="*/ 16 w 25"/>
                <a:gd name="T31" fmla="*/ 2 h 167"/>
                <a:gd name="T32" fmla="*/ 18 w 25"/>
                <a:gd name="T33" fmla="*/ 5 h 167"/>
                <a:gd name="T34" fmla="*/ 21 w 25"/>
                <a:gd name="T35" fmla="*/ 8 h 167"/>
                <a:gd name="T36" fmla="*/ 23 w 25"/>
                <a:gd name="T37" fmla="*/ 13 h 167"/>
                <a:gd name="T38" fmla="*/ 24 w 25"/>
                <a:gd name="T39" fmla="*/ 19 h 167"/>
                <a:gd name="T40" fmla="*/ 24 w 25"/>
                <a:gd name="T41" fmla="*/ 19 h 1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167">
                  <a:moveTo>
                    <a:pt x="24" y="19"/>
                  </a:moveTo>
                  <a:lnTo>
                    <a:pt x="24" y="166"/>
                  </a:lnTo>
                  <a:lnTo>
                    <a:pt x="13" y="166"/>
                  </a:lnTo>
                  <a:lnTo>
                    <a:pt x="13" y="18"/>
                  </a:lnTo>
                  <a:lnTo>
                    <a:pt x="13" y="13"/>
                  </a:lnTo>
                  <a:lnTo>
                    <a:pt x="12" y="10"/>
                  </a:lnTo>
                  <a:lnTo>
                    <a:pt x="10" y="6"/>
                  </a:lnTo>
                  <a:lnTo>
                    <a:pt x="8" y="4"/>
                  </a:lnTo>
                  <a:lnTo>
                    <a:pt x="6" y="2"/>
                  </a:lnTo>
                  <a:lnTo>
                    <a:pt x="4" y="1"/>
                  </a:lnTo>
                  <a:lnTo>
                    <a:pt x="2" y="0"/>
                  </a:lnTo>
                  <a:lnTo>
                    <a:pt x="0" y="0"/>
                  </a:lnTo>
                  <a:lnTo>
                    <a:pt x="5" y="0"/>
                  </a:lnTo>
                  <a:lnTo>
                    <a:pt x="8" y="0"/>
                  </a:lnTo>
                  <a:lnTo>
                    <a:pt x="13" y="1"/>
                  </a:lnTo>
                  <a:lnTo>
                    <a:pt x="16" y="2"/>
                  </a:lnTo>
                  <a:lnTo>
                    <a:pt x="18" y="5"/>
                  </a:lnTo>
                  <a:lnTo>
                    <a:pt x="21" y="8"/>
                  </a:lnTo>
                  <a:lnTo>
                    <a:pt x="23" y="13"/>
                  </a:lnTo>
                  <a:lnTo>
                    <a:pt x="24" y="19"/>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9" name="Freeform 67">
              <a:extLst>
                <a:ext uri="{FF2B5EF4-FFF2-40B4-BE49-F238E27FC236}">
                  <a16:creationId xmlns:a16="http://schemas.microsoft.com/office/drawing/2014/main" id="{EAE6635C-B52B-4D8B-8AF7-0CE8947706A4}"/>
                </a:ext>
              </a:extLst>
            </p:cNvPr>
            <p:cNvSpPr>
              <a:spLocks/>
            </p:cNvSpPr>
            <p:nvPr/>
          </p:nvSpPr>
          <p:spPr bwMode="auto">
            <a:xfrm>
              <a:off x="5256" y="1309"/>
              <a:ext cx="19" cy="108"/>
            </a:xfrm>
            <a:custGeom>
              <a:avLst/>
              <a:gdLst>
                <a:gd name="T0" fmla="*/ 18 w 19"/>
                <a:gd name="T1" fmla="*/ 6 h 108"/>
                <a:gd name="T2" fmla="*/ 18 w 19"/>
                <a:gd name="T3" fmla="*/ 107 h 108"/>
                <a:gd name="T4" fmla="*/ 0 w 19"/>
                <a:gd name="T5" fmla="*/ 107 h 108"/>
                <a:gd name="T6" fmla="*/ 0 w 19"/>
                <a:gd name="T7" fmla="*/ 5 h 108"/>
                <a:gd name="T8" fmla="*/ 5 w 19"/>
                <a:gd name="T9" fmla="*/ 0 h 108"/>
                <a:gd name="T10" fmla="*/ 8 w 19"/>
                <a:gd name="T11" fmla="*/ 0 h 108"/>
                <a:gd name="T12" fmla="*/ 8 w 19"/>
                <a:gd name="T13" fmla="*/ 1 h 108"/>
                <a:gd name="T14" fmla="*/ 9 w 19"/>
                <a:gd name="T15" fmla="*/ 4 h 108"/>
                <a:gd name="T16" fmla="*/ 11 w 19"/>
                <a:gd name="T17" fmla="*/ 8 h 108"/>
                <a:gd name="T18" fmla="*/ 11 w 19"/>
                <a:gd name="T19" fmla="*/ 10 h 108"/>
                <a:gd name="T20" fmla="*/ 13 w 19"/>
                <a:gd name="T21" fmla="*/ 10 h 108"/>
                <a:gd name="T22" fmla="*/ 18 w 19"/>
                <a:gd name="T23" fmla="*/ 6 h 108"/>
                <a:gd name="T24" fmla="*/ 18 w 19"/>
                <a:gd name="T25" fmla="*/ 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08">
                  <a:moveTo>
                    <a:pt x="18" y="6"/>
                  </a:moveTo>
                  <a:lnTo>
                    <a:pt x="18" y="107"/>
                  </a:lnTo>
                  <a:lnTo>
                    <a:pt x="0" y="107"/>
                  </a:lnTo>
                  <a:lnTo>
                    <a:pt x="0" y="5"/>
                  </a:lnTo>
                  <a:lnTo>
                    <a:pt x="5" y="0"/>
                  </a:lnTo>
                  <a:lnTo>
                    <a:pt x="8" y="0"/>
                  </a:lnTo>
                  <a:lnTo>
                    <a:pt x="8" y="1"/>
                  </a:lnTo>
                  <a:lnTo>
                    <a:pt x="9" y="4"/>
                  </a:lnTo>
                  <a:lnTo>
                    <a:pt x="11" y="8"/>
                  </a:lnTo>
                  <a:lnTo>
                    <a:pt x="11" y="10"/>
                  </a:lnTo>
                  <a:lnTo>
                    <a:pt x="13" y="10"/>
                  </a:lnTo>
                  <a:lnTo>
                    <a:pt x="18" y="6"/>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0" name="Freeform 68">
              <a:extLst>
                <a:ext uri="{FF2B5EF4-FFF2-40B4-BE49-F238E27FC236}">
                  <a16:creationId xmlns:a16="http://schemas.microsoft.com/office/drawing/2014/main" id="{F1A907A4-1AA3-4DC7-8CE4-96014EEA50E2}"/>
                </a:ext>
              </a:extLst>
            </p:cNvPr>
            <p:cNvSpPr>
              <a:spLocks/>
            </p:cNvSpPr>
            <p:nvPr/>
          </p:nvSpPr>
          <p:spPr bwMode="auto">
            <a:xfrm>
              <a:off x="5175" y="1320"/>
              <a:ext cx="18" cy="102"/>
            </a:xfrm>
            <a:custGeom>
              <a:avLst/>
              <a:gdLst>
                <a:gd name="T0" fmla="*/ 17 w 18"/>
                <a:gd name="T1" fmla="*/ 5 h 102"/>
                <a:gd name="T2" fmla="*/ 17 w 18"/>
                <a:gd name="T3" fmla="*/ 101 h 102"/>
                <a:gd name="T4" fmla="*/ 0 w 18"/>
                <a:gd name="T5" fmla="*/ 101 h 102"/>
                <a:gd name="T6" fmla="*/ 0 w 18"/>
                <a:gd name="T7" fmla="*/ 5 h 102"/>
                <a:gd name="T8" fmla="*/ 3 w 18"/>
                <a:gd name="T9" fmla="*/ 0 h 102"/>
                <a:gd name="T10" fmla="*/ 6 w 18"/>
                <a:gd name="T11" fmla="*/ 0 h 102"/>
                <a:gd name="T12" fmla="*/ 7 w 18"/>
                <a:gd name="T13" fmla="*/ 1 h 102"/>
                <a:gd name="T14" fmla="*/ 8 w 18"/>
                <a:gd name="T15" fmla="*/ 4 h 102"/>
                <a:gd name="T16" fmla="*/ 8 w 18"/>
                <a:gd name="T17" fmla="*/ 8 h 102"/>
                <a:gd name="T18" fmla="*/ 9 w 18"/>
                <a:gd name="T19" fmla="*/ 9 h 102"/>
                <a:gd name="T20" fmla="*/ 12 w 18"/>
                <a:gd name="T21" fmla="*/ 9 h 102"/>
                <a:gd name="T22" fmla="*/ 17 w 18"/>
                <a:gd name="T23" fmla="*/ 5 h 102"/>
                <a:gd name="T24" fmla="*/ 17 w 18"/>
                <a:gd name="T25" fmla="*/ 5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02">
                  <a:moveTo>
                    <a:pt x="17" y="5"/>
                  </a:moveTo>
                  <a:lnTo>
                    <a:pt x="17" y="101"/>
                  </a:lnTo>
                  <a:lnTo>
                    <a:pt x="0" y="101"/>
                  </a:lnTo>
                  <a:lnTo>
                    <a:pt x="0" y="5"/>
                  </a:lnTo>
                  <a:lnTo>
                    <a:pt x="3" y="0"/>
                  </a:lnTo>
                  <a:lnTo>
                    <a:pt x="6" y="0"/>
                  </a:lnTo>
                  <a:lnTo>
                    <a:pt x="7" y="1"/>
                  </a:lnTo>
                  <a:lnTo>
                    <a:pt x="8" y="4"/>
                  </a:lnTo>
                  <a:lnTo>
                    <a:pt x="8" y="8"/>
                  </a:lnTo>
                  <a:lnTo>
                    <a:pt x="9" y="9"/>
                  </a:lnTo>
                  <a:lnTo>
                    <a:pt x="12" y="9"/>
                  </a:lnTo>
                  <a:lnTo>
                    <a:pt x="17" y="5"/>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1" name="Freeform 69">
              <a:extLst>
                <a:ext uri="{FF2B5EF4-FFF2-40B4-BE49-F238E27FC236}">
                  <a16:creationId xmlns:a16="http://schemas.microsoft.com/office/drawing/2014/main" id="{F4AED185-6220-4A9F-993B-27284FED283C}"/>
                </a:ext>
              </a:extLst>
            </p:cNvPr>
            <p:cNvSpPr>
              <a:spLocks/>
            </p:cNvSpPr>
            <p:nvPr/>
          </p:nvSpPr>
          <p:spPr bwMode="auto">
            <a:xfrm>
              <a:off x="5256" y="1309"/>
              <a:ext cx="19" cy="108"/>
            </a:xfrm>
            <a:custGeom>
              <a:avLst/>
              <a:gdLst>
                <a:gd name="T0" fmla="*/ 18 w 19"/>
                <a:gd name="T1" fmla="*/ 6 h 108"/>
                <a:gd name="T2" fmla="*/ 18 w 19"/>
                <a:gd name="T3" fmla="*/ 107 h 108"/>
                <a:gd name="T4" fmla="*/ 0 w 19"/>
                <a:gd name="T5" fmla="*/ 107 h 108"/>
                <a:gd name="T6" fmla="*/ 0 w 19"/>
                <a:gd name="T7" fmla="*/ 5 h 108"/>
                <a:gd name="T8" fmla="*/ 5 w 19"/>
                <a:gd name="T9" fmla="*/ 0 h 108"/>
                <a:gd name="T10" fmla="*/ 8 w 19"/>
                <a:gd name="T11" fmla="*/ 0 h 108"/>
                <a:gd name="T12" fmla="*/ 8 w 19"/>
                <a:gd name="T13" fmla="*/ 1 h 108"/>
                <a:gd name="T14" fmla="*/ 9 w 19"/>
                <a:gd name="T15" fmla="*/ 4 h 108"/>
                <a:gd name="T16" fmla="*/ 11 w 19"/>
                <a:gd name="T17" fmla="*/ 8 h 108"/>
                <a:gd name="T18" fmla="*/ 11 w 19"/>
                <a:gd name="T19" fmla="*/ 10 h 108"/>
                <a:gd name="T20" fmla="*/ 13 w 19"/>
                <a:gd name="T21" fmla="*/ 10 h 108"/>
                <a:gd name="T22" fmla="*/ 18 w 19"/>
                <a:gd name="T23" fmla="*/ 6 h 108"/>
                <a:gd name="T24" fmla="*/ 18 w 19"/>
                <a:gd name="T25" fmla="*/ 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08">
                  <a:moveTo>
                    <a:pt x="18" y="6"/>
                  </a:moveTo>
                  <a:lnTo>
                    <a:pt x="18" y="107"/>
                  </a:lnTo>
                  <a:lnTo>
                    <a:pt x="0" y="107"/>
                  </a:lnTo>
                  <a:lnTo>
                    <a:pt x="0" y="5"/>
                  </a:lnTo>
                  <a:lnTo>
                    <a:pt x="5" y="0"/>
                  </a:lnTo>
                  <a:lnTo>
                    <a:pt x="8" y="0"/>
                  </a:lnTo>
                  <a:lnTo>
                    <a:pt x="8" y="1"/>
                  </a:lnTo>
                  <a:lnTo>
                    <a:pt x="9" y="4"/>
                  </a:lnTo>
                  <a:lnTo>
                    <a:pt x="11" y="8"/>
                  </a:lnTo>
                  <a:lnTo>
                    <a:pt x="11" y="10"/>
                  </a:lnTo>
                  <a:lnTo>
                    <a:pt x="13" y="10"/>
                  </a:lnTo>
                  <a:lnTo>
                    <a:pt x="18" y="6"/>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2" name="Freeform 70">
              <a:extLst>
                <a:ext uri="{FF2B5EF4-FFF2-40B4-BE49-F238E27FC236}">
                  <a16:creationId xmlns:a16="http://schemas.microsoft.com/office/drawing/2014/main" id="{23DC8FCA-6E99-4C31-91D0-148672AD9F29}"/>
                </a:ext>
              </a:extLst>
            </p:cNvPr>
            <p:cNvSpPr>
              <a:spLocks/>
            </p:cNvSpPr>
            <p:nvPr/>
          </p:nvSpPr>
          <p:spPr bwMode="auto">
            <a:xfrm>
              <a:off x="5175" y="1320"/>
              <a:ext cx="18" cy="102"/>
            </a:xfrm>
            <a:custGeom>
              <a:avLst/>
              <a:gdLst>
                <a:gd name="T0" fmla="*/ 17 w 18"/>
                <a:gd name="T1" fmla="*/ 5 h 102"/>
                <a:gd name="T2" fmla="*/ 17 w 18"/>
                <a:gd name="T3" fmla="*/ 101 h 102"/>
                <a:gd name="T4" fmla="*/ 0 w 18"/>
                <a:gd name="T5" fmla="*/ 101 h 102"/>
                <a:gd name="T6" fmla="*/ 0 w 18"/>
                <a:gd name="T7" fmla="*/ 5 h 102"/>
                <a:gd name="T8" fmla="*/ 3 w 18"/>
                <a:gd name="T9" fmla="*/ 0 h 102"/>
                <a:gd name="T10" fmla="*/ 6 w 18"/>
                <a:gd name="T11" fmla="*/ 0 h 102"/>
                <a:gd name="T12" fmla="*/ 7 w 18"/>
                <a:gd name="T13" fmla="*/ 1 h 102"/>
                <a:gd name="T14" fmla="*/ 8 w 18"/>
                <a:gd name="T15" fmla="*/ 4 h 102"/>
                <a:gd name="T16" fmla="*/ 8 w 18"/>
                <a:gd name="T17" fmla="*/ 8 h 102"/>
                <a:gd name="T18" fmla="*/ 9 w 18"/>
                <a:gd name="T19" fmla="*/ 9 h 102"/>
                <a:gd name="T20" fmla="*/ 12 w 18"/>
                <a:gd name="T21" fmla="*/ 9 h 102"/>
                <a:gd name="T22" fmla="*/ 17 w 18"/>
                <a:gd name="T23" fmla="*/ 5 h 102"/>
                <a:gd name="T24" fmla="*/ 17 w 18"/>
                <a:gd name="T25" fmla="*/ 5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02">
                  <a:moveTo>
                    <a:pt x="17" y="5"/>
                  </a:moveTo>
                  <a:lnTo>
                    <a:pt x="17" y="101"/>
                  </a:lnTo>
                  <a:lnTo>
                    <a:pt x="0" y="101"/>
                  </a:lnTo>
                  <a:lnTo>
                    <a:pt x="0" y="5"/>
                  </a:lnTo>
                  <a:lnTo>
                    <a:pt x="3" y="0"/>
                  </a:lnTo>
                  <a:lnTo>
                    <a:pt x="6" y="0"/>
                  </a:lnTo>
                  <a:lnTo>
                    <a:pt x="7" y="1"/>
                  </a:lnTo>
                  <a:lnTo>
                    <a:pt x="8" y="4"/>
                  </a:lnTo>
                  <a:lnTo>
                    <a:pt x="8" y="8"/>
                  </a:lnTo>
                  <a:lnTo>
                    <a:pt x="9" y="9"/>
                  </a:lnTo>
                  <a:lnTo>
                    <a:pt x="12" y="9"/>
                  </a:lnTo>
                  <a:lnTo>
                    <a:pt x="17" y="5"/>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3" name="Freeform 71">
              <a:extLst>
                <a:ext uri="{FF2B5EF4-FFF2-40B4-BE49-F238E27FC236}">
                  <a16:creationId xmlns:a16="http://schemas.microsoft.com/office/drawing/2014/main" id="{0AFAEE40-7472-4BAC-BB03-A683C8B11795}"/>
                </a:ext>
              </a:extLst>
            </p:cNvPr>
            <p:cNvSpPr>
              <a:spLocks/>
            </p:cNvSpPr>
            <p:nvPr/>
          </p:nvSpPr>
          <p:spPr bwMode="auto">
            <a:xfrm>
              <a:off x="5222" y="1255"/>
              <a:ext cx="35" cy="162"/>
            </a:xfrm>
            <a:custGeom>
              <a:avLst/>
              <a:gdLst>
                <a:gd name="T0" fmla="*/ 34 w 35"/>
                <a:gd name="T1" fmla="*/ 19 h 162"/>
                <a:gd name="T2" fmla="*/ 34 w 35"/>
                <a:gd name="T3" fmla="*/ 161 h 162"/>
                <a:gd name="T4" fmla="*/ 0 w 35"/>
                <a:gd name="T5" fmla="*/ 152 h 162"/>
                <a:gd name="T6" fmla="*/ 0 w 35"/>
                <a:gd name="T7" fmla="*/ 19 h 162"/>
                <a:gd name="T8" fmla="*/ 1 w 35"/>
                <a:gd name="T9" fmla="*/ 10 h 162"/>
                <a:gd name="T10" fmla="*/ 5 w 35"/>
                <a:gd name="T11" fmla="*/ 5 h 162"/>
                <a:gd name="T12" fmla="*/ 11 w 35"/>
                <a:gd name="T13" fmla="*/ 1 h 162"/>
                <a:gd name="T14" fmla="*/ 17 w 35"/>
                <a:gd name="T15" fmla="*/ 0 h 162"/>
                <a:gd name="T16" fmla="*/ 23 w 35"/>
                <a:gd name="T17" fmla="*/ 1 h 162"/>
                <a:gd name="T18" fmla="*/ 28 w 35"/>
                <a:gd name="T19" fmla="*/ 5 h 162"/>
                <a:gd name="T20" fmla="*/ 32 w 35"/>
                <a:gd name="T21" fmla="*/ 10 h 162"/>
                <a:gd name="T22" fmla="*/ 34 w 35"/>
                <a:gd name="T23" fmla="*/ 19 h 162"/>
                <a:gd name="T24" fmla="*/ 34 w 35"/>
                <a:gd name="T25" fmla="*/ 19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62">
                  <a:moveTo>
                    <a:pt x="34" y="19"/>
                  </a:moveTo>
                  <a:lnTo>
                    <a:pt x="34" y="161"/>
                  </a:lnTo>
                  <a:lnTo>
                    <a:pt x="0" y="152"/>
                  </a:lnTo>
                  <a:lnTo>
                    <a:pt x="0" y="19"/>
                  </a:lnTo>
                  <a:lnTo>
                    <a:pt x="1" y="10"/>
                  </a:lnTo>
                  <a:lnTo>
                    <a:pt x="5" y="5"/>
                  </a:lnTo>
                  <a:lnTo>
                    <a:pt x="11" y="1"/>
                  </a:lnTo>
                  <a:lnTo>
                    <a:pt x="17" y="0"/>
                  </a:lnTo>
                  <a:lnTo>
                    <a:pt x="23" y="1"/>
                  </a:lnTo>
                  <a:lnTo>
                    <a:pt x="28" y="5"/>
                  </a:lnTo>
                  <a:lnTo>
                    <a:pt x="32" y="10"/>
                  </a:lnTo>
                  <a:lnTo>
                    <a:pt x="34" y="19"/>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4" name="Freeform 72">
              <a:extLst>
                <a:ext uri="{FF2B5EF4-FFF2-40B4-BE49-F238E27FC236}">
                  <a16:creationId xmlns:a16="http://schemas.microsoft.com/office/drawing/2014/main" id="{9E34E988-BD6E-40C3-9884-8A404A291E4A}"/>
                </a:ext>
              </a:extLst>
            </p:cNvPr>
            <p:cNvSpPr>
              <a:spLocks/>
            </p:cNvSpPr>
            <p:nvPr/>
          </p:nvSpPr>
          <p:spPr bwMode="auto">
            <a:xfrm>
              <a:off x="5142" y="1255"/>
              <a:ext cx="34" cy="167"/>
            </a:xfrm>
            <a:custGeom>
              <a:avLst/>
              <a:gdLst>
                <a:gd name="T0" fmla="*/ 33 w 34"/>
                <a:gd name="T1" fmla="*/ 19 h 167"/>
                <a:gd name="T2" fmla="*/ 33 w 34"/>
                <a:gd name="T3" fmla="*/ 166 h 167"/>
                <a:gd name="T4" fmla="*/ 0 w 34"/>
                <a:gd name="T5" fmla="*/ 157 h 167"/>
                <a:gd name="T6" fmla="*/ 0 w 34"/>
                <a:gd name="T7" fmla="*/ 19 h 167"/>
                <a:gd name="T8" fmla="*/ 0 w 34"/>
                <a:gd name="T9" fmla="*/ 10 h 167"/>
                <a:gd name="T10" fmla="*/ 5 w 34"/>
                <a:gd name="T11" fmla="*/ 5 h 167"/>
                <a:gd name="T12" fmla="*/ 10 w 34"/>
                <a:gd name="T13" fmla="*/ 1 h 167"/>
                <a:gd name="T14" fmla="*/ 16 w 34"/>
                <a:gd name="T15" fmla="*/ 0 h 167"/>
                <a:gd name="T16" fmla="*/ 22 w 34"/>
                <a:gd name="T17" fmla="*/ 1 h 167"/>
                <a:gd name="T18" fmla="*/ 27 w 34"/>
                <a:gd name="T19" fmla="*/ 5 h 167"/>
                <a:gd name="T20" fmla="*/ 31 w 34"/>
                <a:gd name="T21" fmla="*/ 10 h 167"/>
                <a:gd name="T22" fmla="*/ 33 w 34"/>
                <a:gd name="T23" fmla="*/ 19 h 167"/>
                <a:gd name="T24" fmla="*/ 33 w 34"/>
                <a:gd name="T25" fmla="*/ 19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67">
                  <a:moveTo>
                    <a:pt x="33" y="19"/>
                  </a:moveTo>
                  <a:lnTo>
                    <a:pt x="33" y="166"/>
                  </a:lnTo>
                  <a:lnTo>
                    <a:pt x="0" y="157"/>
                  </a:lnTo>
                  <a:lnTo>
                    <a:pt x="0" y="19"/>
                  </a:lnTo>
                  <a:lnTo>
                    <a:pt x="0" y="10"/>
                  </a:lnTo>
                  <a:lnTo>
                    <a:pt x="5" y="5"/>
                  </a:lnTo>
                  <a:lnTo>
                    <a:pt x="10" y="1"/>
                  </a:lnTo>
                  <a:lnTo>
                    <a:pt x="16" y="0"/>
                  </a:lnTo>
                  <a:lnTo>
                    <a:pt x="22" y="1"/>
                  </a:lnTo>
                  <a:lnTo>
                    <a:pt x="27" y="5"/>
                  </a:lnTo>
                  <a:lnTo>
                    <a:pt x="31" y="10"/>
                  </a:lnTo>
                  <a:lnTo>
                    <a:pt x="33" y="19"/>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5" name="Freeform 73">
              <a:extLst>
                <a:ext uri="{FF2B5EF4-FFF2-40B4-BE49-F238E27FC236}">
                  <a16:creationId xmlns:a16="http://schemas.microsoft.com/office/drawing/2014/main" id="{04431210-F95C-402F-A6CA-1FFEB6CDAC7B}"/>
                </a:ext>
              </a:extLst>
            </p:cNvPr>
            <p:cNvSpPr>
              <a:spLocks/>
            </p:cNvSpPr>
            <p:nvPr/>
          </p:nvSpPr>
          <p:spPr bwMode="auto">
            <a:xfrm>
              <a:off x="5222" y="1255"/>
              <a:ext cx="35" cy="162"/>
            </a:xfrm>
            <a:custGeom>
              <a:avLst/>
              <a:gdLst>
                <a:gd name="T0" fmla="*/ 34 w 35"/>
                <a:gd name="T1" fmla="*/ 19 h 162"/>
                <a:gd name="T2" fmla="*/ 34 w 35"/>
                <a:gd name="T3" fmla="*/ 161 h 162"/>
                <a:gd name="T4" fmla="*/ 0 w 35"/>
                <a:gd name="T5" fmla="*/ 152 h 162"/>
                <a:gd name="T6" fmla="*/ 0 w 35"/>
                <a:gd name="T7" fmla="*/ 19 h 162"/>
                <a:gd name="T8" fmla="*/ 1 w 35"/>
                <a:gd name="T9" fmla="*/ 10 h 162"/>
                <a:gd name="T10" fmla="*/ 5 w 35"/>
                <a:gd name="T11" fmla="*/ 5 h 162"/>
                <a:gd name="T12" fmla="*/ 11 w 35"/>
                <a:gd name="T13" fmla="*/ 1 h 162"/>
                <a:gd name="T14" fmla="*/ 17 w 35"/>
                <a:gd name="T15" fmla="*/ 0 h 162"/>
                <a:gd name="T16" fmla="*/ 23 w 35"/>
                <a:gd name="T17" fmla="*/ 1 h 162"/>
                <a:gd name="T18" fmla="*/ 28 w 35"/>
                <a:gd name="T19" fmla="*/ 5 h 162"/>
                <a:gd name="T20" fmla="*/ 32 w 35"/>
                <a:gd name="T21" fmla="*/ 10 h 162"/>
                <a:gd name="T22" fmla="*/ 34 w 35"/>
                <a:gd name="T23" fmla="*/ 19 h 162"/>
                <a:gd name="T24" fmla="*/ 34 w 35"/>
                <a:gd name="T25" fmla="*/ 19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62">
                  <a:moveTo>
                    <a:pt x="34" y="19"/>
                  </a:moveTo>
                  <a:lnTo>
                    <a:pt x="34" y="161"/>
                  </a:lnTo>
                  <a:lnTo>
                    <a:pt x="0" y="152"/>
                  </a:lnTo>
                  <a:lnTo>
                    <a:pt x="0" y="19"/>
                  </a:lnTo>
                  <a:lnTo>
                    <a:pt x="1" y="10"/>
                  </a:lnTo>
                  <a:lnTo>
                    <a:pt x="5" y="5"/>
                  </a:lnTo>
                  <a:lnTo>
                    <a:pt x="11" y="1"/>
                  </a:lnTo>
                  <a:lnTo>
                    <a:pt x="17" y="0"/>
                  </a:lnTo>
                  <a:lnTo>
                    <a:pt x="23" y="1"/>
                  </a:lnTo>
                  <a:lnTo>
                    <a:pt x="28" y="5"/>
                  </a:lnTo>
                  <a:lnTo>
                    <a:pt x="32" y="10"/>
                  </a:lnTo>
                  <a:lnTo>
                    <a:pt x="34" y="19"/>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6" name="Freeform 74">
              <a:extLst>
                <a:ext uri="{FF2B5EF4-FFF2-40B4-BE49-F238E27FC236}">
                  <a16:creationId xmlns:a16="http://schemas.microsoft.com/office/drawing/2014/main" id="{2A25CF10-AEE1-484D-9B18-B61BA1972846}"/>
                </a:ext>
              </a:extLst>
            </p:cNvPr>
            <p:cNvSpPr>
              <a:spLocks/>
            </p:cNvSpPr>
            <p:nvPr/>
          </p:nvSpPr>
          <p:spPr bwMode="auto">
            <a:xfrm>
              <a:off x="5142" y="1255"/>
              <a:ext cx="34" cy="167"/>
            </a:xfrm>
            <a:custGeom>
              <a:avLst/>
              <a:gdLst>
                <a:gd name="T0" fmla="*/ 33 w 34"/>
                <a:gd name="T1" fmla="*/ 19 h 167"/>
                <a:gd name="T2" fmla="*/ 33 w 34"/>
                <a:gd name="T3" fmla="*/ 166 h 167"/>
                <a:gd name="T4" fmla="*/ 0 w 34"/>
                <a:gd name="T5" fmla="*/ 157 h 167"/>
                <a:gd name="T6" fmla="*/ 0 w 34"/>
                <a:gd name="T7" fmla="*/ 19 h 167"/>
                <a:gd name="T8" fmla="*/ 0 w 34"/>
                <a:gd name="T9" fmla="*/ 10 h 167"/>
                <a:gd name="T10" fmla="*/ 5 w 34"/>
                <a:gd name="T11" fmla="*/ 5 h 167"/>
                <a:gd name="T12" fmla="*/ 10 w 34"/>
                <a:gd name="T13" fmla="*/ 1 h 167"/>
                <a:gd name="T14" fmla="*/ 16 w 34"/>
                <a:gd name="T15" fmla="*/ 0 h 167"/>
                <a:gd name="T16" fmla="*/ 22 w 34"/>
                <a:gd name="T17" fmla="*/ 1 h 167"/>
                <a:gd name="T18" fmla="*/ 27 w 34"/>
                <a:gd name="T19" fmla="*/ 5 h 167"/>
                <a:gd name="T20" fmla="*/ 31 w 34"/>
                <a:gd name="T21" fmla="*/ 10 h 167"/>
                <a:gd name="T22" fmla="*/ 33 w 34"/>
                <a:gd name="T23" fmla="*/ 19 h 167"/>
                <a:gd name="T24" fmla="*/ 33 w 34"/>
                <a:gd name="T25" fmla="*/ 19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67">
                  <a:moveTo>
                    <a:pt x="33" y="19"/>
                  </a:moveTo>
                  <a:lnTo>
                    <a:pt x="33" y="166"/>
                  </a:lnTo>
                  <a:lnTo>
                    <a:pt x="0" y="157"/>
                  </a:lnTo>
                  <a:lnTo>
                    <a:pt x="0" y="19"/>
                  </a:lnTo>
                  <a:lnTo>
                    <a:pt x="0" y="10"/>
                  </a:lnTo>
                  <a:lnTo>
                    <a:pt x="5" y="5"/>
                  </a:lnTo>
                  <a:lnTo>
                    <a:pt x="10" y="1"/>
                  </a:lnTo>
                  <a:lnTo>
                    <a:pt x="16" y="0"/>
                  </a:lnTo>
                  <a:lnTo>
                    <a:pt x="22" y="1"/>
                  </a:lnTo>
                  <a:lnTo>
                    <a:pt x="27" y="5"/>
                  </a:lnTo>
                  <a:lnTo>
                    <a:pt x="31" y="10"/>
                  </a:lnTo>
                  <a:lnTo>
                    <a:pt x="33" y="19"/>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7" name="Freeform 75">
              <a:extLst>
                <a:ext uri="{FF2B5EF4-FFF2-40B4-BE49-F238E27FC236}">
                  <a16:creationId xmlns:a16="http://schemas.microsoft.com/office/drawing/2014/main" id="{A4EA9618-DCFE-4BB1-914E-A3170AD053FE}"/>
                </a:ext>
              </a:extLst>
            </p:cNvPr>
            <p:cNvSpPr>
              <a:spLocks/>
            </p:cNvSpPr>
            <p:nvPr/>
          </p:nvSpPr>
          <p:spPr bwMode="auto">
            <a:xfrm>
              <a:off x="5222" y="1315"/>
              <a:ext cx="35" cy="102"/>
            </a:xfrm>
            <a:custGeom>
              <a:avLst/>
              <a:gdLst>
                <a:gd name="T0" fmla="*/ 34 w 35"/>
                <a:gd name="T1" fmla="*/ 9 h 102"/>
                <a:gd name="T2" fmla="*/ 34 w 35"/>
                <a:gd name="T3" fmla="*/ 101 h 102"/>
                <a:gd name="T4" fmla="*/ 0 w 35"/>
                <a:gd name="T5" fmla="*/ 92 h 102"/>
                <a:gd name="T6" fmla="*/ 0 w 35"/>
                <a:gd name="T7" fmla="*/ 9 h 102"/>
                <a:gd name="T8" fmla="*/ 5 w 35"/>
                <a:gd name="T9" fmla="*/ 14 h 102"/>
                <a:gd name="T10" fmla="*/ 10 w 35"/>
                <a:gd name="T11" fmla="*/ 14 h 102"/>
                <a:gd name="T12" fmla="*/ 15 w 35"/>
                <a:gd name="T13" fmla="*/ 12 h 102"/>
                <a:gd name="T14" fmla="*/ 19 w 35"/>
                <a:gd name="T15" fmla="*/ 6 h 102"/>
                <a:gd name="T16" fmla="*/ 24 w 35"/>
                <a:gd name="T17" fmla="*/ 2 h 102"/>
                <a:gd name="T18" fmla="*/ 28 w 35"/>
                <a:gd name="T19" fmla="*/ 0 h 102"/>
                <a:gd name="T20" fmla="*/ 31 w 35"/>
                <a:gd name="T21" fmla="*/ 1 h 102"/>
                <a:gd name="T22" fmla="*/ 34 w 35"/>
                <a:gd name="T23" fmla="*/ 9 h 102"/>
                <a:gd name="T24" fmla="*/ 34 w 35"/>
                <a:gd name="T25" fmla="*/ 9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02">
                  <a:moveTo>
                    <a:pt x="34" y="9"/>
                  </a:moveTo>
                  <a:lnTo>
                    <a:pt x="34" y="101"/>
                  </a:lnTo>
                  <a:lnTo>
                    <a:pt x="0" y="92"/>
                  </a:lnTo>
                  <a:lnTo>
                    <a:pt x="0" y="9"/>
                  </a:lnTo>
                  <a:lnTo>
                    <a:pt x="5" y="14"/>
                  </a:lnTo>
                  <a:lnTo>
                    <a:pt x="10" y="14"/>
                  </a:lnTo>
                  <a:lnTo>
                    <a:pt x="15" y="12"/>
                  </a:lnTo>
                  <a:lnTo>
                    <a:pt x="19" y="6"/>
                  </a:lnTo>
                  <a:lnTo>
                    <a:pt x="24" y="2"/>
                  </a:lnTo>
                  <a:lnTo>
                    <a:pt x="28" y="0"/>
                  </a:lnTo>
                  <a:lnTo>
                    <a:pt x="31" y="1"/>
                  </a:lnTo>
                  <a:lnTo>
                    <a:pt x="34" y="9"/>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8" name="Freeform 76">
              <a:extLst>
                <a:ext uri="{FF2B5EF4-FFF2-40B4-BE49-F238E27FC236}">
                  <a16:creationId xmlns:a16="http://schemas.microsoft.com/office/drawing/2014/main" id="{A5E892C5-62C9-441B-A802-01C1831B6DBB}"/>
                </a:ext>
              </a:extLst>
            </p:cNvPr>
            <p:cNvSpPr>
              <a:spLocks/>
            </p:cNvSpPr>
            <p:nvPr/>
          </p:nvSpPr>
          <p:spPr bwMode="auto">
            <a:xfrm>
              <a:off x="5142" y="1327"/>
              <a:ext cx="34" cy="95"/>
            </a:xfrm>
            <a:custGeom>
              <a:avLst/>
              <a:gdLst>
                <a:gd name="T0" fmla="*/ 33 w 34"/>
                <a:gd name="T1" fmla="*/ 7 h 95"/>
                <a:gd name="T2" fmla="*/ 33 w 34"/>
                <a:gd name="T3" fmla="*/ 94 h 95"/>
                <a:gd name="T4" fmla="*/ 0 w 34"/>
                <a:gd name="T5" fmla="*/ 85 h 95"/>
                <a:gd name="T6" fmla="*/ 0 w 34"/>
                <a:gd name="T7" fmla="*/ 15 h 95"/>
                <a:gd name="T8" fmla="*/ 5 w 34"/>
                <a:gd name="T9" fmla="*/ 19 h 95"/>
                <a:gd name="T10" fmla="*/ 10 w 34"/>
                <a:gd name="T11" fmla="*/ 18 h 95"/>
                <a:gd name="T12" fmla="*/ 14 w 34"/>
                <a:gd name="T13" fmla="*/ 15 h 95"/>
                <a:gd name="T14" fmla="*/ 19 w 34"/>
                <a:gd name="T15" fmla="*/ 8 h 95"/>
                <a:gd name="T16" fmla="*/ 22 w 34"/>
                <a:gd name="T17" fmla="*/ 3 h 95"/>
                <a:gd name="T18" fmla="*/ 26 w 34"/>
                <a:gd name="T19" fmla="*/ 0 h 95"/>
                <a:gd name="T20" fmla="*/ 30 w 34"/>
                <a:gd name="T21" fmla="*/ 0 h 95"/>
                <a:gd name="T22" fmla="*/ 33 w 34"/>
                <a:gd name="T23" fmla="*/ 7 h 95"/>
                <a:gd name="T24" fmla="*/ 33 w 34"/>
                <a:gd name="T25" fmla="*/ 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95">
                  <a:moveTo>
                    <a:pt x="33" y="7"/>
                  </a:moveTo>
                  <a:lnTo>
                    <a:pt x="33" y="94"/>
                  </a:lnTo>
                  <a:lnTo>
                    <a:pt x="0" y="85"/>
                  </a:lnTo>
                  <a:lnTo>
                    <a:pt x="0" y="15"/>
                  </a:lnTo>
                  <a:lnTo>
                    <a:pt x="5" y="19"/>
                  </a:lnTo>
                  <a:lnTo>
                    <a:pt x="10" y="18"/>
                  </a:lnTo>
                  <a:lnTo>
                    <a:pt x="14" y="15"/>
                  </a:lnTo>
                  <a:lnTo>
                    <a:pt x="19" y="8"/>
                  </a:lnTo>
                  <a:lnTo>
                    <a:pt x="22" y="3"/>
                  </a:lnTo>
                  <a:lnTo>
                    <a:pt x="26" y="0"/>
                  </a:lnTo>
                  <a:lnTo>
                    <a:pt x="30" y="0"/>
                  </a:lnTo>
                  <a:lnTo>
                    <a:pt x="33" y="7"/>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9" name="Freeform 77">
              <a:extLst>
                <a:ext uri="{FF2B5EF4-FFF2-40B4-BE49-F238E27FC236}">
                  <a16:creationId xmlns:a16="http://schemas.microsoft.com/office/drawing/2014/main" id="{4A0D9069-62D5-4EFE-BD2B-B9F84BB95A3D}"/>
                </a:ext>
              </a:extLst>
            </p:cNvPr>
            <p:cNvSpPr>
              <a:spLocks/>
            </p:cNvSpPr>
            <p:nvPr/>
          </p:nvSpPr>
          <p:spPr bwMode="auto">
            <a:xfrm>
              <a:off x="5048" y="1277"/>
              <a:ext cx="119" cy="66"/>
            </a:xfrm>
            <a:custGeom>
              <a:avLst/>
              <a:gdLst>
                <a:gd name="T0" fmla="*/ 0 w 119"/>
                <a:gd name="T1" fmla="*/ 0 h 66"/>
                <a:gd name="T2" fmla="*/ 93 w 119"/>
                <a:gd name="T3" fmla="*/ 12 h 66"/>
                <a:gd name="T4" fmla="*/ 98 w 119"/>
                <a:gd name="T5" fmla="*/ 12 h 66"/>
                <a:gd name="T6" fmla="*/ 102 w 119"/>
                <a:gd name="T7" fmla="*/ 14 h 66"/>
                <a:gd name="T8" fmla="*/ 106 w 119"/>
                <a:gd name="T9" fmla="*/ 16 h 66"/>
                <a:gd name="T10" fmla="*/ 109 w 119"/>
                <a:gd name="T11" fmla="*/ 19 h 66"/>
                <a:gd name="T12" fmla="*/ 112 w 119"/>
                <a:gd name="T13" fmla="*/ 22 h 66"/>
                <a:gd name="T14" fmla="*/ 115 w 119"/>
                <a:gd name="T15" fmla="*/ 26 h 66"/>
                <a:gd name="T16" fmla="*/ 116 w 119"/>
                <a:gd name="T17" fmla="*/ 31 h 66"/>
                <a:gd name="T18" fmla="*/ 118 w 119"/>
                <a:gd name="T19" fmla="*/ 36 h 66"/>
                <a:gd name="T20" fmla="*/ 117 w 119"/>
                <a:gd name="T21" fmla="*/ 42 h 66"/>
                <a:gd name="T22" fmla="*/ 116 w 119"/>
                <a:gd name="T23" fmla="*/ 47 h 66"/>
                <a:gd name="T24" fmla="*/ 114 w 119"/>
                <a:gd name="T25" fmla="*/ 51 h 66"/>
                <a:gd name="T26" fmla="*/ 111 w 119"/>
                <a:gd name="T27" fmla="*/ 55 h 66"/>
                <a:gd name="T28" fmla="*/ 107 w 119"/>
                <a:gd name="T29" fmla="*/ 59 h 66"/>
                <a:gd name="T30" fmla="*/ 104 w 119"/>
                <a:gd name="T31" fmla="*/ 61 h 66"/>
                <a:gd name="T32" fmla="*/ 99 w 119"/>
                <a:gd name="T33" fmla="*/ 63 h 66"/>
                <a:gd name="T34" fmla="*/ 94 w 119"/>
                <a:gd name="T35" fmla="*/ 65 h 66"/>
                <a:gd name="T36" fmla="*/ 74 w 119"/>
                <a:gd name="T37" fmla="*/ 65 h 66"/>
                <a:gd name="T38" fmla="*/ 74 w 119"/>
                <a:gd name="T39" fmla="*/ 39 h 66"/>
                <a:gd name="T40" fmla="*/ 3 w 119"/>
                <a:gd name="T41" fmla="*/ 4 h 66"/>
                <a:gd name="T42" fmla="*/ 0 w 119"/>
                <a:gd name="T43" fmla="*/ 0 h 66"/>
                <a:gd name="T44" fmla="*/ 0 w 119"/>
                <a:gd name="T45" fmla="*/ 0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9" h="66">
                  <a:moveTo>
                    <a:pt x="0" y="0"/>
                  </a:moveTo>
                  <a:lnTo>
                    <a:pt x="93" y="12"/>
                  </a:lnTo>
                  <a:lnTo>
                    <a:pt x="98" y="12"/>
                  </a:lnTo>
                  <a:lnTo>
                    <a:pt x="102" y="14"/>
                  </a:lnTo>
                  <a:lnTo>
                    <a:pt x="106" y="16"/>
                  </a:lnTo>
                  <a:lnTo>
                    <a:pt x="109" y="19"/>
                  </a:lnTo>
                  <a:lnTo>
                    <a:pt x="112" y="22"/>
                  </a:lnTo>
                  <a:lnTo>
                    <a:pt x="115" y="26"/>
                  </a:lnTo>
                  <a:lnTo>
                    <a:pt x="116" y="31"/>
                  </a:lnTo>
                  <a:lnTo>
                    <a:pt x="118" y="36"/>
                  </a:lnTo>
                  <a:lnTo>
                    <a:pt x="117" y="42"/>
                  </a:lnTo>
                  <a:lnTo>
                    <a:pt x="116" y="47"/>
                  </a:lnTo>
                  <a:lnTo>
                    <a:pt x="114" y="51"/>
                  </a:lnTo>
                  <a:lnTo>
                    <a:pt x="111" y="55"/>
                  </a:lnTo>
                  <a:lnTo>
                    <a:pt x="107" y="59"/>
                  </a:lnTo>
                  <a:lnTo>
                    <a:pt x="104" y="61"/>
                  </a:lnTo>
                  <a:lnTo>
                    <a:pt x="99" y="63"/>
                  </a:lnTo>
                  <a:lnTo>
                    <a:pt x="94" y="65"/>
                  </a:lnTo>
                  <a:lnTo>
                    <a:pt x="74" y="65"/>
                  </a:lnTo>
                  <a:lnTo>
                    <a:pt x="74" y="39"/>
                  </a:lnTo>
                  <a:lnTo>
                    <a:pt x="3" y="4"/>
                  </a:lnTo>
                  <a:lnTo>
                    <a:pt x="0" y="0"/>
                  </a:lnTo>
                </a:path>
              </a:pathLst>
            </a:custGeom>
            <a:solidFill>
              <a:srgbClr val="C0C0C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0" name="Freeform 78">
              <a:extLst>
                <a:ext uri="{FF2B5EF4-FFF2-40B4-BE49-F238E27FC236}">
                  <a16:creationId xmlns:a16="http://schemas.microsoft.com/office/drawing/2014/main" id="{9920A1D3-1336-43D4-8FFC-6DD43327BD52}"/>
                </a:ext>
              </a:extLst>
            </p:cNvPr>
            <p:cNvSpPr>
              <a:spLocks/>
            </p:cNvSpPr>
            <p:nvPr/>
          </p:nvSpPr>
          <p:spPr bwMode="auto">
            <a:xfrm>
              <a:off x="5050" y="1278"/>
              <a:ext cx="116" cy="64"/>
            </a:xfrm>
            <a:custGeom>
              <a:avLst/>
              <a:gdLst>
                <a:gd name="T0" fmla="*/ 2 w 116"/>
                <a:gd name="T1" fmla="*/ 3 h 64"/>
                <a:gd name="T2" fmla="*/ 8 w 116"/>
                <a:gd name="T3" fmla="*/ 4 h 64"/>
                <a:gd name="T4" fmla="*/ 12 w 116"/>
                <a:gd name="T5" fmla="*/ 4 h 64"/>
                <a:gd name="T6" fmla="*/ 16 w 116"/>
                <a:gd name="T7" fmla="*/ 5 h 64"/>
                <a:gd name="T8" fmla="*/ 21 w 116"/>
                <a:gd name="T9" fmla="*/ 6 h 64"/>
                <a:gd name="T10" fmla="*/ 26 w 116"/>
                <a:gd name="T11" fmla="*/ 6 h 64"/>
                <a:gd name="T12" fmla="*/ 30 w 116"/>
                <a:gd name="T13" fmla="*/ 8 h 64"/>
                <a:gd name="T14" fmla="*/ 35 w 116"/>
                <a:gd name="T15" fmla="*/ 8 h 64"/>
                <a:gd name="T16" fmla="*/ 40 w 116"/>
                <a:gd name="T17" fmla="*/ 9 h 64"/>
                <a:gd name="T18" fmla="*/ 45 w 116"/>
                <a:gd name="T19" fmla="*/ 10 h 64"/>
                <a:gd name="T20" fmla="*/ 49 w 116"/>
                <a:gd name="T21" fmla="*/ 10 h 64"/>
                <a:gd name="T22" fmla="*/ 54 w 116"/>
                <a:gd name="T23" fmla="*/ 11 h 64"/>
                <a:gd name="T24" fmla="*/ 58 w 116"/>
                <a:gd name="T25" fmla="*/ 12 h 64"/>
                <a:gd name="T26" fmla="*/ 63 w 116"/>
                <a:gd name="T27" fmla="*/ 13 h 64"/>
                <a:gd name="T28" fmla="*/ 68 w 116"/>
                <a:gd name="T29" fmla="*/ 13 h 64"/>
                <a:gd name="T30" fmla="*/ 72 w 116"/>
                <a:gd name="T31" fmla="*/ 14 h 64"/>
                <a:gd name="T32" fmla="*/ 77 w 116"/>
                <a:gd name="T33" fmla="*/ 15 h 64"/>
                <a:gd name="T34" fmla="*/ 81 w 116"/>
                <a:gd name="T35" fmla="*/ 16 h 64"/>
                <a:gd name="T36" fmla="*/ 85 w 116"/>
                <a:gd name="T37" fmla="*/ 17 h 64"/>
                <a:gd name="T38" fmla="*/ 88 w 116"/>
                <a:gd name="T39" fmla="*/ 19 h 64"/>
                <a:gd name="T40" fmla="*/ 92 w 116"/>
                <a:gd name="T41" fmla="*/ 21 h 64"/>
                <a:gd name="T42" fmla="*/ 95 w 116"/>
                <a:gd name="T43" fmla="*/ 25 h 64"/>
                <a:gd name="T44" fmla="*/ 97 w 116"/>
                <a:gd name="T45" fmla="*/ 29 h 64"/>
                <a:gd name="T46" fmla="*/ 98 w 116"/>
                <a:gd name="T47" fmla="*/ 33 h 64"/>
                <a:gd name="T48" fmla="*/ 99 w 116"/>
                <a:gd name="T49" fmla="*/ 38 h 64"/>
                <a:gd name="T50" fmla="*/ 98 w 116"/>
                <a:gd name="T51" fmla="*/ 42 h 64"/>
                <a:gd name="T52" fmla="*/ 98 w 116"/>
                <a:gd name="T53" fmla="*/ 47 h 64"/>
                <a:gd name="T54" fmla="*/ 96 w 116"/>
                <a:gd name="T55" fmla="*/ 51 h 64"/>
                <a:gd name="T56" fmla="*/ 93 w 116"/>
                <a:gd name="T57" fmla="*/ 54 h 64"/>
                <a:gd name="T58" fmla="*/ 90 w 116"/>
                <a:gd name="T59" fmla="*/ 57 h 64"/>
                <a:gd name="T60" fmla="*/ 87 w 116"/>
                <a:gd name="T61" fmla="*/ 60 h 64"/>
                <a:gd name="T62" fmla="*/ 83 w 116"/>
                <a:gd name="T63" fmla="*/ 61 h 64"/>
                <a:gd name="T64" fmla="*/ 79 w 116"/>
                <a:gd name="T65" fmla="*/ 63 h 64"/>
                <a:gd name="T66" fmla="*/ 92 w 116"/>
                <a:gd name="T67" fmla="*/ 63 h 64"/>
                <a:gd name="T68" fmla="*/ 97 w 116"/>
                <a:gd name="T69" fmla="*/ 61 h 64"/>
                <a:gd name="T70" fmla="*/ 101 w 116"/>
                <a:gd name="T71" fmla="*/ 60 h 64"/>
                <a:gd name="T72" fmla="*/ 105 w 116"/>
                <a:gd name="T73" fmla="*/ 57 h 64"/>
                <a:gd name="T74" fmla="*/ 109 w 116"/>
                <a:gd name="T75" fmla="*/ 53 h 64"/>
                <a:gd name="T76" fmla="*/ 112 w 116"/>
                <a:gd name="T77" fmla="*/ 49 h 64"/>
                <a:gd name="T78" fmla="*/ 113 w 116"/>
                <a:gd name="T79" fmla="*/ 45 h 64"/>
                <a:gd name="T80" fmla="*/ 114 w 116"/>
                <a:gd name="T81" fmla="*/ 41 h 64"/>
                <a:gd name="T82" fmla="*/ 115 w 116"/>
                <a:gd name="T83" fmla="*/ 35 h 64"/>
                <a:gd name="T84" fmla="*/ 114 w 116"/>
                <a:gd name="T85" fmla="*/ 32 h 64"/>
                <a:gd name="T86" fmla="*/ 114 w 116"/>
                <a:gd name="T87" fmla="*/ 28 h 64"/>
                <a:gd name="T88" fmla="*/ 112 w 116"/>
                <a:gd name="T89" fmla="*/ 24 h 64"/>
                <a:gd name="T90" fmla="*/ 109 w 116"/>
                <a:gd name="T91" fmla="*/ 20 h 64"/>
                <a:gd name="T92" fmla="*/ 106 w 116"/>
                <a:gd name="T93" fmla="*/ 17 h 64"/>
                <a:gd name="T94" fmla="*/ 102 w 116"/>
                <a:gd name="T95" fmla="*/ 14 h 64"/>
                <a:gd name="T96" fmla="*/ 97 w 116"/>
                <a:gd name="T97" fmla="*/ 12 h 64"/>
                <a:gd name="T98" fmla="*/ 91 w 116"/>
                <a:gd name="T99" fmla="*/ 11 h 64"/>
                <a:gd name="T100" fmla="*/ 0 w 116"/>
                <a:gd name="T101" fmla="*/ 0 h 64"/>
                <a:gd name="T102" fmla="*/ 2 w 116"/>
                <a:gd name="T103" fmla="*/ 3 h 64"/>
                <a:gd name="T104" fmla="*/ 2 w 116"/>
                <a:gd name="T105" fmla="*/ 3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6" h="64">
                  <a:moveTo>
                    <a:pt x="2" y="3"/>
                  </a:moveTo>
                  <a:lnTo>
                    <a:pt x="8" y="4"/>
                  </a:lnTo>
                  <a:lnTo>
                    <a:pt x="12" y="4"/>
                  </a:lnTo>
                  <a:lnTo>
                    <a:pt x="16" y="5"/>
                  </a:lnTo>
                  <a:lnTo>
                    <a:pt x="21" y="6"/>
                  </a:lnTo>
                  <a:lnTo>
                    <a:pt x="26" y="6"/>
                  </a:lnTo>
                  <a:lnTo>
                    <a:pt x="30" y="8"/>
                  </a:lnTo>
                  <a:lnTo>
                    <a:pt x="35" y="8"/>
                  </a:lnTo>
                  <a:lnTo>
                    <a:pt x="40" y="9"/>
                  </a:lnTo>
                  <a:lnTo>
                    <a:pt x="45" y="10"/>
                  </a:lnTo>
                  <a:lnTo>
                    <a:pt x="49" y="10"/>
                  </a:lnTo>
                  <a:lnTo>
                    <a:pt x="54" y="11"/>
                  </a:lnTo>
                  <a:lnTo>
                    <a:pt x="58" y="12"/>
                  </a:lnTo>
                  <a:lnTo>
                    <a:pt x="63" y="13"/>
                  </a:lnTo>
                  <a:lnTo>
                    <a:pt x="68" y="13"/>
                  </a:lnTo>
                  <a:lnTo>
                    <a:pt x="72" y="14"/>
                  </a:lnTo>
                  <a:lnTo>
                    <a:pt x="77" y="15"/>
                  </a:lnTo>
                  <a:lnTo>
                    <a:pt x="81" y="16"/>
                  </a:lnTo>
                  <a:lnTo>
                    <a:pt x="85" y="17"/>
                  </a:lnTo>
                  <a:lnTo>
                    <a:pt x="88" y="19"/>
                  </a:lnTo>
                  <a:lnTo>
                    <a:pt x="92" y="21"/>
                  </a:lnTo>
                  <a:lnTo>
                    <a:pt x="95" y="25"/>
                  </a:lnTo>
                  <a:lnTo>
                    <a:pt x="97" y="29"/>
                  </a:lnTo>
                  <a:lnTo>
                    <a:pt x="98" y="33"/>
                  </a:lnTo>
                  <a:lnTo>
                    <a:pt x="99" y="38"/>
                  </a:lnTo>
                  <a:lnTo>
                    <a:pt x="98" y="42"/>
                  </a:lnTo>
                  <a:lnTo>
                    <a:pt x="98" y="47"/>
                  </a:lnTo>
                  <a:lnTo>
                    <a:pt x="96" y="51"/>
                  </a:lnTo>
                  <a:lnTo>
                    <a:pt x="93" y="54"/>
                  </a:lnTo>
                  <a:lnTo>
                    <a:pt x="90" y="57"/>
                  </a:lnTo>
                  <a:lnTo>
                    <a:pt x="87" y="60"/>
                  </a:lnTo>
                  <a:lnTo>
                    <a:pt x="83" y="61"/>
                  </a:lnTo>
                  <a:lnTo>
                    <a:pt x="79" y="63"/>
                  </a:lnTo>
                  <a:lnTo>
                    <a:pt x="92" y="63"/>
                  </a:lnTo>
                  <a:lnTo>
                    <a:pt x="97" y="61"/>
                  </a:lnTo>
                  <a:lnTo>
                    <a:pt x="101" y="60"/>
                  </a:lnTo>
                  <a:lnTo>
                    <a:pt x="105" y="57"/>
                  </a:lnTo>
                  <a:lnTo>
                    <a:pt x="109" y="53"/>
                  </a:lnTo>
                  <a:lnTo>
                    <a:pt x="112" y="49"/>
                  </a:lnTo>
                  <a:lnTo>
                    <a:pt x="113" y="45"/>
                  </a:lnTo>
                  <a:lnTo>
                    <a:pt x="114" y="41"/>
                  </a:lnTo>
                  <a:lnTo>
                    <a:pt x="115" y="35"/>
                  </a:lnTo>
                  <a:lnTo>
                    <a:pt x="114" y="32"/>
                  </a:lnTo>
                  <a:lnTo>
                    <a:pt x="114" y="28"/>
                  </a:lnTo>
                  <a:lnTo>
                    <a:pt x="112" y="24"/>
                  </a:lnTo>
                  <a:lnTo>
                    <a:pt x="109" y="20"/>
                  </a:lnTo>
                  <a:lnTo>
                    <a:pt x="106" y="17"/>
                  </a:lnTo>
                  <a:lnTo>
                    <a:pt x="102" y="14"/>
                  </a:lnTo>
                  <a:lnTo>
                    <a:pt x="97" y="12"/>
                  </a:lnTo>
                  <a:lnTo>
                    <a:pt x="91" y="11"/>
                  </a:lnTo>
                  <a:lnTo>
                    <a:pt x="0" y="0"/>
                  </a:lnTo>
                  <a:lnTo>
                    <a:pt x="2" y="3"/>
                  </a:lnTo>
                </a:path>
              </a:pathLst>
            </a:custGeom>
            <a:solidFill>
              <a:srgbClr val="E1E1E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1" name="Freeform 79">
              <a:extLst>
                <a:ext uri="{FF2B5EF4-FFF2-40B4-BE49-F238E27FC236}">
                  <a16:creationId xmlns:a16="http://schemas.microsoft.com/office/drawing/2014/main" id="{9D557DA3-DC2D-43CA-AC75-7E87982FA6AE}"/>
                </a:ext>
              </a:extLst>
            </p:cNvPr>
            <p:cNvSpPr>
              <a:spLocks/>
            </p:cNvSpPr>
            <p:nvPr/>
          </p:nvSpPr>
          <p:spPr bwMode="auto">
            <a:xfrm>
              <a:off x="5234" y="1296"/>
              <a:ext cx="19" cy="20"/>
            </a:xfrm>
            <a:custGeom>
              <a:avLst/>
              <a:gdLst>
                <a:gd name="T0" fmla="*/ 8 w 19"/>
                <a:gd name="T1" fmla="*/ 0 h 20"/>
                <a:gd name="T2" fmla="*/ 12 w 19"/>
                <a:gd name="T3" fmla="*/ 0 h 20"/>
                <a:gd name="T4" fmla="*/ 15 w 19"/>
                <a:gd name="T5" fmla="*/ 2 h 20"/>
                <a:gd name="T6" fmla="*/ 18 w 19"/>
                <a:gd name="T7" fmla="*/ 5 h 20"/>
                <a:gd name="T8" fmla="*/ 18 w 19"/>
                <a:gd name="T9" fmla="*/ 8 h 20"/>
                <a:gd name="T10" fmla="*/ 18 w 19"/>
                <a:gd name="T11" fmla="*/ 12 h 20"/>
                <a:gd name="T12" fmla="*/ 15 w 19"/>
                <a:gd name="T13" fmla="*/ 16 h 20"/>
                <a:gd name="T14" fmla="*/ 12 w 19"/>
                <a:gd name="T15" fmla="*/ 17 h 20"/>
                <a:gd name="T16" fmla="*/ 8 w 19"/>
                <a:gd name="T17" fmla="*/ 19 h 20"/>
                <a:gd name="T18" fmla="*/ 4 w 19"/>
                <a:gd name="T19" fmla="*/ 17 h 20"/>
                <a:gd name="T20" fmla="*/ 2 w 19"/>
                <a:gd name="T21" fmla="*/ 16 h 20"/>
                <a:gd name="T22" fmla="*/ 0 w 19"/>
                <a:gd name="T23" fmla="*/ 12 h 20"/>
                <a:gd name="T24" fmla="*/ 0 w 19"/>
                <a:gd name="T25" fmla="*/ 8 h 20"/>
                <a:gd name="T26" fmla="*/ 0 w 19"/>
                <a:gd name="T27" fmla="*/ 5 h 20"/>
                <a:gd name="T28" fmla="*/ 2 w 19"/>
                <a:gd name="T29" fmla="*/ 2 h 20"/>
                <a:gd name="T30" fmla="*/ 4 w 19"/>
                <a:gd name="T31" fmla="*/ 0 h 20"/>
                <a:gd name="T32" fmla="*/ 8 w 19"/>
                <a:gd name="T33" fmla="*/ 0 h 20"/>
                <a:gd name="T34" fmla="*/ 8 w 19"/>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20">
                  <a:moveTo>
                    <a:pt x="8" y="0"/>
                  </a:moveTo>
                  <a:lnTo>
                    <a:pt x="12" y="0"/>
                  </a:lnTo>
                  <a:lnTo>
                    <a:pt x="15" y="2"/>
                  </a:lnTo>
                  <a:lnTo>
                    <a:pt x="18" y="5"/>
                  </a:lnTo>
                  <a:lnTo>
                    <a:pt x="18" y="8"/>
                  </a:lnTo>
                  <a:lnTo>
                    <a:pt x="18" y="12"/>
                  </a:lnTo>
                  <a:lnTo>
                    <a:pt x="15" y="16"/>
                  </a:lnTo>
                  <a:lnTo>
                    <a:pt x="12" y="17"/>
                  </a:lnTo>
                  <a:lnTo>
                    <a:pt x="8" y="19"/>
                  </a:lnTo>
                  <a:lnTo>
                    <a:pt x="4" y="17"/>
                  </a:lnTo>
                  <a:lnTo>
                    <a:pt x="2" y="16"/>
                  </a:lnTo>
                  <a:lnTo>
                    <a:pt x="0" y="12"/>
                  </a:lnTo>
                  <a:lnTo>
                    <a:pt x="0" y="8"/>
                  </a:lnTo>
                  <a:lnTo>
                    <a:pt x="0" y="5"/>
                  </a:lnTo>
                  <a:lnTo>
                    <a:pt x="2" y="2"/>
                  </a:lnTo>
                  <a:lnTo>
                    <a:pt x="4" y="0"/>
                  </a:lnTo>
                  <a:lnTo>
                    <a:pt x="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2" name="Freeform 80">
              <a:extLst>
                <a:ext uri="{FF2B5EF4-FFF2-40B4-BE49-F238E27FC236}">
                  <a16:creationId xmlns:a16="http://schemas.microsoft.com/office/drawing/2014/main" id="{7B09D4A4-93A2-46B7-BD31-45CE4E490C4A}"/>
                </a:ext>
              </a:extLst>
            </p:cNvPr>
            <p:cNvSpPr>
              <a:spLocks/>
            </p:cNvSpPr>
            <p:nvPr/>
          </p:nvSpPr>
          <p:spPr bwMode="auto">
            <a:xfrm>
              <a:off x="5127" y="1309"/>
              <a:ext cx="19" cy="19"/>
            </a:xfrm>
            <a:custGeom>
              <a:avLst/>
              <a:gdLst>
                <a:gd name="T0" fmla="*/ 9 w 19"/>
                <a:gd name="T1" fmla="*/ 0 h 19"/>
                <a:gd name="T2" fmla="*/ 12 w 19"/>
                <a:gd name="T3" fmla="*/ 1 h 19"/>
                <a:gd name="T4" fmla="*/ 15 w 19"/>
                <a:gd name="T5" fmla="*/ 2 h 19"/>
                <a:gd name="T6" fmla="*/ 17 w 19"/>
                <a:gd name="T7" fmla="*/ 5 h 19"/>
                <a:gd name="T8" fmla="*/ 18 w 19"/>
                <a:gd name="T9" fmla="*/ 9 h 19"/>
                <a:gd name="T10" fmla="*/ 17 w 19"/>
                <a:gd name="T11" fmla="*/ 12 h 19"/>
                <a:gd name="T12" fmla="*/ 15 w 19"/>
                <a:gd name="T13" fmla="*/ 15 h 19"/>
                <a:gd name="T14" fmla="*/ 12 w 19"/>
                <a:gd name="T15" fmla="*/ 17 h 19"/>
                <a:gd name="T16" fmla="*/ 9 w 19"/>
                <a:gd name="T17" fmla="*/ 18 h 19"/>
                <a:gd name="T18" fmla="*/ 5 w 19"/>
                <a:gd name="T19" fmla="*/ 17 h 19"/>
                <a:gd name="T20" fmla="*/ 2 w 19"/>
                <a:gd name="T21" fmla="*/ 15 h 19"/>
                <a:gd name="T22" fmla="*/ 0 w 19"/>
                <a:gd name="T23" fmla="*/ 12 h 19"/>
                <a:gd name="T24" fmla="*/ 0 w 19"/>
                <a:gd name="T25" fmla="*/ 9 h 19"/>
                <a:gd name="T26" fmla="*/ 0 w 19"/>
                <a:gd name="T27" fmla="*/ 5 h 19"/>
                <a:gd name="T28" fmla="*/ 2 w 19"/>
                <a:gd name="T29" fmla="*/ 2 h 19"/>
                <a:gd name="T30" fmla="*/ 5 w 19"/>
                <a:gd name="T31" fmla="*/ 1 h 19"/>
                <a:gd name="T32" fmla="*/ 9 w 19"/>
                <a:gd name="T33" fmla="*/ 0 h 19"/>
                <a:gd name="T34" fmla="*/ 9 w 19"/>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19">
                  <a:moveTo>
                    <a:pt x="9" y="0"/>
                  </a:moveTo>
                  <a:lnTo>
                    <a:pt x="12" y="1"/>
                  </a:lnTo>
                  <a:lnTo>
                    <a:pt x="15" y="2"/>
                  </a:lnTo>
                  <a:lnTo>
                    <a:pt x="17" y="5"/>
                  </a:lnTo>
                  <a:lnTo>
                    <a:pt x="18" y="9"/>
                  </a:lnTo>
                  <a:lnTo>
                    <a:pt x="17" y="12"/>
                  </a:lnTo>
                  <a:lnTo>
                    <a:pt x="15" y="15"/>
                  </a:lnTo>
                  <a:lnTo>
                    <a:pt x="12" y="17"/>
                  </a:lnTo>
                  <a:lnTo>
                    <a:pt x="9" y="18"/>
                  </a:lnTo>
                  <a:lnTo>
                    <a:pt x="5" y="17"/>
                  </a:lnTo>
                  <a:lnTo>
                    <a:pt x="2" y="15"/>
                  </a:lnTo>
                  <a:lnTo>
                    <a:pt x="0" y="12"/>
                  </a:lnTo>
                  <a:lnTo>
                    <a:pt x="0" y="9"/>
                  </a:lnTo>
                  <a:lnTo>
                    <a:pt x="0" y="5"/>
                  </a:lnTo>
                  <a:lnTo>
                    <a:pt x="2" y="2"/>
                  </a:lnTo>
                  <a:lnTo>
                    <a:pt x="5" y="1"/>
                  </a:lnTo>
                  <a:lnTo>
                    <a:pt x="9"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3" name="Freeform 81">
              <a:extLst>
                <a:ext uri="{FF2B5EF4-FFF2-40B4-BE49-F238E27FC236}">
                  <a16:creationId xmlns:a16="http://schemas.microsoft.com/office/drawing/2014/main" id="{18AADDF8-D117-4848-BBC1-DB57148A3987}"/>
                </a:ext>
              </a:extLst>
            </p:cNvPr>
            <p:cNvSpPr>
              <a:spLocks/>
            </p:cNvSpPr>
            <p:nvPr/>
          </p:nvSpPr>
          <p:spPr bwMode="auto">
            <a:xfrm>
              <a:off x="5234" y="1296"/>
              <a:ext cx="19" cy="20"/>
            </a:xfrm>
            <a:custGeom>
              <a:avLst/>
              <a:gdLst>
                <a:gd name="T0" fmla="*/ 8 w 19"/>
                <a:gd name="T1" fmla="*/ 0 h 20"/>
                <a:gd name="T2" fmla="*/ 12 w 19"/>
                <a:gd name="T3" fmla="*/ 0 h 20"/>
                <a:gd name="T4" fmla="*/ 15 w 19"/>
                <a:gd name="T5" fmla="*/ 2 h 20"/>
                <a:gd name="T6" fmla="*/ 18 w 19"/>
                <a:gd name="T7" fmla="*/ 5 h 20"/>
                <a:gd name="T8" fmla="*/ 18 w 19"/>
                <a:gd name="T9" fmla="*/ 8 h 20"/>
                <a:gd name="T10" fmla="*/ 18 w 19"/>
                <a:gd name="T11" fmla="*/ 12 h 20"/>
                <a:gd name="T12" fmla="*/ 15 w 19"/>
                <a:gd name="T13" fmla="*/ 16 h 20"/>
                <a:gd name="T14" fmla="*/ 12 w 19"/>
                <a:gd name="T15" fmla="*/ 17 h 20"/>
                <a:gd name="T16" fmla="*/ 8 w 19"/>
                <a:gd name="T17" fmla="*/ 19 h 20"/>
                <a:gd name="T18" fmla="*/ 4 w 19"/>
                <a:gd name="T19" fmla="*/ 17 h 20"/>
                <a:gd name="T20" fmla="*/ 2 w 19"/>
                <a:gd name="T21" fmla="*/ 16 h 20"/>
                <a:gd name="T22" fmla="*/ 0 w 19"/>
                <a:gd name="T23" fmla="*/ 12 h 20"/>
                <a:gd name="T24" fmla="*/ 0 w 19"/>
                <a:gd name="T25" fmla="*/ 8 h 20"/>
                <a:gd name="T26" fmla="*/ 0 w 19"/>
                <a:gd name="T27" fmla="*/ 5 h 20"/>
                <a:gd name="T28" fmla="*/ 2 w 19"/>
                <a:gd name="T29" fmla="*/ 2 h 20"/>
                <a:gd name="T30" fmla="*/ 4 w 19"/>
                <a:gd name="T31" fmla="*/ 0 h 20"/>
                <a:gd name="T32" fmla="*/ 8 w 19"/>
                <a:gd name="T33" fmla="*/ 0 h 20"/>
                <a:gd name="T34" fmla="*/ 8 w 19"/>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20">
                  <a:moveTo>
                    <a:pt x="8" y="0"/>
                  </a:moveTo>
                  <a:lnTo>
                    <a:pt x="12" y="0"/>
                  </a:lnTo>
                  <a:lnTo>
                    <a:pt x="15" y="2"/>
                  </a:lnTo>
                  <a:lnTo>
                    <a:pt x="18" y="5"/>
                  </a:lnTo>
                  <a:lnTo>
                    <a:pt x="18" y="8"/>
                  </a:lnTo>
                  <a:lnTo>
                    <a:pt x="18" y="12"/>
                  </a:lnTo>
                  <a:lnTo>
                    <a:pt x="15" y="16"/>
                  </a:lnTo>
                  <a:lnTo>
                    <a:pt x="12" y="17"/>
                  </a:lnTo>
                  <a:lnTo>
                    <a:pt x="8" y="19"/>
                  </a:lnTo>
                  <a:lnTo>
                    <a:pt x="4" y="17"/>
                  </a:lnTo>
                  <a:lnTo>
                    <a:pt x="2" y="16"/>
                  </a:lnTo>
                  <a:lnTo>
                    <a:pt x="0" y="12"/>
                  </a:lnTo>
                  <a:lnTo>
                    <a:pt x="0" y="8"/>
                  </a:lnTo>
                  <a:lnTo>
                    <a:pt x="0" y="5"/>
                  </a:lnTo>
                  <a:lnTo>
                    <a:pt x="2" y="2"/>
                  </a:lnTo>
                  <a:lnTo>
                    <a:pt x="4" y="0"/>
                  </a:lnTo>
                  <a:lnTo>
                    <a:pt x="8"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4" name="Freeform 82">
              <a:extLst>
                <a:ext uri="{FF2B5EF4-FFF2-40B4-BE49-F238E27FC236}">
                  <a16:creationId xmlns:a16="http://schemas.microsoft.com/office/drawing/2014/main" id="{182C4EEE-E0E9-41BF-A463-4AE6AB164B82}"/>
                </a:ext>
              </a:extLst>
            </p:cNvPr>
            <p:cNvSpPr>
              <a:spLocks/>
            </p:cNvSpPr>
            <p:nvPr/>
          </p:nvSpPr>
          <p:spPr bwMode="auto">
            <a:xfrm>
              <a:off x="5127" y="1309"/>
              <a:ext cx="19" cy="19"/>
            </a:xfrm>
            <a:custGeom>
              <a:avLst/>
              <a:gdLst>
                <a:gd name="T0" fmla="*/ 9 w 19"/>
                <a:gd name="T1" fmla="*/ 0 h 19"/>
                <a:gd name="T2" fmla="*/ 12 w 19"/>
                <a:gd name="T3" fmla="*/ 1 h 19"/>
                <a:gd name="T4" fmla="*/ 15 w 19"/>
                <a:gd name="T5" fmla="*/ 2 h 19"/>
                <a:gd name="T6" fmla="*/ 17 w 19"/>
                <a:gd name="T7" fmla="*/ 5 h 19"/>
                <a:gd name="T8" fmla="*/ 18 w 19"/>
                <a:gd name="T9" fmla="*/ 9 h 19"/>
                <a:gd name="T10" fmla="*/ 17 w 19"/>
                <a:gd name="T11" fmla="*/ 12 h 19"/>
                <a:gd name="T12" fmla="*/ 15 w 19"/>
                <a:gd name="T13" fmla="*/ 15 h 19"/>
                <a:gd name="T14" fmla="*/ 12 w 19"/>
                <a:gd name="T15" fmla="*/ 17 h 19"/>
                <a:gd name="T16" fmla="*/ 9 w 19"/>
                <a:gd name="T17" fmla="*/ 18 h 19"/>
                <a:gd name="T18" fmla="*/ 5 w 19"/>
                <a:gd name="T19" fmla="*/ 17 h 19"/>
                <a:gd name="T20" fmla="*/ 2 w 19"/>
                <a:gd name="T21" fmla="*/ 15 h 19"/>
                <a:gd name="T22" fmla="*/ 0 w 19"/>
                <a:gd name="T23" fmla="*/ 12 h 19"/>
                <a:gd name="T24" fmla="*/ 0 w 19"/>
                <a:gd name="T25" fmla="*/ 9 h 19"/>
                <a:gd name="T26" fmla="*/ 0 w 19"/>
                <a:gd name="T27" fmla="*/ 5 h 19"/>
                <a:gd name="T28" fmla="*/ 2 w 19"/>
                <a:gd name="T29" fmla="*/ 2 h 19"/>
                <a:gd name="T30" fmla="*/ 5 w 19"/>
                <a:gd name="T31" fmla="*/ 1 h 19"/>
                <a:gd name="T32" fmla="*/ 9 w 19"/>
                <a:gd name="T33" fmla="*/ 0 h 19"/>
                <a:gd name="T34" fmla="*/ 9 w 19"/>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19">
                  <a:moveTo>
                    <a:pt x="9" y="0"/>
                  </a:moveTo>
                  <a:lnTo>
                    <a:pt x="12" y="1"/>
                  </a:lnTo>
                  <a:lnTo>
                    <a:pt x="15" y="2"/>
                  </a:lnTo>
                  <a:lnTo>
                    <a:pt x="17" y="5"/>
                  </a:lnTo>
                  <a:lnTo>
                    <a:pt x="18" y="9"/>
                  </a:lnTo>
                  <a:lnTo>
                    <a:pt x="17" y="12"/>
                  </a:lnTo>
                  <a:lnTo>
                    <a:pt x="15" y="15"/>
                  </a:lnTo>
                  <a:lnTo>
                    <a:pt x="12" y="17"/>
                  </a:lnTo>
                  <a:lnTo>
                    <a:pt x="9" y="18"/>
                  </a:lnTo>
                  <a:lnTo>
                    <a:pt x="5" y="17"/>
                  </a:lnTo>
                  <a:lnTo>
                    <a:pt x="2" y="15"/>
                  </a:lnTo>
                  <a:lnTo>
                    <a:pt x="0" y="12"/>
                  </a:lnTo>
                  <a:lnTo>
                    <a:pt x="0" y="9"/>
                  </a:lnTo>
                  <a:lnTo>
                    <a:pt x="0" y="5"/>
                  </a:lnTo>
                  <a:lnTo>
                    <a:pt x="2" y="2"/>
                  </a:lnTo>
                  <a:lnTo>
                    <a:pt x="5" y="1"/>
                  </a:lnTo>
                  <a:lnTo>
                    <a:pt x="9"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5" name="Freeform 83">
              <a:extLst>
                <a:ext uri="{FF2B5EF4-FFF2-40B4-BE49-F238E27FC236}">
                  <a16:creationId xmlns:a16="http://schemas.microsoft.com/office/drawing/2014/main" id="{6C37FBB0-BAEB-4A42-A358-FED3BD2847CF}"/>
                </a:ext>
              </a:extLst>
            </p:cNvPr>
            <p:cNvSpPr>
              <a:spLocks/>
            </p:cNvSpPr>
            <p:nvPr/>
          </p:nvSpPr>
          <p:spPr bwMode="auto">
            <a:xfrm>
              <a:off x="5131" y="1311"/>
              <a:ext cx="36" cy="31"/>
            </a:xfrm>
            <a:custGeom>
              <a:avLst/>
              <a:gdLst>
                <a:gd name="T0" fmla="*/ 0 w 36"/>
                <a:gd name="T1" fmla="*/ 30 h 31"/>
                <a:gd name="T2" fmla="*/ 5 w 36"/>
                <a:gd name="T3" fmla="*/ 27 h 31"/>
                <a:gd name="T4" fmla="*/ 10 w 36"/>
                <a:gd name="T5" fmla="*/ 25 h 31"/>
                <a:gd name="T6" fmla="*/ 13 w 36"/>
                <a:gd name="T7" fmla="*/ 21 h 31"/>
                <a:gd name="T8" fmla="*/ 16 w 36"/>
                <a:gd name="T9" fmla="*/ 17 h 31"/>
                <a:gd name="T10" fmla="*/ 17 w 36"/>
                <a:gd name="T11" fmla="*/ 13 h 31"/>
                <a:gd name="T12" fmla="*/ 18 w 36"/>
                <a:gd name="T13" fmla="*/ 9 h 31"/>
                <a:gd name="T14" fmla="*/ 18 w 36"/>
                <a:gd name="T15" fmla="*/ 4 h 31"/>
                <a:gd name="T16" fmla="*/ 17 w 36"/>
                <a:gd name="T17" fmla="*/ 1 h 31"/>
                <a:gd name="T18" fmla="*/ 20 w 36"/>
                <a:gd name="T19" fmla="*/ 3 h 31"/>
                <a:gd name="T20" fmla="*/ 22 w 36"/>
                <a:gd name="T21" fmla="*/ 4 h 31"/>
                <a:gd name="T22" fmla="*/ 24 w 36"/>
                <a:gd name="T23" fmla="*/ 5 h 31"/>
                <a:gd name="T24" fmla="*/ 26 w 36"/>
                <a:gd name="T25" fmla="*/ 5 h 31"/>
                <a:gd name="T26" fmla="*/ 29 w 36"/>
                <a:gd name="T27" fmla="*/ 4 h 31"/>
                <a:gd name="T28" fmla="*/ 31 w 36"/>
                <a:gd name="T29" fmla="*/ 3 h 31"/>
                <a:gd name="T30" fmla="*/ 32 w 36"/>
                <a:gd name="T31" fmla="*/ 1 h 31"/>
                <a:gd name="T32" fmla="*/ 33 w 36"/>
                <a:gd name="T33" fmla="*/ 0 h 31"/>
                <a:gd name="T34" fmla="*/ 35 w 36"/>
                <a:gd name="T35" fmla="*/ 3 h 31"/>
                <a:gd name="T36" fmla="*/ 35 w 36"/>
                <a:gd name="T37" fmla="*/ 6 h 31"/>
                <a:gd name="T38" fmla="*/ 34 w 36"/>
                <a:gd name="T39" fmla="*/ 10 h 31"/>
                <a:gd name="T40" fmla="*/ 33 w 36"/>
                <a:gd name="T41" fmla="*/ 13 h 31"/>
                <a:gd name="T42" fmla="*/ 31 w 36"/>
                <a:gd name="T43" fmla="*/ 17 h 31"/>
                <a:gd name="T44" fmla="*/ 29 w 36"/>
                <a:gd name="T45" fmla="*/ 20 h 31"/>
                <a:gd name="T46" fmla="*/ 25 w 36"/>
                <a:gd name="T47" fmla="*/ 23 h 31"/>
                <a:gd name="T48" fmla="*/ 21 w 36"/>
                <a:gd name="T49" fmla="*/ 27 h 31"/>
                <a:gd name="T50" fmla="*/ 19 w 36"/>
                <a:gd name="T51" fmla="*/ 28 h 31"/>
                <a:gd name="T52" fmla="*/ 16 w 36"/>
                <a:gd name="T53" fmla="*/ 29 h 31"/>
                <a:gd name="T54" fmla="*/ 13 w 36"/>
                <a:gd name="T55" fmla="*/ 30 h 31"/>
                <a:gd name="T56" fmla="*/ 10 w 36"/>
                <a:gd name="T57" fmla="*/ 30 h 31"/>
                <a:gd name="T58" fmla="*/ 8 w 36"/>
                <a:gd name="T59" fmla="*/ 30 h 31"/>
                <a:gd name="T60" fmla="*/ 5 w 36"/>
                <a:gd name="T61" fmla="*/ 30 h 31"/>
                <a:gd name="T62" fmla="*/ 2 w 36"/>
                <a:gd name="T63" fmla="*/ 30 h 31"/>
                <a:gd name="T64" fmla="*/ 0 w 36"/>
                <a:gd name="T65" fmla="*/ 30 h 31"/>
                <a:gd name="T66" fmla="*/ 0 w 36"/>
                <a:gd name="T67" fmla="*/ 30 h 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 h="31">
                  <a:moveTo>
                    <a:pt x="0" y="30"/>
                  </a:moveTo>
                  <a:lnTo>
                    <a:pt x="5" y="27"/>
                  </a:lnTo>
                  <a:lnTo>
                    <a:pt x="10" y="25"/>
                  </a:lnTo>
                  <a:lnTo>
                    <a:pt x="13" y="21"/>
                  </a:lnTo>
                  <a:lnTo>
                    <a:pt x="16" y="17"/>
                  </a:lnTo>
                  <a:lnTo>
                    <a:pt x="17" y="13"/>
                  </a:lnTo>
                  <a:lnTo>
                    <a:pt x="18" y="9"/>
                  </a:lnTo>
                  <a:lnTo>
                    <a:pt x="18" y="4"/>
                  </a:lnTo>
                  <a:lnTo>
                    <a:pt x="17" y="1"/>
                  </a:lnTo>
                  <a:lnTo>
                    <a:pt x="20" y="3"/>
                  </a:lnTo>
                  <a:lnTo>
                    <a:pt x="22" y="4"/>
                  </a:lnTo>
                  <a:lnTo>
                    <a:pt x="24" y="5"/>
                  </a:lnTo>
                  <a:lnTo>
                    <a:pt x="26" y="5"/>
                  </a:lnTo>
                  <a:lnTo>
                    <a:pt x="29" y="4"/>
                  </a:lnTo>
                  <a:lnTo>
                    <a:pt x="31" y="3"/>
                  </a:lnTo>
                  <a:lnTo>
                    <a:pt x="32" y="1"/>
                  </a:lnTo>
                  <a:lnTo>
                    <a:pt x="33" y="0"/>
                  </a:lnTo>
                  <a:lnTo>
                    <a:pt x="35" y="3"/>
                  </a:lnTo>
                  <a:lnTo>
                    <a:pt x="35" y="6"/>
                  </a:lnTo>
                  <a:lnTo>
                    <a:pt x="34" y="10"/>
                  </a:lnTo>
                  <a:lnTo>
                    <a:pt x="33" y="13"/>
                  </a:lnTo>
                  <a:lnTo>
                    <a:pt x="31" y="17"/>
                  </a:lnTo>
                  <a:lnTo>
                    <a:pt x="29" y="20"/>
                  </a:lnTo>
                  <a:lnTo>
                    <a:pt x="25" y="23"/>
                  </a:lnTo>
                  <a:lnTo>
                    <a:pt x="21" y="27"/>
                  </a:lnTo>
                  <a:lnTo>
                    <a:pt x="19" y="28"/>
                  </a:lnTo>
                  <a:lnTo>
                    <a:pt x="16" y="29"/>
                  </a:lnTo>
                  <a:lnTo>
                    <a:pt x="13" y="30"/>
                  </a:lnTo>
                  <a:lnTo>
                    <a:pt x="10" y="30"/>
                  </a:lnTo>
                  <a:lnTo>
                    <a:pt x="8" y="30"/>
                  </a:lnTo>
                  <a:lnTo>
                    <a:pt x="5" y="30"/>
                  </a:lnTo>
                  <a:lnTo>
                    <a:pt x="2" y="30"/>
                  </a:lnTo>
                  <a:lnTo>
                    <a:pt x="0" y="30"/>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6" name="Freeform 84">
              <a:extLst>
                <a:ext uri="{FF2B5EF4-FFF2-40B4-BE49-F238E27FC236}">
                  <a16:creationId xmlns:a16="http://schemas.microsoft.com/office/drawing/2014/main" id="{ECA7FA89-89C4-4693-9A61-86969A0F9EA0}"/>
                </a:ext>
              </a:extLst>
            </p:cNvPr>
            <p:cNvSpPr>
              <a:spLocks/>
            </p:cNvSpPr>
            <p:nvPr/>
          </p:nvSpPr>
          <p:spPr bwMode="auto">
            <a:xfrm>
              <a:off x="4748" y="1142"/>
              <a:ext cx="105" cy="54"/>
            </a:xfrm>
            <a:custGeom>
              <a:avLst/>
              <a:gdLst>
                <a:gd name="T0" fmla="*/ 0 w 105"/>
                <a:gd name="T1" fmla="*/ 49 h 54"/>
                <a:gd name="T2" fmla="*/ 7 w 105"/>
                <a:gd name="T3" fmla="*/ 36 h 54"/>
                <a:gd name="T4" fmla="*/ 14 w 105"/>
                <a:gd name="T5" fmla="*/ 28 h 54"/>
                <a:gd name="T6" fmla="*/ 23 w 105"/>
                <a:gd name="T7" fmla="*/ 19 h 54"/>
                <a:gd name="T8" fmla="*/ 33 w 105"/>
                <a:gd name="T9" fmla="*/ 8 h 54"/>
                <a:gd name="T10" fmla="*/ 40 w 105"/>
                <a:gd name="T11" fmla="*/ 0 h 54"/>
                <a:gd name="T12" fmla="*/ 40 w 105"/>
                <a:gd name="T13" fmla="*/ 2 h 54"/>
                <a:gd name="T14" fmla="*/ 43 w 105"/>
                <a:gd name="T15" fmla="*/ 2 h 54"/>
                <a:gd name="T16" fmla="*/ 46 w 105"/>
                <a:gd name="T17" fmla="*/ 3 h 54"/>
                <a:gd name="T18" fmla="*/ 49 w 105"/>
                <a:gd name="T19" fmla="*/ 5 h 54"/>
                <a:gd name="T20" fmla="*/ 52 w 105"/>
                <a:gd name="T21" fmla="*/ 8 h 54"/>
                <a:gd name="T22" fmla="*/ 54 w 105"/>
                <a:gd name="T23" fmla="*/ 10 h 54"/>
                <a:gd name="T24" fmla="*/ 58 w 105"/>
                <a:gd name="T25" fmla="*/ 13 h 54"/>
                <a:gd name="T26" fmla="*/ 62 w 105"/>
                <a:gd name="T27" fmla="*/ 13 h 54"/>
                <a:gd name="T28" fmla="*/ 75 w 105"/>
                <a:gd name="T29" fmla="*/ 9 h 54"/>
                <a:gd name="T30" fmla="*/ 88 w 105"/>
                <a:gd name="T31" fmla="*/ 5 h 54"/>
                <a:gd name="T32" fmla="*/ 98 w 105"/>
                <a:gd name="T33" fmla="*/ 2 h 54"/>
                <a:gd name="T34" fmla="*/ 104 w 105"/>
                <a:gd name="T35" fmla="*/ 2 h 54"/>
                <a:gd name="T36" fmla="*/ 96 w 105"/>
                <a:gd name="T37" fmla="*/ 4 h 54"/>
                <a:gd name="T38" fmla="*/ 86 w 105"/>
                <a:gd name="T39" fmla="*/ 9 h 54"/>
                <a:gd name="T40" fmla="*/ 74 w 105"/>
                <a:gd name="T41" fmla="*/ 14 h 54"/>
                <a:gd name="T42" fmla="*/ 64 w 105"/>
                <a:gd name="T43" fmla="*/ 20 h 54"/>
                <a:gd name="T44" fmla="*/ 61 w 105"/>
                <a:gd name="T45" fmla="*/ 21 h 54"/>
                <a:gd name="T46" fmla="*/ 56 w 105"/>
                <a:gd name="T47" fmla="*/ 24 h 54"/>
                <a:gd name="T48" fmla="*/ 52 w 105"/>
                <a:gd name="T49" fmla="*/ 27 h 54"/>
                <a:gd name="T50" fmla="*/ 49 w 105"/>
                <a:gd name="T51" fmla="*/ 28 h 54"/>
                <a:gd name="T52" fmla="*/ 45 w 105"/>
                <a:gd name="T53" fmla="*/ 33 h 54"/>
                <a:gd name="T54" fmla="*/ 42 w 105"/>
                <a:gd name="T55" fmla="*/ 40 h 54"/>
                <a:gd name="T56" fmla="*/ 39 w 105"/>
                <a:gd name="T57" fmla="*/ 46 h 54"/>
                <a:gd name="T58" fmla="*/ 36 w 105"/>
                <a:gd name="T59" fmla="*/ 48 h 54"/>
                <a:gd name="T60" fmla="*/ 33 w 105"/>
                <a:gd name="T61" fmla="*/ 51 h 54"/>
                <a:gd name="T62" fmla="*/ 24 w 105"/>
                <a:gd name="T63" fmla="*/ 53 h 54"/>
                <a:gd name="T64" fmla="*/ 25 w 105"/>
                <a:gd name="T65" fmla="*/ 47 h 54"/>
                <a:gd name="T66" fmla="*/ 25 w 105"/>
                <a:gd name="T67" fmla="*/ 42 h 54"/>
                <a:gd name="T68" fmla="*/ 21 w 105"/>
                <a:gd name="T69" fmla="*/ 41 h 54"/>
                <a:gd name="T70" fmla="*/ 18 w 105"/>
                <a:gd name="T71" fmla="*/ 44 h 54"/>
                <a:gd name="T72" fmla="*/ 14 w 105"/>
                <a:gd name="T73" fmla="*/ 48 h 54"/>
                <a:gd name="T74" fmla="*/ 11 w 105"/>
                <a:gd name="T75" fmla="*/ 53 h 54"/>
                <a:gd name="T76" fmla="*/ 9 w 105"/>
                <a:gd name="T77" fmla="*/ 46 h 54"/>
                <a:gd name="T78" fmla="*/ 3 w 105"/>
                <a:gd name="T79" fmla="*/ 48 h 54"/>
                <a:gd name="T80" fmla="*/ 0 w 105"/>
                <a:gd name="T81" fmla="*/ 53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 h="54">
                  <a:moveTo>
                    <a:pt x="0" y="53"/>
                  </a:moveTo>
                  <a:lnTo>
                    <a:pt x="0" y="49"/>
                  </a:lnTo>
                  <a:lnTo>
                    <a:pt x="2" y="43"/>
                  </a:lnTo>
                  <a:lnTo>
                    <a:pt x="7" y="36"/>
                  </a:lnTo>
                  <a:lnTo>
                    <a:pt x="10" y="33"/>
                  </a:lnTo>
                  <a:lnTo>
                    <a:pt x="14" y="28"/>
                  </a:lnTo>
                  <a:lnTo>
                    <a:pt x="18" y="24"/>
                  </a:lnTo>
                  <a:lnTo>
                    <a:pt x="23" y="19"/>
                  </a:lnTo>
                  <a:lnTo>
                    <a:pt x="28" y="13"/>
                  </a:lnTo>
                  <a:lnTo>
                    <a:pt x="33" y="8"/>
                  </a:lnTo>
                  <a:lnTo>
                    <a:pt x="37" y="3"/>
                  </a:lnTo>
                  <a:lnTo>
                    <a:pt x="40" y="0"/>
                  </a:lnTo>
                  <a:lnTo>
                    <a:pt x="40" y="1"/>
                  </a:lnTo>
                  <a:lnTo>
                    <a:pt x="40" y="2"/>
                  </a:lnTo>
                  <a:lnTo>
                    <a:pt x="42" y="2"/>
                  </a:lnTo>
                  <a:lnTo>
                    <a:pt x="43" y="2"/>
                  </a:lnTo>
                  <a:lnTo>
                    <a:pt x="44" y="3"/>
                  </a:lnTo>
                  <a:lnTo>
                    <a:pt x="46" y="3"/>
                  </a:lnTo>
                  <a:lnTo>
                    <a:pt x="48" y="4"/>
                  </a:lnTo>
                  <a:lnTo>
                    <a:pt x="49" y="5"/>
                  </a:lnTo>
                  <a:lnTo>
                    <a:pt x="50" y="6"/>
                  </a:lnTo>
                  <a:lnTo>
                    <a:pt x="52" y="8"/>
                  </a:lnTo>
                  <a:lnTo>
                    <a:pt x="53" y="9"/>
                  </a:lnTo>
                  <a:lnTo>
                    <a:pt x="54" y="10"/>
                  </a:lnTo>
                  <a:lnTo>
                    <a:pt x="56" y="12"/>
                  </a:lnTo>
                  <a:lnTo>
                    <a:pt x="58" y="13"/>
                  </a:lnTo>
                  <a:lnTo>
                    <a:pt x="59" y="13"/>
                  </a:lnTo>
                  <a:lnTo>
                    <a:pt x="62" y="13"/>
                  </a:lnTo>
                  <a:lnTo>
                    <a:pt x="69" y="12"/>
                  </a:lnTo>
                  <a:lnTo>
                    <a:pt x="75" y="9"/>
                  </a:lnTo>
                  <a:lnTo>
                    <a:pt x="82" y="7"/>
                  </a:lnTo>
                  <a:lnTo>
                    <a:pt x="88" y="5"/>
                  </a:lnTo>
                  <a:lnTo>
                    <a:pt x="93" y="3"/>
                  </a:lnTo>
                  <a:lnTo>
                    <a:pt x="98" y="2"/>
                  </a:lnTo>
                  <a:lnTo>
                    <a:pt x="101" y="2"/>
                  </a:lnTo>
                  <a:lnTo>
                    <a:pt x="104" y="2"/>
                  </a:lnTo>
                  <a:lnTo>
                    <a:pt x="100" y="3"/>
                  </a:lnTo>
                  <a:lnTo>
                    <a:pt x="96" y="4"/>
                  </a:lnTo>
                  <a:lnTo>
                    <a:pt x="91" y="6"/>
                  </a:lnTo>
                  <a:lnTo>
                    <a:pt x="86" y="9"/>
                  </a:lnTo>
                  <a:lnTo>
                    <a:pt x="80" y="12"/>
                  </a:lnTo>
                  <a:lnTo>
                    <a:pt x="74" y="14"/>
                  </a:lnTo>
                  <a:lnTo>
                    <a:pt x="69" y="17"/>
                  </a:lnTo>
                  <a:lnTo>
                    <a:pt x="64" y="20"/>
                  </a:lnTo>
                  <a:lnTo>
                    <a:pt x="63" y="21"/>
                  </a:lnTo>
                  <a:lnTo>
                    <a:pt x="61" y="21"/>
                  </a:lnTo>
                  <a:lnTo>
                    <a:pt x="59" y="23"/>
                  </a:lnTo>
                  <a:lnTo>
                    <a:pt x="56" y="24"/>
                  </a:lnTo>
                  <a:lnTo>
                    <a:pt x="54" y="25"/>
                  </a:lnTo>
                  <a:lnTo>
                    <a:pt x="52" y="27"/>
                  </a:lnTo>
                  <a:lnTo>
                    <a:pt x="50" y="28"/>
                  </a:lnTo>
                  <a:lnTo>
                    <a:pt x="49" y="28"/>
                  </a:lnTo>
                  <a:lnTo>
                    <a:pt x="48" y="31"/>
                  </a:lnTo>
                  <a:lnTo>
                    <a:pt x="45" y="33"/>
                  </a:lnTo>
                  <a:lnTo>
                    <a:pt x="43" y="36"/>
                  </a:lnTo>
                  <a:lnTo>
                    <a:pt x="42" y="40"/>
                  </a:lnTo>
                  <a:lnTo>
                    <a:pt x="40" y="43"/>
                  </a:lnTo>
                  <a:lnTo>
                    <a:pt x="39" y="46"/>
                  </a:lnTo>
                  <a:lnTo>
                    <a:pt x="37" y="47"/>
                  </a:lnTo>
                  <a:lnTo>
                    <a:pt x="36" y="48"/>
                  </a:lnTo>
                  <a:lnTo>
                    <a:pt x="34" y="50"/>
                  </a:lnTo>
                  <a:lnTo>
                    <a:pt x="33" y="51"/>
                  </a:lnTo>
                  <a:lnTo>
                    <a:pt x="32" y="53"/>
                  </a:lnTo>
                  <a:lnTo>
                    <a:pt x="24" y="53"/>
                  </a:lnTo>
                  <a:lnTo>
                    <a:pt x="24" y="50"/>
                  </a:lnTo>
                  <a:lnTo>
                    <a:pt x="25" y="47"/>
                  </a:lnTo>
                  <a:lnTo>
                    <a:pt x="26" y="44"/>
                  </a:lnTo>
                  <a:lnTo>
                    <a:pt x="25" y="42"/>
                  </a:lnTo>
                  <a:lnTo>
                    <a:pt x="24" y="41"/>
                  </a:lnTo>
                  <a:lnTo>
                    <a:pt x="21" y="41"/>
                  </a:lnTo>
                  <a:lnTo>
                    <a:pt x="20" y="42"/>
                  </a:lnTo>
                  <a:lnTo>
                    <a:pt x="18" y="44"/>
                  </a:lnTo>
                  <a:lnTo>
                    <a:pt x="16" y="46"/>
                  </a:lnTo>
                  <a:lnTo>
                    <a:pt x="14" y="48"/>
                  </a:lnTo>
                  <a:lnTo>
                    <a:pt x="12" y="51"/>
                  </a:lnTo>
                  <a:lnTo>
                    <a:pt x="11" y="53"/>
                  </a:lnTo>
                  <a:lnTo>
                    <a:pt x="8" y="53"/>
                  </a:lnTo>
                  <a:lnTo>
                    <a:pt x="9" y="46"/>
                  </a:lnTo>
                  <a:lnTo>
                    <a:pt x="8" y="43"/>
                  </a:lnTo>
                  <a:lnTo>
                    <a:pt x="3" y="48"/>
                  </a:lnTo>
                  <a:lnTo>
                    <a:pt x="2" y="53"/>
                  </a:lnTo>
                  <a:lnTo>
                    <a:pt x="0" y="53"/>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7" name="Freeform 85">
              <a:extLst>
                <a:ext uri="{FF2B5EF4-FFF2-40B4-BE49-F238E27FC236}">
                  <a16:creationId xmlns:a16="http://schemas.microsoft.com/office/drawing/2014/main" id="{43473A1B-AC66-4DD9-9E31-6BD1FB8923B7}"/>
                </a:ext>
              </a:extLst>
            </p:cNvPr>
            <p:cNvSpPr>
              <a:spLocks/>
            </p:cNvSpPr>
            <p:nvPr/>
          </p:nvSpPr>
          <p:spPr bwMode="auto">
            <a:xfrm>
              <a:off x="4820" y="1162"/>
              <a:ext cx="33" cy="34"/>
            </a:xfrm>
            <a:custGeom>
              <a:avLst/>
              <a:gdLst>
                <a:gd name="T0" fmla="*/ 0 w 33"/>
                <a:gd name="T1" fmla="*/ 33 h 34"/>
                <a:gd name="T2" fmla="*/ 1 w 33"/>
                <a:gd name="T3" fmla="*/ 30 h 34"/>
                <a:gd name="T4" fmla="*/ 2 w 33"/>
                <a:gd name="T5" fmla="*/ 27 h 34"/>
                <a:gd name="T6" fmla="*/ 5 w 33"/>
                <a:gd name="T7" fmla="*/ 22 h 34"/>
                <a:gd name="T8" fmla="*/ 8 w 33"/>
                <a:gd name="T9" fmla="*/ 17 h 34"/>
                <a:gd name="T10" fmla="*/ 10 w 33"/>
                <a:gd name="T11" fmla="*/ 13 h 34"/>
                <a:gd name="T12" fmla="*/ 13 w 33"/>
                <a:gd name="T13" fmla="*/ 8 h 34"/>
                <a:gd name="T14" fmla="*/ 18 w 33"/>
                <a:gd name="T15" fmla="*/ 4 h 34"/>
                <a:gd name="T16" fmla="*/ 23 w 33"/>
                <a:gd name="T17" fmla="*/ 0 h 34"/>
                <a:gd name="T18" fmla="*/ 19 w 33"/>
                <a:gd name="T19" fmla="*/ 5 h 34"/>
                <a:gd name="T20" fmla="*/ 18 w 33"/>
                <a:gd name="T21" fmla="*/ 8 h 34"/>
                <a:gd name="T22" fmla="*/ 18 w 33"/>
                <a:gd name="T23" fmla="*/ 12 h 34"/>
                <a:gd name="T24" fmla="*/ 19 w 33"/>
                <a:gd name="T25" fmla="*/ 14 h 34"/>
                <a:gd name="T26" fmla="*/ 23 w 33"/>
                <a:gd name="T27" fmla="*/ 13 h 34"/>
                <a:gd name="T28" fmla="*/ 25 w 33"/>
                <a:gd name="T29" fmla="*/ 13 h 34"/>
                <a:gd name="T30" fmla="*/ 27 w 33"/>
                <a:gd name="T31" fmla="*/ 13 h 34"/>
                <a:gd name="T32" fmla="*/ 29 w 33"/>
                <a:gd name="T33" fmla="*/ 14 h 34"/>
                <a:gd name="T34" fmla="*/ 29 w 33"/>
                <a:gd name="T35" fmla="*/ 15 h 34"/>
                <a:gd name="T36" fmla="*/ 30 w 33"/>
                <a:gd name="T37" fmla="*/ 16 h 34"/>
                <a:gd name="T38" fmla="*/ 32 w 33"/>
                <a:gd name="T39" fmla="*/ 16 h 34"/>
                <a:gd name="T40" fmla="*/ 32 w 33"/>
                <a:gd name="T41" fmla="*/ 17 h 34"/>
                <a:gd name="T42" fmla="*/ 29 w 33"/>
                <a:gd name="T43" fmla="*/ 17 h 34"/>
                <a:gd name="T44" fmla="*/ 26 w 33"/>
                <a:gd name="T45" fmla="*/ 16 h 34"/>
                <a:gd name="T46" fmla="*/ 24 w 33"/>
                <a:gd name="T47" fmla="*/ 16 h 34"/>
                <a:gd name="T48" fmla="*/ 21 w 33"/>
                <a:gd name="T49" fmla="*/ 17 h 34"/>
                <a:gd name="T50" fmla="*/ 18 w 33"/>
                <a:gd name="T51" fmla="*/ 19 h 34"/>
                <a:gd name="T52" fmla="*/ 16 w 33"/>
                <a:gd name="T53" fmla="*/ 20 h 34"/>
                <a:gd name="T54" fmla="*/ 12 w 33"/>
                <a:gd name="T55" fmla="*/ 23 h 34"/>
                <a:gd name="T56" fmla="*/ 9 w 33"/>
                <a:gd name="T57" fmla="*/ 27 h 34"/>
                <a:gd name="T58" fmla="*/ 8 w 33"/>
                <a:gd name="T59" fmla="*/ 31 h 34"/>
                <a:gd name="T60" fmla="*/ 8 w 33"/>
                <a:gd name="T61" fmla="*/ 33 h 34"/>
                <a:gd name="T62" fmla="*/ 0 w 33"/>
                <a:gd name="T63" fmla="*/ 33 h 34"/>
                <a:gd name="T64" fmla="*/ 0 w 33"/>
                <a:gd name="T65" fmla="*/ 33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 h="34">
                  <a:moveTo>
                    <a:pt x="0" y="33"/>
                  </a:moveTo>
                  <a:lnTo>
                    <a:pt x="1" y="30"/>
                  </a:lnTo>
                  <a:lnTo>
                    <a:pt x="2" y="27"/>
                  </a:lnTo>
                  <a:lnTo>
                    <a:pt x="5" y="22"/>
                  </a:lnTo>
                  <a:lnTo>
                    <a:pt x="8" y="17"/>
                  </a:lnTo>
                  <a:lnTo>
                    <a:pt x="10" y="13"/>
                  </a:lnTo>
                  <a:lnTo>
                    <a:pt x="13" y="8"/>
                  </a:lnTo>
                  <a:lnTo>
                    <a:pt x="18" y="4"/>
                  </a:lnTo>
                  <a:lnTo>
                    <a:pt x="23" y="0"/>
                  </a:lnTo>
                  <a:lnTo>
                    <a:pt x="19" y="5"/>
                  </a:lnTo>
                  <a:lnTo>
                    <a:pt x="18" y="8"/>
                  </a:lnTo>
                  <a:lnTo>
                    <a:pt x="18" y="12"/>
                  </a:lnTo>
                  <a:lnTo>
                    <a:pt x="19" y="14"/>
                  </a:lnTo>
                  <a:lnTo>
                    <a:pt x="23" y="13"/>
                  </a:lnTo>
                  <a:lnTo>
                    <a:pt x="25" y="13"/>
                  </a:lnTo>
                  <a:lnTo>
                    <a:pt x="27" y="13"/>
                  </a:lnTo>
                  <a:lnTo>
                    <a:pt x="29" y="14"/>
                  </a:lnTo>
                  <a:lnTo>
                    <a:pt x="29" y="15"/>
                  </a:lnTo>
                  <a:lnTo>
                    <a:pt x="30" y="16"/>
                  </a:lnTo>
                  <a:lnTo>
                    <a:pt x="32" y="16"/>
                  </a:lnTo>
                  <a:lnTo>
                    <a:pt x="32" y="17"/>
                  </a:lnTo>
                  <a:lnTo>
                    <a:pt x="29" y="17"/>
                  </a:lnTo>
                  <a:lnTo>
                    <a:pt x="26" y="16"/>
                  </a:lnTo>
                  <a:lnTo>
                    <a:pt x="24" y="16"/>
                  </a:lnTo>
                  <a:lnTo>
                    <a:pt x="21" y="17"/>
                  </a:lnTo>
                  <a:lnTo>
                    <a:pt x="18" y="19"/>
                  </a:lnTo>
                  <a:lnTo>
                    <a:pt x="16" y="20"/>
                  </a:lnTo>
                  <a:lnTo>
                    <a:pt x="12" y="23"/>
                  </a:lnTo>
                  <a:lnTo>
                    <a:pt x="9" y="27"/>
                  </a:lnTo>
                  <a:lnTo>
                    <a:pt x="8" y="31"/>
                  </a:lnTo>
                  <a:lnTo>
                    <a:pt x="8" y="33"/>
                  </a:lnTo>
                  <a:lnTo>
                    <a:pt x="0" y="33"/>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8" name="Freeform 86">
              <a:extLst>
                <a:ext uri="{FF2B5EF4-FFF2-40B4-BE49-F238E27FC236}">
                  <a16:creationId xmlns:a16="http://schemas.microsoft.com/office/drawing/2014/main" id="{787B74B0-7601-43F8-AD68-CC5D30CBE11C}"/>
                </a:ext>
              </a:extLst>
            </p:cNvPr>
            <p:cNvSpPr>
              <a:spLocks/>
            </p:cNvSpPr>
            <p:nvPr/>
          </p:nvSpPr>
          <p:spPr bwMode="auto">
            <a:xfrm>
              <a:off x="4860" y="1064"/>
              <a:ext cx="97" cy="39"/>
            </a:xfrm>
            <a:custGeom>
              <a:avLst/>
              <a:gdLst>
                <a:gd name="T0" fmla="*/ 66 w 97"/>
                <a:gd name="T1" fmla="*/ 5 h 39"/>
                <a:gd name="T2" fmla="*/ 61 w 97"/>
                <a:gd name="T3" fmla="*/ 9 h 39"/>
                <a:gd name="T4" fmla="*/ 55 w 97"/>
                <a:gd name="T5" fmla="*/ 13 h 39"/>
                <a:gd name="T6" fmla="*/ 50 w 97"/>
                <a:gd name="T7" fmla="*/ 17 h 39"/>
                <a:gd name="T8" fmla="*/ 45 w 97"/>
                <a:gd name="T9" fmla="*/ 20 h 39"/>
                <a:gd name="T10" fmla="*/ 45 w 97"/>
                <a:gd name="T11" fmla="*/ 22 h 39"/>
                <a:gd name="T12" fmla="*/ 45 w 97"/>
                <a:gd name="T13" fmla="*/ 25 h 39"/>
                <a:gd name="T14" fmla="*/ 45 w 97"/>
                <a:gd name="T15" fmla="*/ 26 h 39"/>
                <a:gd name="T16" fmla="*/ 40 w 97"/>
                <a:gd name="T17" fmla="*/ 26 h 39"/>
                <a:gd name="T18" fmla="*/ 37 w 97"/>
                <a:gd name="T19" fmla="*/ 26 h 39"/>
                <a:gd name="T20" fmla="*/ 34 w 97"/>
                <a:gd name="T21" fmla="*/ 27 h 39"/>
                <a:gd name="T22" fmla="*/ 29 w 97"/>
                <a:gd name="T23" fmla="*/ 28 h 39"/>
                <a:gd name="T24" fmla="*/ 22 w 97"/>
                <a:gd name="T25" fmla="*/ 30 h 39"/>
                <a:gd name="T26" fmla="*/ 17 w 97"/>
                <a:gd name="T27" fmla="*/ 31 h 39"/>
                <a:gd name="T28" fmla="*/ 10 w 97"/>
                <a:gd name="T29" fmla="*/ 32 h 39"/>
                <a:gd name="T30" fmla="*/ 4 w 97"/>
                <a:gd name="T31" fmla="*/ 34 h 39"/>
                <a:gd name="T32" fmla="*/ 3 w 97"/>
                <a:gd name="T33" fmla="*/ 34 h 39"/>
                <a:gd name="T34" fmla="*/ 9 w 97"/>
                <a:gd name="T35" fmla="*/ 34 h 39"/>
                <a:gd name="T36" fmla="*/ 14 w 97"/>
                <a:gd name="T37" fmla="*/ 34 h 39"/>
                <a:gd name="T38" fmla="*/ 21 w 97"/>
                <a:gd name="T39" fmla="*/ 34 h 39"/>
                <a:gd name="T40" fmla="*/ 30 w 97"/>
                <a:gd name="T41" fmla="*/ 31 h 39"/>
                <a:gd name="T42" fmla="*/ 40 w 97"/>
                <a:gd name="T43" fmla="*/ 31 h 39"/>
                <a:gd name="T44" fmla="*/ 48 w 97"/>
                <a:gd name="T45" fmla="*/ 32 h 39"/>
                <a:gd name="T46" fmla="*/ 54 w 97"/>
                <a:gd name="T47" fmla="*/ 36 h 39"/>
                <a:gd name="T48" fmla="*/ 58 w 97"/>
                <a:gd name="T49" fmla="*/ 36 h 39"/>
                <a:gd name="T50" fmla="*/ 58 w 97"/>
                <a:gd name="T51" fmla="*/ 28 h 39"/>
                <a:gd name="T52" fmla="*/ 58 w 97"/>
                <a:gd name="T53" fmla="*/ 22 h 39"/>
                <a:gd name="T54" fmla="*/ 61 w 97"/>
                <a:gd name="T55" fmla="*/ 18 h 39"/>
                <a:gd name="T56" fmla="*/ 65 w 97"/>
                <a:gd name="T57" fmla="*/ 13 h 39"/>
                <a:gd name="T58" fmla="*/ 71 w 97"/>
                <a:gd name="T59" fmla="*/ 9 h 39"/>
                <a:gd name="T60" fmla="*/ 77 w 97"/>
                <a:gd name="T61" fmla="*/ 5 h 39"/>
                <a:gd name="T62" fmla="*/ 82 w 97"/>
                <a:gd name="T63" fmla="*/ 4 h 39"/>
                <a:gd name="T64" fmla="*/ 87 w 97"/>
                <a:gd name="T65" fmla="*/ 6 h 39"/>
                <a:gd name="T66" fmla="*/ 93 w 97"/>
                <a:gd name="T67" fmla="*/ 9 h 39"/>
                <a:gd name="T68" fmla="*/ 95 w 97"/>
                <a:gd name="T69" fmla="*/ 10 h 39"/>
                <a:gd name="T70" fmla="*/ 93 w 97"/>
                <a:gd name="T71" fmla="*/ 7 h 39"/>
                <a:gd name="T72" fmla="*/ 89 w 97"/>
                <a:gd name="T73" fmla="*/ 4 h 39"/>
                <a:gd name="T74" fmla="*/ 87 w 97"/>
                <a:gd name="T75" fmla="*/ 1 h 39"/>
                <a:gd name="T76" fmla="*/ 82 w 97"/>
                <a:gd name="T77" fmla="*/ 0 h 39"/>
                <a:gd name="T78" fmla="*/ 80 w 97"/>
                <a:gd name="T79" fmla="*/ 0 h 39"/>
                <a:gd name="T80" fmla="*/ 77 w 97"/>
                <a:gd name="T81" fmla="*/ 0 h 39"/>
                <a:gd name="T82" fmla="*/ 73 w 97"/>
                <a:gd name="T83" fmla="*/ 1 h 39"/>
                <a:gd name="T84" fmla="*/ 70 w 97"/>
                <a:gd name="T85" fmla="*/ 3 h 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7" h="39">
                  <a:moveTo>
                    <a:pt x="70" y="3"/>
                  </a:moveTo>
                  <a:lnTo>
                    <a:pt x="66" y="5"/>
                  </a:lnTo>
                  <a:lnTo>
                    <a:pt x="64" y="7"/>
                  </a:lnTo>
                  <a:lnTo>
                    <a:pt x="61" y="9"/>
                  </a:lnTo>
                  <a:lnTo>
                    <a:pt x="58" y="12"/>
                  </a:lnTo>
                  <a:lnTo>
                    <a:pt x="55" y="13"/>
                  </a:lnTo>
                  <a:lnTo>
                    <a:pt x="53" y="15"/>
                  </a:lnTo>
                  <a:lnTo>
                    <a:pt x="50" y="17"/>
                  </a:lnTo>
                  <a:lnTo>
                    <a:pt x="48" y="19"/>
                  </a:lnTo>
                  <a:lnTo>
                    <a:pt x="45" y="20"/>
                  </a:lnTo>
                  <a:lnTo>
                    <a:pt x="45" y="21"/>
                  </a:lnTo>
                  <a:lnTo>
                    <a:pt x="45" y="22"/>
                  </a:lnTo>
                  <a:lnTo>
                    <a:pt x="45" y="24"/>
                  </a:lnTo>
                  <a:lnTo>
                    <a:pt x="45" y="25"/>
                  </a:lnTo>
                  <a:lnTo>
                    <a:pt x="45" y="26"/>
                  </a:lnTo>
                  <a:lnTo>
                    <a:pt x="42" y="27"/>
                  </a:lnTo>
                  <a:lnTo>
                    <a:pt x="40" y="26"/>
                  </a:lnTo>
                  <a:lnTo>
                    <a:pt x="39" y="26"/>
                  </a:lnTo>
                  <a:lnTo>
                    <a:pt x="37" y="26"/>
                  </a:lnTo>
                  <a:lnTo>
                    <a:pt x="35" y="26"/>
                  </a:lnTo>
                  <a:lnTo>
                    <a:pt x="34" y="27"/>
                  </a:lnTo>
                  <a:lnTo>
                    <a:pt x="32" y="27"/>
                  </a:lnTo>
                  <a:lnTo>
                    <a:pt x="29" y="28"/>
                  </a:lnTo>
                  <a:lnTo>
                    <a:pt x="25" y="30"/>
                  </a:lnTo>
                  <a:lnTo>
                    <a:pt x="22" y="30"/>
                  </a:lnTo>
                  <a:lnTo>
                    <a:pt x="20" y="31"/>
                  </a:lnTo>
                  <a:lnTo>
                    <a:pt x="17" y="31"/>
                  </a:lnTo>
                  <a:lnTo>
                    <a:pt x="14" y="31"/>
                  </a:lnTo>
                  <a:lnTo>
                    <a:pt x="10" y="32"/>
                  </a:lnTo>
                  <a:lnTo>
                    <a:pt x="8" y="33"/>
                  </a:lnTo>
                  <a:lnTo>
                    <a:pt x="4" y="34"/>
                  </a:lnTo>
                  <a:lnTo>
                    <a:pt x="0" y="35"/>
                  </a:lnTo>
                  <a:lnTo>
                    <a:pt x="3" y="34"/>
                  </a:lnTo>
                  <a:lnTo>
                    <a:pt x="6" y="34"/>
                  </a:lnTo>
                  <a:lnTo>
                    <a:pt x="9" y="34"/>
                  </a:lnTo>
                  <a:lnTo>
                    <a:pt x="12" y="34"/>
                  </a:lnTo>
                  <a:lnTo>
                    <a:pt x="14" y="34"/>
                  </a:lnTo>
                  <a:lnTo>
                    <a:pt x="17" y="34"/>
                  </a:lnTo>
                  <a:lnTo>
                    <a:pt x="21" y="34"/>
                  </a:lnTo>
                  <a:lnTo>
                    <a:pt x="24" y="33"/>
                  </a:lnTo>
                  <a:lnTo>
                    <a:pt x="30" y="31"/>
                  </a:lnTo>
                  <a:lnTo>
                    <a:pt x="34" y="31"/>
                  </a:lnTo>
                  <a:lnTo>
                    <a:pt x="40" y="31"/>
                  </a:lnTo>
                  <a:lnTo>
                    <a:pt x="44" y="31"/>
                  </a:lnTo>
                  <a:lnTo>
                    <a:pt x="48" y="32"/>
                  </a:lnTo>
                  <a:lnTo>
                    <a:pt x="51" y="34"/>
                  </a:lnTo>
                  <a:lnTo>
                    <a:pt x="54" y="36"/>
                  </a:lnTo>
                  <a:lnTo>
                    <a:pt x="56" y="38"/>
                  </a:lnTo>
                  <a:lnTo>
                    <a:pt x="58" y="36"/>
                  </a:lnTo>
                  <a:lnTo>
                    <a:pt x="58" y="32"/>
                  </a:lnTo>
                  <a:lnTo>
                    <a:pt x="58" y="28"/>
                  </a:lnTo>
                  <a:lnTo>
                    <a:pt x="58" y="25"/>
                  </a:lnTo>
                  <a:lnTo>
                    <a:pt x="58" y="22"/>
                  </a:lnTo>
                  <a:lnTo>
                    <a:pt x="60" y="20"/>
                  </a:lnTo>
                  <a:lnTo>
                    <a:pt x="61" y="18"/>
                  </a:lnTo>
                  <a:lnTo>
                    <a:pt x="64" y="15"/>
                  </a:lnTo>
                  <a:lnTo>
                    <a:pt x="65" y="13"/>
                  </a:lnTo>
                  <a:lnTo>
                    <a:pt x="68" y="11"/>
                  </a:lnTo>
                  <a:lnTo>
                    <a:pt x="71" y="9"/>
                  </a:lnTo>
                  <a:lnTo>
                    <a:pt x="74" y="6"/>
                  </a:lnTo>
                  <a:lnTo>
                    <a:pt x="77" y="5"/>
                  </a:lnTo>
                  <a:lnTo>
                    <a:pt x="79" y="4"/>
                  </a:lnTo>
                  <a:lnTo>
                    <a:pt x="82" y="4"/>
                  </a:lnTo>
                  <a:lnTo>
                    <a:pt x="84" y="4"/>
                  </a:lnTo>
                  <a:lnTo>
                    <a:pt x="87" y="6"/>
                  </a:lnTo>
                  <a:lnTo>
                    <a:pt x="89" y="7"/>
                  </a:lnTo>
                  <a:lnTo>
                    <a:pt x="93" y="9"/>
                  </a:lnTo>
                  <a:lnTo>
                    <a:pt x="96" y="11"/>
                  </a:lnTo>
                  <a:lnTo>
                    <a:pt x="95" y="10"/>
                  </a:lnTo>
                  <a:lnTo>
                    <a:pt x="94" y="8"/>
                  </a:lnTo>
                  <a:lnTo>
                    <a:pt x="93" y="7"/>
                  </a:lnTo>
                  <a:lnTo>
                    <a:pt x="91" y="5"/>
                  </a:lnTo>
                  <a:lnTo>
                    <a:pt x="89" y="4"/>
                  </a:lnTo>
                  <a:lnTo>
                    <a:pt x="88" y="3"/>
                  </a:lnTo>
                  <a:lnTo>
                    <a:pt x="87" y="1"/>
                  </a:lnTo>
                  <a:lnTo>
                    <a:pt x="85" y="1"/>
                  </a:lnTo>
                  <a:lnTo>
                    <a:pt x="82" y="0"/>
                  </a:lnTo>
                  <a:lnTo>
                    <a:pt x="81" y="0"/>
                  </a:lnTo>
                  <a:lnTo>
                    <a:pt x="80" y="0"/>
                  </a:lnTo>
                  <a:lnTo>
                    <a:pt x="78" y="0"/>
                  </a:lnTo>
                  <a:lnTo>
                    <a:pt x="77" y="0"/>
                  </a:lnTo>
                  <a:lnTo>
                    <a:pt x="75" y="0"/>
                  </a:lnTo>
                  <a:lnTo>
                    <a:pt x="73" y="1"/>
                  </a:lnTo>
                  <a:lnTo>
                    <a:pt x="70" y="3"/>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99" name="Freeform 87">
              <a:extLst>
                <a:ext uri="{FF2B5EF4-FFF2-40B4-BE49-F238E27FC236}">
                  <a16:creationId xmlns:a16="http://schemas.microsoft.com/office/drawing/2014/main" id="{C9DEC829-888C-4B90-894A-3386750198C7}"/>
                </a:ext>
              </a:extLst>
            </p:cNvPr>
            <p:cNvSpPr>
              <a:spLocks/>
            </p:cNvSpPr>
            <p:nvPr/>
          </p:nvSpPr>
          <p:spPr bwMode="auto">
            <a:xfrm>
              <a:off x="4748" y="1195"/>
              <a:ext cx="18" cy="19"/>
            </a:xfrm>
            <a:custGeom>
              <a:avLst/>
              <a:gdLst>
                <a:gd name="T0" fmla="*/ 3 w 18"/>
                <a:gd name="T1" fmla="*/ 0 h 19"/>
                <a:gd name="T2" fmla="*/ 0 w 18"/>
                <a:gd name="T3" fmla="*/ 5 h 19"/>
                <a:gd name="T4" fmla="*/ 0 w 18"/>
                <a:gd name="T5" fmla="*/ 18 h 19"/>
                <a:gd name="T6" fmla="*/ 3 w 18"/>
                <a:gd name="T7" fmla="*/ 10 h 19"/>
                <a:gd name="T8" fmla="*/ 10 w 18"/>
                <a:gd name="T9" fmla="*/ 2 h 19"/>
                <a:gd name="T10" fmla="*/ 17 w 18"/>
                <a:gd name="T11" fmla="*/ 0 h 19"/>
                <a:gd name="T12" fmla="*/ 3 w 18"/>
                <a:gd name="T13" fmla="*/ 0 h 19"/>
                <a:gd name="T14" fmla="*/ 3 w 18"/>
                <a:gd name="T15" fmla="*/ 0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9">
                  <a:moveTo>
                    <a:pt x="3" y="0"/>
                  </a:moveTo>
                  <a:lnTo>
                    <a:pt x="0" y="5"/>
                  </a:lnTo>
                  <a:lnTo>
                    <a:pt x="0" y="18"/>
                  </a:lnTo>
                  <a:lnTo>
                    <a:pt x="3" y="10"/>
                  </a:lnTo>
                  <a:lnTo>
                    <a:pt x="10" y="2"/>
                  </a:lnTo>
                  <a:lnTo>
                    <a:pt x="17" y="0"/>
                  </a:lnTo>
                  <a:lnTo>
                    <a:pt x="3" y="0"/>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0" name="Freeform 88">
              <a:extLst>
                <a:ext uri="{FF2B5EF4-FFF2-40B4-BE49-F238E27FC236}">
                  <a16:creationId xmlns:a16="http://schemas.microsoft.com/office/drawing/2014/main" id="{1C249459-9339-4480-980E-3D68E550926A}"/>
                </a:ext>
              </a:extLst>
            </p:cNvPr>
            <p:cNvSpPr>
              <a:spLocks/>
            </p:cNvSpPr>
            <p:nvPr/>
          </p:nvSpPr>
          <p:spPr bwMode="auto">
            <a:xfrm>
              <a:off x="4755" y="1195"/>
              <a:ext cx="19" cy="34"/>
            </a:xfrm>
            <a:custGeom>
              <a:avLst/>
              <a:gdLst>
                <a:gd name="T0" fmla="*/ 2 w 19"/>
                <a:gd name="T1" fmla="*/ 0 h 34"/>
                <a:gd name="T2" fmla="*/ 2 w 19"/>
                <a:gd name="T3" fmla="*/ 0 h 34"/>
                <a:gd name="T4" fmla="*/ 0 w 19"/>
                <a:gd name="T5" fmla="*/ 8 h 34"/>
                <a:gd name="T6" fmla="*/ 6 w 19"/>
                <a:gd name="T7" fmla="*/ 17 h 34"/>
                <a:gd name="T8" fmla="*/ 9 w 19"/>
                <a:gd name="T9" fmla="*/ 19 h 34"/>
                <a:gd name="T10" fmla="*/ 11 w 19"/>
                <a:gd name="T11" fmla="*/ 22 h 34"/>
                <a:gd name="T12" fmla="*/ 13 w 19"/>
                <a:gd name="T13" fmla="*/ 27 h 34"/>
                <a:gd name="T14" fmla="*/ 18 w 19"/>
                <a:gd name="T15" fmla="*/ 33 h 34"/>
                <a:gd name="T16" fmla="*/ 18 w 19"/>
                <a:gd name="T17" fmla="*/ 22 h 34"/>
                <a:gd name="T18" fmla="*/ 13 w 19"/>
                <a:gd name="T19" fmla="*/ 14 h 34"/>
                <a:gd name="T20" fmla="*/ 11 w 19"/>
                <a:gd name="T21" fmla="*/ 6 h 34"/>
                <a:gd name="T22" fmla="*/ 13 w 19"/>
                <a:gd name="T23" fmla="*/ 0 h 34"/>
                <a:gd name="T24" fmla="*/ 2 w 19"/>
                <a:gd name="T25" fmla="*/ 0 h 34"/>
                <a:gd name="T26" fmla="*/ 2 w 19"/>
                <a:gd name="T27" fmla="*/ 0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34">
                  <a:moveTo>
                    <a:pt x="2" y="0"/>
                  </a:moveTo>
                  <a:lnTo>
                    <a:pt x="2" y="0"/>
                  </a:lnTo>
                  <a:lnTo>
                    <a:pt x="0" y="8"/>
                  </a:lnTo>
                  <a:lnTo>
                    <a:pt x="6" y="17"/>
                  </a:lnTo>
                  <a:lnTo>
                    <a:pt x="9" y="19"/>
                  </a:lnTo>
                  <a:lnTo>
                    <a:pt x="11" y="22"/>
                  </a:lnTo>
                  <a:lnTo>
                    <a:pt x="13" y="27"/>
                  </a:lnTo>
                  <a:lnTo>
                    <a:pt x="18" y="33"/>
                  </a:lnTo>
                  <a:lnTo>
                    <a:pt x="18" y="22"/>
                  </a:lnTo>
                  <a:lnTo>
                    <a:pt x="13" y="14"/>
                  </a:lnTo>
                  <a:lnTo>
                    <a:pt x="11" y="6"/>
                  </a:lnTo>
                  <a:lnTo>
                    <a:pt x="13" y="0"/>
                  </a:lnTo>
                  <a:lnTo>
                    <a:pt x="2" y="0"/>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1" name="Freeform 89">
              <a:extLst>
                <a:ext uri="{FF2B5EF4-FFF2-40B4-BE49-F238E27FC236}">
                  <a16:creationId xmlns:a16="http://schemas.microsoft.com/office/drawing/2014/main" id="{E6AE90CA-8B73-47C2-B0E5-AF5DD2A7D02A}"/>
                </a:ext>
              </a:extLst>
            </p:cNvPr>
            <p:cNvSpPr>
              <a:spLocks/>
            </p:cNvSpPr>
            <p:nvPr/>
          </p:nvSpPr>
          <p:spPr bwMode="auto">
            <a:xfrm>
              <a:off x="4773" y="1195"/>
              <a:ext cx="19" cy="33"/>
            </a:xfrm>
            <a:custGeom>
              <a:avLst/>
              <a:gdLst>
                <a:gd name="T0" fmla="*/ 0 w 19"/>
                <a:gd name="T1" fmla="*/ 0 h 33"/>
                <a:gd name="T2" fmla="*/ 0 w 19"/>
                <a:gd name="T3" fmla="*/ 0 h 33"/>
                <a:gd name="T4" fmla="*/ 1 w 19"/>
                <a:gd name="T5" fmla="*/ 3 h 33"/>
                <a:gd name="T6" fmla="*/ 4 w 19"/>
                <a:gd name="T7" fmla="*/ 5 h 33"/>
                <a:gd name="T8" fmla="*/ 6 w 19"/>
                <a:gd name="T9" fmla="*/ 7 h 33"/>
                <a:gd name="T10" fmla="*/ 6 w 19"/>
                <a:gd name="T11" fmla="*/ 8 h 33"/>
                <a:gd name="T12" fmla="*/ 6 w 19"/>
                <a:gd name="T13" fmla="*/ 13 h 33"/>
                <a:gd name="T14" fmla="*/ 8 w 19"/>
                <a:gd name="T15" fmla="*/ 18 h 33"/>
                <a:gd name="T16" fmla="*/ 9 w 19"/>
                <a:gd name="T17" fmla="*/ 23 h 33"/>
                <a:gd name="T18" fmla="*/ 12 w 19"/>
                <a:gd name="T19" fmla="*/ 27 h 33"/>
                <a:gd name="T20" fmla="*/ 18 w 19"/>
                <a:gd name="T21" fmla="*/ 32 h 33"/>
                <a:gd name="T22" fmla="*/ 13 w 19"/>
                <a:gd name="T23" fmla="*/ 23 h 33"/>
                <a:gd name="T24" fmla="*/ 11 w 19"/>
                <a:gd name="T25" fmla="*/ 16 h 33"/>
                <a:gd name="T26" fmla="*/ 11 w 19"/>
                <a:gd name="T27" fmla="*/ 8 h 33"/>
                <a:gd name="T28" fmla="*/ 11 w 19"/>
                <a:gd name="T29" fmla="*/ 1 h 33"/>
                <a:gd name="T30" fmla="*/ 13 w 19"/>
                <a:gd name="T31" fmla="*/ 0 h 33"/>
                <a:gd name="T32" fmla="*/ 13 w 19"/>
                <a:gd name="T33" fmla="*/ 0 h 33"/>
                <a:gd name="T34" fmla="*/ 0 w 19"/>
                <a:gd name="T35" fmla="*/ 0 h 33"/>
                <a:gd name="T36" fmla="*/ 0 w 19"/>
                <a:gd name="T37" fmla="*/ 0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33">
                  <a:moveTo>
                    <a:pt x="0" y="0"/>
                  </a:moveTo>
                  <a:lnTo>
                    <a:pt x="0" y="0"/>
                  </a:lnTo>
                  <a:lnTo>
                    <a:pt x="1" y="3"/>
                  </a:lnTo>
                  <a:lnTo>
                    <a:pt x="4" y="5"/>
                  </a:lnTo>
                  <a:lnTo>
                    <a:pt x="6" y="7"/>
                  </a:lnTo>
                  <a:lnTo>
                    <a:pt x="6" y="8"/>
                  </a:lnTo>
                  <a:lnTo>
                    <a:pt x="6" y="13"/>
                  </a:lnTo>
                  <a:lnTo>
                    <a:pt x="8" y="18"/>
                  </a:lnTo>
                  <a:lnTo>
                    <a:pt x="9" y="23"/>
                  </a:lnTo>
                  <a:lnTo>
                    <a:pt x="12" y="27"/>
                  </a:lnTo>
                  <a:lnTo>
                    <a:pt x="18" y="32"/>
                  </a:lnTo>
                  <a:lnTo>
                    <a:pt x="13" y="23"/>
                  </a:lnTo>
                  <a:lnTo>
                    <a:pt x="11" y="16"/>
                  </a:lnTo>
                  <a:lnTo>
                    <a:pt x="11" y="8"/>
                  </a:lnTo>
                  <a:lnTo>
                    <a:pt x="11" y="1"/>
                  </a:lnTo>
                  <a:lnTo>
                    <a:pt x="13" y="0"/>
                  </a:lnTo>
                  <a:lnTo>
                    <a:pt x="0" y="0"/>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2" name="Freeform 90">
              <a:extLst>
                <a:ext uri="{FF2B5EF4-FFF2-40B4-BE49-F238E27FC236}">
                  <a16:creationId xmlns:a16="http://schemas.microsoft.com/office/drawing/2014/main" id="{52812F88-D939-4E02-8E56-637E986CA649}"/>
                </a:ext>
              </a:extLst>
            </p:cNvPr>
            <p:cNvSpPr>
              <a:spLocks/>
            </p:cNvSpPr>
            <p:nvPr/>
          </p:nvSpPr>
          <p:spPr bwMode="auto">
            <a:xfrm>
              <a:off x="4792" y="1195"/>
              <a:ext cx="37" cy="41"/>
            </a:xfrm>
            <a:custGeom>
              <a:avLst/>
              <a:gdLst>
                <a:gd name="T0" fmla="*/ 27 w 37"/>
                <a:gd name="T1" fmla="*/ 1 h 41"/>
                <a:gd name="T2" fmla="*/ 23 w 37"/>
                <a:gd name="T3" fmla="*/ 4 h 41"/>
                <a:gd name="T4" fmla="*/ 18 w 37"/>
                <a:gd name="T5" fmla="*/ 6 h 41"/>
                <a:gd name="T6" fmla="*/ 12 w 37"/>
                <a:gd name="T7" fmla="*/ 10 h 41"/>
                <a:gd name="T8" fmla="*/ 5 w 37"/>
                <a:gd name="T9" fmla="*/ 17 h 41"/>
                <a:gd name="T10" fmla="*/ 0 w 37"/>
                <a:gd name="T11" fmla="*/ 27 h 41"/>
                <a:gd name="T12" fmla="*/ 2 w 37"/>
                <a:gd name="T13" fmla="*/ 37 h 41"/>
                <a:gd name="T14" fmla="*/ 5 w 37"/>
                <a:gd name="T15" fmla="*/ 40 h 41"/>
                <a:gd name="T16" fmla="*/ 9 w 37"/>
                <a:gd name="T17" fmla="*/ 40 h 41"/>
                <a:gd name="T18" fmla="*/ 12 w 37"/>
                <a:gd name="T19" fmla="*/ 39 h 41"/>
                <a:gd name="T20" fmla="*/ 16 w 37"/>
                <a:gd name="T21" fmla="*/ 38 h 41"/>
                <a:gd name="T22" fmla="*/ 12 w 37"/>
                <a:gd name="T23" fmla="*/ 38 h 41"/>
                <a:gd name="T24" fmla="*/ 10 w 37"/>
                <a:gd name="T25" fmla="*/ 37 h 41"/>
                <a:gd name="T26" fmla="*/ 8 w 37"/>
                <a:gd name="T27" fmla="*/ 34 h 41"/>
                <a:gd name="T28" fmla="*/ 8 w 37"/>
                <a:gd name="T29" fmla="*/ 29 h 41"/>
                <a:gd name="T30" fmla="*/ 11 w 37"/>
                <a:gd name="T31" fmla="*/ 26 h 41"/>
                <a:gd name="T32" fmla="*/ 15 w 37"/>
                <a:gd name="T33" fmla="*/ 25 h 41"/>
                <a:gd name="T34" fmla="*/ 18 w 37"/>
                <a:gd name="T35" fmla="*/ 25 h 41"/>
                <a:gd name="T36" fmla="*/ 20 w 37"/>
                <a:gd name="T37" fmla="*/ 28 h 41"/>
                <a:gd name="T38" fmla="*/ 20 w 37"/>
                <a:gd name="T39" fmla="*/ 25 h 41"/>
                <a:gd name="T40" fmla="*/ 20 w 37"/>
                <a:gd name="T41" fmla="*/ 22 h 41"/>
                <a:gd name="T42" fmla="*/ 23 w 37"/>
                <a:gd name="T43" fmla="*/ 24 h 41"/>
                <a:gd name="T44" fmla="*/ 25 w 37"/>
                <a:gd name="T45" fmla="*/ 26 h 41"/>
                <a:gd name="T46" fmla="*/ 24 w 37"/>
                <a:gd name="T47" fmla="*/ 21 h 41"/>
                <a:gd name="T48" fmla="*/ 23 w 37"/>
                <a:gd name="T49" fmla="*/ 17 h 41"/>
                <a:gd name="T50" fmla="*/ 26 w 37"/>
                <a:gd name="T51" fmla="*/ 14 h 41"/>
                <a:gd name="T52" fmla="*/ 29 w 37"/>
                <a:gd name="T53" fmla="*/ 12 h 41"/>
                <a:gd name="T54" fmla="*/ 31 w 37"/>
                <a:gd name="T55" fmla="*/ 9 h 41"/>
                <a:gd name="T56" fmla="*/ 33 w 37"/>
                <a:gd name="T57" fmla="*/ 5 h 41"/>
                <a:gd name="T58" fmla="*/ 34 w 37"/>
                <a:gd name="T59" fmla="*/ 9 h 41"/>
                <a:gd name="T60" fmla="*/ 36 w 37"/>
                <a:gd name="T61" fmla="*/ 11 h 41"/>
                <a:gd name="T62" fmla="*/ 36 w 37"/>
                <a:gd name="T63" fmla="*/ 2 h 41"/>
                <a:gd name="T64" fmla="*/ 28 w 37"/>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 h="41">
                  <a:moveTo>
                    <a:pt x="28" y="0"/>
                  </a:moveTo>
                  <a:lnTo>
                    <a:pt x="27" y="1"/>
                  </a:lnTo>
                  <a:lnTo>
                    <a:pt x="25" y="2"/>
                  </a:lnTo>
                  <a:lnTo>
                    <a:pt x="23" y="4"/>
                  </a:lnTo>
                  <a:lnTo>
                    <a:pt x="21" y="5"/>
                  </a:lnTo>
                  <a:lnTo>
                    <a:pt x="18" y="6"/>
                  </a:lnTo>
                  <a:lnTo>
                    <a:pt x="16" y="8"/>
                  </a:lnTo>
                  <a:lnTo>
                    <a:pt x="12" y="10"/>
                  </a:lnTo>
                  <a:lnTo>
                    <a:pt x="10" y="13"/>
                  </a:lnTo>
                  <a:lnTo>
                    <a:pt x="5" y="17"/>
                  </a:lnTo>
                  <a:lnTo>
                    <a:pt x="0" y="22"/>
                  </a:lnTo>
                  <a:lnTo>
                    <a:pt x="0" y="27"/>
                  </a:lnTo>
                  <a:lnTo>
                    <a:pt x="0" y="32"/>
                  </a:lnTo>
                  <a:lnTo>
                    <a:pt x="2" y="37"/>
                  </a:lnTo>
                  <a:lnTo>
                    <a:pt x="3" y="38"/>
                  </a:lnTo>
                  <a:lnTo>
                    <a:pt x="5" y="40"/>
                  </a:lnTo>
                  <a:lnTo>
                    <a:pt x="7" y="40"/>
                  </a:lnTo>
                  <a:lnTo>
                    <a:pt x="9" y="40"/>
                  </a:lnTo>
                  <a:lnTo>
                    <a:pt x="11" y="40"/>
                  </a:lnTo>
                  <a:lnTo>
                    <a:pt x="12" y="39"/>
                  </a:lnTo>
                  <a:lnTo>
                    <a:pt x="15" y="38"/>
                  </a:lnTo>
                  <a:lnTo>
                    <a:pt x="16" y="38"/>
                  </a:lnTo>
                  <a:lnTo>
                    <a:pt x="14" y="38"/>
                  </a:lnTo>
                  <a:lnTo>
                    <a:pt x="12" y="38"/>
                  </a:lnTo>
                  <a:lnTo>
                    <a:pt x="11" y="37"/>
                  </a:lnTo>
                  <a:lnTo>
                    <a:pt x="10" y="37"/>
                  </a:lnTo>
                  <a:lnTo>
                    <a:pt x="8" y="36"/>
                  </a:lnTo>
                  <a:lnTo>
                    <a:pt x="8" y="34"/>
                  </a:lnTo>
                  <a:lnTo>
                    <a:pt x="8" y="32"/>
                  </a:lnTo>
                  <a:lnTo>
                    <a:pt x="8" y="29"/>
                  </a:lnTo>
                  <a:lnTo>
                    <a:pt x="10" y="27"/>
                  </a:lnTo>
                  <a:lnTo>
                    <a:pt x="11" y="26"/>
                  </a:lnTo>
                  <a:lnTo>
                    <a:pt x="12" y="25"/>
                  </a:lnTo>
                  <a:lnTo>
                    <a:pt x="15" y="25"/>
                  </a:lnTo>
                  <a:lnTo>
                    <a:pt x="16" y="25"/>
                  </a:lnTo>
                  <a:lnTo>
                    <a:pt x="18" y="25"/>
                  </a:lnTo>
                  <a:lnTo>
                    <a:pt x="19" y="26"/>
                  </a:lnTo>
                  <a:lnTo>
                    <a:pt x="20" y="28"/>
                  </a:lnTo>
                  <a:lnTo>
                    <a:pt x="20" y="26"/>
                  </a:lnTo>
                  <a:lnTo>
                    <a:pt x="20" y="25"/>
                  </a:lnTo>
                  <a:lnTo>
                    <a:pt x="19" y="23"/>
                  </a:lnTo>
                  <a:lnTo>
                    <a:pt x="20" y="22"/>
                  </a:lnTo>
                  <a:lnTo>
                    <a:pt x="21" y="23"/>
                  </a:lnTo>
                  <a:lnTo>
                    <a:pt x="23" y="24"/>
                  </a:lnTo>
                  <a:lnTo>
                    <a:pt x="24" y="25"/>
                  </a:lnTo>
                  <a:lnTo>
                    <a:pt x="25" y="26"/>
                  </a:lnTo>
                  <a:lnTo>
                    <a:pt x="25" y="24"/>
                  </a:lnTo>
                  <a:lnTo>
                    <a:pt x="24" y="21"/>
                  </a:lnTo>
                  <a:lnTo>
                    <a:pt x="24" y="19"/>
                  </a:lnTo>
                  <a:lnTo>
                    <a:pt x="23" y="17"/>
                  </a:lnTo>
                  <a:lnTo>
                    <a:pt x="25" y="16"/>
                  </a:lnTo>
                  <a:lnTo>
                    <a:pt x="26" y="14"/>
                  </a:lnTo>
                  <a:lnTo>
                    <a:pt x="28" y="13"/>
                  </a:lnTo>
                  <a:lnTo>
                    <a:pt x="29" y="12"/>
                  </a:lnTo>
                  <a:lnTo>
                    <a:pt x="30" y="11"/>
                  </a:lnTo>
                  <a:lnTo>
                    <a:pt x="31" y="9"/>
                  </a:lnTo>
                  <a:lnTo>
                    <a:pt x="33" y="8"/>
                  </a:lnTo>
                  <a:lnTo>
                    <a:pt x="33" y="5"/>
                  </a:lnTo>
                  <a:lnTo>
                    <a:pt x="33" y="6"/>
                  </a:lnTo>
                  <a:lnTo>
                    <a:pt x="34" y="9"/>
                  </a:lnTo>
                  <a:lnTo>
                    <a:pt x="35" y="10"/>
                  </a:lnTo>
                  <a:lnTo>
                    <a:pt x="36" y="11"/>
                  </a:lnTo>
                  <a:lnTo>
                    <a:pt x="36" y="7"/>
                  </a:lnTo>
                  <a:lnTo>
                    <a:pt x="36" y="2"/>
                  </a:lnTo>
                  <a:lnTo>
                    <a:pt x="36" y="0"/>
                  </a:lnTo>
                  <a:lnTo>
                    <a:pt x="28" y="0"/>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3" name="Freeform 91">
              <a:extLst>
                <a:ext uri="{FF2B5EF4-FFF2-40B4-BE49-F238E27FC236}">
                  <a16:creationId xmlns:a16="http://schemas.microsoft.com/office/drawing/2014/main" id="{F21345EF-3D5A-4F5D-8EF4-3512296A4241}"/>
                </a:ext>
              </a:extLst>
            </p:cNvPr>
            <p:cNvSpPr>
              <a:spLocks/>
            </p:cNvSpPr>
            <p:nvPr/>
          </p:nvSpPr>
          <p:spPr bwMode="auto">
            <a:xfrm>
              <a:off x="5132" y="1178"/>
              <a:ext cx="93" cy="73"/>
            </a:xfrm>
            <a:custGeom>
              <a:avLst/>
              <a:gdLst>
                <a:gd name="T0" fmla="*/ 15 w 93"/>
                <a:gd name="T1" fmla="*/ 0 h 73"/>
                <a:gd name="T2" fmla="*/ 9 w 93"/>
                <a:gd name="T3" fmla="*/ 0 h 73"/>
                <a:gd name="T4" fmla="*/ 0 w 93"/>
                <a:gd name="T5" fmla="*/ 9 h 73"/>
                <a:gd name="T6" fmla="*/ 5 w 93"/>
                <a:gd name="T7" fmla="*/ 16 h 73"/>
                <a:gd name="T8" fmla="*/ 15 w 93"/>
                <a:gd name="T9" fmla="*/ 17 h 73"/>
                <a:gd name="T10" fmla="*/ 23 w 93"/>
                <a:gd name="T11" fmla="*/ 16 h 73"/>
                <a:gd name="T12" fmla="*/ 24 w 93"/>
                <a:gd name="T13" fmla="*/ 27 h 73"/>
                <a:gd name="T14" fmla="*/ 26 w 93"/>
                <a:gd name="T15" fmla="*/ 20 h 73"/>
                <a:gd name="T16" fmla="*/ 31 w 93"/>
                <a:gd name="T17" fmla="*/ 10 h 73"/>
                <a:gd name="T18" fmla="*/ 41 w 93"/>
                <a:gd name="T19" fmla="*/ 9 h 73"/>
                <a:gd name="T20" fmla="*/ 43 w 93"/>
                <a:gd name="T21" fmla="*/ 24 h 73"/>
                <a:gd name="T22" fmla="*/ 44 w 93"/>
                <a:gd name="T23" fmla="*/ 17 h 73"/>
                <a:gd name="T24" fmla="*/ 48 w 93"/>
                <a:gd name="T25" fmla="*/ 12 h 73"/>
                <a:gd name="T26" fmla="*/ 55 w 93"/>
                <a:gd name="T27" fmla="*/ 12 h 73"/>
                <a:gd name="T28" fmla="*/ 58 w 93"/>
                <a:gd name="T29" fmla="*/ 19 h 73"/>
                <a:gd name="T30" fmla="*/ 71 w 93"/>
                <a:gd name="T31" fmla="*/ 19 h 73"/>
                <a:gd name="T32" fmla="*/ 77 w 93"/>
                <a:gd name="T33" fmla="*/ 27 h 73"/>
                <a:gd name="T34" fmla="*/ 77 w 93"/>
                <a:gd name="T35" fmla="*/ 43 h 73"/>
                <a:gd name="T36" fmla="*/ 74 w 93"/>
                <a:gd name="T37" fmla="*/ 49 h 73"/>
                <a:gd name="T38" fmla="*/ 69 w 93"/>
                <a:gd name="T39" fmla="*/ 50 h 73"/>
                <a:gd name="T40" fmla="*/ 58 w 93"/>
                <a:gd name="T41" fmla="*/ 47 h 73"/>
                <a:gd name="T42" fmla="*/ 47 w 93"/>
                <a:gd name="T43" fmla="*/ 44 h 73"/>
                <a:gd name="T44" fmla="*/ 18 w 93"/>
                <a:gd name="T45" fmla="*/ 48 h 73"/>
                <a:gd name="T46" fmla="*/ 30 w 93"/>
                <a:gd name="T47" fmla="*/ 51 h 73"/>
                <a:gd name="T48" fmla="*/ 34 w 93"/>
                <a:gd name="T49" fmla="*/ 58 h 73"/>
                <a:gd name="T50" fmla="*/ 36 w 93"/>
                <a:gd name="T51" fmla="*/ 59 h 73"/>
                <a:gd name="T52" fmla="*/ 44 w 93"/>
                <a:gd name="T53" fmla="*/ 54 h 73"/>
                <a:gd name="T54" fmla="*/ 52 w 93"/>
                <a:gd name="T55" fmla="*/ 55 h 73"/>
                <a:gd name="T56" fmla="*/ 57 w 93"/>
                <a:gd name="T57" fmla="*/ 57 h 73"/>
                <a:gd name="T58" fmla="*/ 55 w 93"/>
                <a:gd name="T59" fmla="*/ 64 h 73"/>
                <a:gd name="T60" fmla="*/ 59 w 93"/>
                <a:gd name="T61" fmla="*/ 65 h 73"/>
                <a:gd name="T62" fmla="*/ 68 w 93"/>
                <a:gd name="T63" fmla="*/ 58 h 73"/>
                <a:gd name="T64" fmla="*/ 78 w 93"/>
                <a:gd name="T65" fmla="*/ 58 h 73"/>
                <a:gd name="T66" fmla="*/ 87 w 93"/>
                <a:gd name="T67" fmla="*/ 51 h 73"/>
                <a:gd name="T68" fmla="*/ 87 w 93"/>
                <a:gd name="T69" fmla="*/ 37 h 73"/>
                <a:gd name="T70" fmla="*/ 91 w 93"/>
                <a:gd name="T71" fmla="*/ 23 h 73"/>
                <a:gd name="T72" fmla="*/ 87 w 93"/>
                <a:gd name="T73" fmla="*/ 16 h 73"/>
                <a:gd name="T74" fmla="*/ 79 w 93"/>
                <a:gd name="T75" fmla="*/ 15 h 73"/>
                <a:gd name="T76" fmla="*/ 73 w 93"/>
                <a:gd name="T77" fmla="*/ 13 h 73"/>
                <a:gd name="T78" fmla="*/ 69 w 93"/>
                <a:gd name="T79" fmla="*/ 9 h 73"/>
                <a:gd name="T80" fmla="*/ 68 w 93"/>
                <a:gd name="T81" fmla="*/ 6 h 73"/>
                <a:gd name="T82" fmla="*/ 76 w 93"/>
                <a:gd name="T83" fmla="*/ 3 h 73"/>
                <a:gd name="T84" fmla="*/ 68 w 93"/>
                <a:gd name="T85" fmla="*/ 2 h 73"/>
                <a:gd name="T86" fmla="*/ 52 w 93"/>
                <a:gd name="T87" fmla="*/ 6 h 73"/>
                <a:gd name="T88" fmla="*/ 40 w 93"/>
                <a:gd name="T89" fmla="*/ 5 h 73"/>
                <a:gd name="T90" fmla="*/ 31 w 93"/>
                <a:gd name="T91" fmla="*/ 5 h 73"/>
                <a:gd name="T92" fmla="*/ 26 w 93"/>
                <a:gd name="T93" fmla="*/ 6 h 73"/>
                <a:gd name="T94" fmla="*/ 21 w 93"/>
                <a:gd name="T95" fmla="*/ 3 h 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3" h="73">
                  <a:moveTo>
                    <a:pt x="18" y="1"/>
                  </a:moveTo>
                  <a:lnTo>
                    <a:pt x="18" y="1"/>
                  </a:lnTo>
                  <a:lnTo>
                    <a:pt x="15" y="1"/>
                  </a:lnTo>
                  <a:lnTo>
                    <a:pt x="15" y="0"/>
                  </a:lnTo>
                  <a:lnTo>
                    <a:pt x="13" y="0"/>
                  </a:lnTo>
                  <a:lnTo>
                    <a:pt x="12" y="0"/>
                  </a:lnTo>
                  <a:lnTo>
                    <a:pt x="10" y="0"/>
                  </a:lnTo>
                  <a:lnTo>
                    <a:pt x="9" y="0"/>
                  </a:lnTo>
                  <a:lnTo>
                    <a:pt x="7" y="0"/>
                  </a:lnTo>
                  <a:lnTo>
                    <a:pt x="4" y="1"/>
                  </a:lnTo>
                  <a:lnTo>
                    <a:pt x="1" y="5"/>
                  </a:lnTo>
                  <a:lnTo>
                    <a:pt x="0" y="9"/>
                  </a:lnTo>
                  <a:lnTo>
                    <a:pt x="0" y="12"/>
                  </a:lnTo>
                  <a:lnTo>
                    <a:pt x="2" y="14"/>
                  </a:lnTo>
                  <a:lnTo>
                    <a:pt x="4" y="16"/>
                  </a:lnTo>
                  <a:lnTo>
                    <a:pt x="5" y="16"/>
                  </a:lnTo>
                  <a:lnTo>
                    <a:pt x="8" y="17"/>
                  </a:lnTo>
                  <a:lnTo>
                    <a:pt x="10" y="17"/>
                  </a:lnTo>
                  <a:lnTo>
                    <a:pt x="13" y="17"/>
                  </a:lnTo>
                  <a:lnTo>
                    <a:pt x="15" y="17"/>
                  </a:lnTo>
                  <a:lnTo>
                    <a:pt x="18" y="16"/>
                  </a:lnTo>
                  <a:lnTo>
                    <a:pt x="19" y="16"/>
                  </a:lnTo>
                  <a:lnTo>
                    <a:pt x="21" y="16"/>
                  </a:lnTo>
                  <a:lnTo>
                    <a:pt x="23" y="16"/>
                  </a:lnTo>
                  <a:lnTo>
                    <a:pt x="25" y="16"/>
                  </a:lnTo>
                  <a:lnTo>
                    <a:pt x="24" y="19"/>
                  </a:lnTo>
                  <a:lnTo>
                    <a:pt x="23" y="23"/>
                  </a:lnTo>
                  <a:lnTo>
                    <a:pt x="24" y="27"/>
                  </a:lnTo>
                  <a:lnTo>
                    <a:pt x="26" y="30"/>
                  </a:lnTo>
                  <a:lnTo>
                    <a:pt x="26" y="27"/>
                  </a:lnTo>
                  <a:lnTo>
                    <a:pt x="26" y="23"/>
                  </a:lnTo>
                  <a:lnTo>
                    <a:pt x="26" y="20"/>
                  </a:lnTo>
                  <a:lnTo>
                    <a:pt x="26" y="16"/>
                  </a:lnTo>
                  <a:lnTo>
                    <a:pt x="27" y="14"/>
                  </a:lnTo>
                  <a:lnTo>
                    <a:pt x="29" y="12"/>
                  </a:lnTo>
                  <a:lnTo>
                    <a:pt x="31" y="10"/>
                  </a:lnTo>
                  <a:lnTo>
                    <a:pt x="34" y="9"/>
                  </a:lnTo>
                  <a:lnTo>
                    <a:pt x="36" y="9"/>
                  </a:lnTo>
                  <a:lnTo>
                    <a:pt x="39" y="9"/>
                  </a:lnTo>
                  <a:lnTo>
                    <a:pt x="41" y="9"/>
                  </a:lnTo>
                  <a:lnTo>
                    <a:pt x="42" y="10"/>
                  </a:lnTo>
                  <a:lnTo>
                    <a:pt x="42" y="16"/>
                  </a:lnTo>
                  <a:lnTo>
                    <a:pt x="42" y="20"/>
                  </a:lnTo>
                  <a:lnTo>
                    <a:pt x="43" y="24"/>
                  </a:lnTo>
                  <a:lnTo>
                    <a:pt x="46" y="28"/>
                  </a:lnTo>
                  <a:lnTo>
                    <a:pt x="45" y="24"/>
                  </a:lnTo>
                  <a:lnTo>
                    <a:pt x="44" y="20"/>
                  </a:lnTo>
                  <a:lnTo>
                    <a:pt x="44" y="17"/>
                  </a:lnTo>
                  <a:lnTo>
                    <a:pt x="44" y="14"/>
                  </a:lnTo>
                  <a:lnTo>
                    <a:pt x="45" y="13"/>
                  </a:lnTo>
                  <a:lnTo>
                    <a:pt x="47" y="12"/>
                  </a:lnTo>
                  <a:lnTo>
                    <a:pt x="48" y="12"/>
                  </a:lnTo>
                  <a:lnTo>
                    <a:pt x="50" y="12"/>
                  </a:lnTo>
                  <a:lnTo>
                    <a:pt x="52" y="12"/>
                  </a:lnTo>
                  <a:lnTo>
                    <a:pt x="53" y="12"/>
                  </a:lnTo>
                  <a:lnTo>
                    <a:pt x="55" y="12"/>
                  </a:lnTo>
                  <a:lnTo>
                    <a:pt x="55" y="14"/>
                  </a:lnTo>
                  <a:lnTo>
                    <a:pt x="56" y="17"/>
                  </a:lnTo>
                  <a:lnTo>
                    <a:pt x="58" y="19"/>
                  </a:lnTo>
                  <a:lnTo>
                    <a:pt x="60" y="20"/>
                  </a:lnTo>
                  <a:lnTo>
                    <a:pt x="64" y="19"/>
                  </a:lnTo>
                  <a:lnTo>
                    <a:pt x="68" y="19"/>
                  </a:lnTo>
                  <a:lnTo>
                    <a:pt x="71" y="19"/>
                  </a:lnTo>
                  <a:lnTo>
                    <a:pt x="73" y="20"/>
                  </a:lnTo>
                  <a:lnTo>
                    <a:pt x="76" y="22"/>
                  </a:lnTo>
                  <a:lnTo>
                    <a:pt x="77" y="24"/>
                  </a:lnTo>
                  <a:lnTo>
                    <a:pt x="77" y="27"/>
                  </a:lnTo>
                  <a:lnTo>
                    <a:pt x="76" y="29"/>
                  </a:lnTo>
                  <a:lnTo>
                    <a:pt x="76" y="35"/>
                  </a:lnTo>
                  <a:lnTo>
                    <a:pt x="76" y="39"/>
                  </a:lnTo>
                  <a:lnTo>
                    <a:pt x="77" y="43"/>
                  </a:lnTo>
                  <a:lnTo>
                    <a:pt x="77" y="47"/>
                  </a:lnTo>
                  <a:lnTo>
                    <a:pt x="76" y="47"/>
                  </a:lnTo>
                  <a:lnTo>
                    <a:pt x="76" y="48"/>
                  </a:lnTo>
                  <a:lnTo>
                    <a:pt x="74" y="49"/>
                  </a:lnTo>
                  <a:lnTo>
                    <a:pt x="73" y="50"/>
                  </a:lnTo>
                  <a:lnTo>
                    <a:pt x="72" y="50"/>
                  </a:lnTo>
                  <a:lnTo>
                    <a:pt x="70" y="50"/>
                  </a:lnTo>
                  <a:lnTo>
                    <a:pt x="69" y="50"/>
                  </a:lnTo>
                  <a:lnTo>
                    <a:pt x="68" y="50"/>
                  </a:lnTo>
                  <a:lnTo>
                    <a:pt x="65" y="49"/>
                  </a:lnTo>
                  <a:lnTo>
                    <a:pt x="61" y="48"/>
                  </a:lnTo>
                  <a:lnTo>
                    <a:pt x="58" y="47"/>
                  </a:lnTo>
                  <a:lnTo>
                    <a:pt x="55" y="47"/>
                  </a:lnTo>
                  <a:lnTo>
                    <a:pt x="52" y="46"/>
                  </a:lnTo>
                  <a:lnTo>
                    <a:pt x="50" y="44"/>
                  </a:lnTo>
                  <a:lnTo>
                    <a:pt x="47" y="44"/>
                  </a:lnTo>
                  <a:lnTo>
                    <a:pt x="45" y="43"/>
                  </a:lnTo>
                  <a:lnTo>
                    <a:pt x="14" y="43"/>
                  </a:lnTo>
                  <a:lnTo>
                    <a:pt x="15" y="46"/>
                  </a:lnTo>
                  <a:lnTo>
                    <a:pt x="18" y="48"/>
                  </a:lnTo>
                  <a:lnTo>
                    <a:pt x="21" y="50"/>
                  </a:lnTo>
                  <a:lnTo>
                    <a:pt x="24" y="51"/>
                  </a:lnTo>
                  <a:lnTo>
                    <a:pt x="27" y="51"/>
                  </a:lnTo>
                  <a:lnTo>
                    <a:pt x="30" y="51"/>
                  </a:lnTo>
                  <a:lnTo>
                    <a:pt x="34" y="51"/>
                  </a:lnTo>
                  <a:lnTo>
                    <a:pt x="37" y="51"/>
                  </a:lnTo>
                  <a:lnTo>
                    <a:pt x="36" y="54"/>
                  </a:lnTo>
                  <a:lnTo>
                    <a:pt x="34" y="58"/>
                  </a:lnTo>
                  <a:lnTo>
                    <a:pt x="33" y="62"/>
                  </a:lnTo>
                  <a:lnTo>
                    <a:pt x="35" y="65"/>
                  </a:lnTo>
                  <a:lnTo>
                    <a:pt x="35" y="62"/>
                  </a:lnTo>
                  <a:lnTo>
                    <a:pt x="36" y="59"/>
                  </a:lnTo>
                  <a:lnTo>
                    <a:pt x="38" y="57"/>
                  </a:lnTo>
                  <a:lnTo>
                    <a:pt x="39" y="54"/>
                  </a:lnTo>
                  <a:lnTo>
                    <a:pt x="42" y="54"/>
                  </a:lnTo>
                  <a:lnTo>
                    <a:pt x="44" y="54"/>
                  </a:lnTo>
                  <a:lnTo>
                    <a:pt x="46" y="54"/>
                  </a:lnTo>
                  <a:lnTo>
                    <a:pt x="48" y="54"/>
                  </a:lnTo>
                  <a:lnTo>
                    <a:pt x="50" y="55"/>
                  </a:lnTo>
                  <a:lnTo>
                    <a:pt x="52" y="55"/>
                  </a:lnTo>
                  <a:lnTo>
                    <a:pt x="54" y="55"/>
                  </a:lnTo>
                  <a:lnTo>
                    <a:pt x="56" y="55"/>
                  </a:lnTo>
                  <a:lnTo>
                    <a:pt x="57" y="57"/>
                  </a:lnTo>
                  <a:lnTo>
                    <a:pt x="56" y="60"/>
                  </a:lnTo>
                  <a:lnTo>
                    <a:pt x="55" y="64"/>
                  </a:lnTo>
                  <a:lnTo>
                    <a:pt x="55" y="69"/>
                  </a:lnTo>
                  <a:lnTo>
                    <a:pt x="57" y="72"/>
                  </a:lnTo>
                  <a:lnTo>
                    <a:pt x="57" y="69"/>
                  </a:lnTo>
                  <a:lnTo>
                    <a:pt x="59" y="65"/>
                  </a:lnTo>
                  <a:lnTo>
                    <a:pt x="60" y="62"/>
                  </a:lnTo>
                  <a:lnTo>
                    <a:pt x="63" y="59"/>
                  </a:lnTo>
                  <a:lnTo>
                    <a:pt x="65" y="58"/>
                  </a:lnTo>
                  <a:lnTo>
                    <a:pt x="68" y="58"/>
                  </a:lnTo>
                  <a:lnTo>
                    <a:pt x="70" y="58"/>
                  </a:lnTo>
                  <a:lnTo>
                    <a:pt x="73" y="58"/>
                  </a:lnTo>
                  <a:lnTo>
                    <a:pt x="76" y="58"/>
                  </a:lnTo>
                  <a:lnTo>
                    <a:pt x="78" y="58"/>
                  </a:lnTo>
                  <a:lnTo>
                    <a:pt x="81" y="57"/>
                  </a:lnTo>
                  <a:lnTo>
                    <a:pt x="83" y="57"/>
                  </a:lnTo>
                  <a:lnTo>
                    <a:pt x="86" y="55"/>
                  </a:lnTo>
                  <a:lnTo>
                    <a:pt x="87" y="51"/>
                  </a:lnTo>
                  <a:lnTo>
                    <a:pt x="88" y="48"/>
                  </a:lnTo>
                  <a:lnTo>
                    <a:pt x="88" y="45"/>
                  </a:lnTo>
                  <a:lnTo>
                    <a:pt x="88" y="40"/>
                  </a:lnTo>
                  <a:lnTo>
                    <a:pt x="87" y="37"/>
                  </a:lnTo>
                  <a:lnTo>
                    <a:pt x="88" y="33"/>
                  </a:lnTo>
                  <a:lnTo>
                    <a:pt x="89" y="29"/>
                  </a:lnTo>
                  <a:lnTo>
                    <a:pt x="90" y="26"/>
                  </a:lnTo>
                  <a:lnTo>
                    <a:pt x="91" y="23"/>
                  </a:lnTo>
                  <a:lnTo>
                    <a:pt x="92" y="19"/>
                  </a:lnTo>
                  <a:lnTo>
                    <a:pt x="91" y="16"/>
                  </a:lnTo>
                  <a:lnTo>
                    <a:pt x="89" y="16"/>
                  </a:lnTo>
                  <a:lnTo>
                    <a:pt x="87" y="16"/>
                  </a:lnTo>
                  <a:lnTo>
                    <a:pt x="85" y="16"/>
                  </a:lnTo>
                  <a:lnTo>
                    <a:pt x="84" y="16"/>
                  </a:lnTo>
                  <a:lnTo>
                    <a:pt x="81" y="16"/>
                  </a:lnTo>
                  <a:lnTo>
                    <a:pt x="79" y="15"/>
                  </a:lnTo>
                  <a:lnTo>
                    <a:pt x="78" y="14"/>
                  </a:lnTo>
                  <a:lnTo>
                    <a:pt x="76" y="14"/>
                  </a:lnTo>
                  <a:lnTo>
                    <a:pt x="75" y="14"/>
                  </a:lnTo>
                  <a:lnTo>
                    <a:pt x="73" y="13"/>
                  </a:lnTo>
                  <a:lnTo>
                    <a:pt x="72" y="12"/>
                  </a:lnTo>
                  <a:lnTo>
                    <a:pt x="72" y="11"/>
                  </a:lnTo>
                  <a:lnTo>
                    <a:pt x="70" y="10"/>
                  </a:lnTo>
                  <a:lnTo>
                    <a:pt x="69" y="9"/>
                  </a:lnTo>
                  <a:lnTo>
                    <a:pt x="68" y="9"/>
                  </a:lnTo>
                  <a:lnTo>
                    <a:pt x="66" y="8"/>
                  </a:lnTo>
                  <a:lnTo>
                    <a:pt x="67" y="7"/>
                  </a:lnTo>
                  <a:lnTo>
                    <a:pt x="68" y="6"/>
                  </a:lnTo>
                  <a:lnTo>
                    <a:pt x="70" y="5"/>
                  </a:lnTo>
                  <a:lnTo>
                    <a:pt x="72" y="4"/>
                  </a:lnTo>
                  <a:lnTo>
                    <a:pt x="74" y="4"/>
                  </a:lnTo>
                  <a:lnTo>
                    <a:pt x="76" y="3"/>
                  </a:lnTo>
                  <a:lnTo>
                    <a:pt x="78" y="2"/>
                  </a:lnTo>
                  <a:lnTo>
                    <a:pt x="79" y="2"/>
                  </a:lnTo>
                  <a:lnTo>
                    <a:pt x="73" y="2"/>
                  </a:lnTo>
                  <a:lnTo>
                    <a:pt x="68" y="2"/>
                  </a:lnTo>
                  <a:lnTo>
                    <a:pt x="63" y="4"/>
                  </a:lnTo>
                  <a:lnTo>
                    <a:pt x="60" y="4"/>
                  </a:lnTo>
                  <a:lnTo>
                    <a:pt x="56" y="5"/>
                  </a:lnTo>
                  <a:lnTo>
                    <a:pt x="52" y="6"/>
                  </a:lnTo>
                  <a:lnTo>
                    <a:pt x="49" y="6"/>
                  </a:lnTo>
                  <a:lnTo>
                    <a:pt x="44" y="6"/>
                  </a:lnTo>
                  <a:lnTo>
                    <a:pt x="42" y="5"/>
                  </a:lnTo>
                  <a:lnTo>
                    <a:pt x="40" y="5"/>
                  </a:lnTo>
                  <a:lnTo>
                    <a:pt x="38" y="4"/>
                  </a:lnTo>
                  <a:lnTo>
                    <a:pt x="36" y="4"/>
                  </a:lnTo>
                  <a:lnTo>
                    <a:pt x="34" y="5"/>
                  </a:lnTo>
                  <a:lnTo>
                    <a:pt x="31" y="5"/>
                  </a:lnTo>
                  <a:lnTo>
                    <a:pt x="29" y="6"/>
                  </a:lnTo>
                  <a:lnTo>
                    <a:pt x="28" y="7"/>
                  </a:lnTo>
                  <a:lnTo>
                    <a:pt x="26" y="6"/>
                  </a:lnTo>
                  <a:lnTo>
                    <a:pt x="24" y="5"/>
                  </a:lnTo>
                  <a:lnTo>
                    <a:pt x="23" y="5"/>
                  </a:lnTo>
                  <a:lnTo>
                    <a:pt x="23" y="4"/>
                  </a:lnTo>
                  <a:lnTo>
                    <a:pt x="21" y="3"/>
                  </a:lnTo>
                  <a:lnTo>
                    <a:pt x="20" y="2"/>
                  </a:lnTo>
                  <a:lnTo>
                    <a:pt x="18" y="1"/>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4" name="Freeform 92">
              <a:extLst>
                <a:ext uri="{FF2B5EF4-FFF2-40B4-BE49-F238E27FC236}">
                  <a16:creationId xmlns:a16="http://schemas.microsoft.com/office/drawing/2014/main" id="{0C6345E2-8CFC-4CD9-8866-1EB330B4F196}"/>
                </a:ext>
              </a:extLst>
            </p:cNvPr>
            <p:cNvSpPr>
              <a:spLocks/>
            </p:cNvSpPr>
            <p:nvPr/>
          </p:nvSpPr>
          <p:spPr bwMode="auto">
            <a:xfrm>
              <a:off x="5249" y="1193"/>
              <a:ext cx="30" cy="32"/>
            </a:xfrm>
            <a:custGeom>
              <a:avLst/>
              <a:gdLst>
                <a:gd name="T0" fmla="*/ 29 w 30"/>
                <a:gd name="T1" fmla="*/ 1 h 32"/>
                <a:gd name="T2" fmla="*/ 27 w 30"/>
                <a:gd name="T3" fmla="*/ 0 h 32"/>
                <a:gd name="T4" fmla="*/ 26 w 30"/>
                <a:gd name="T5" fmla="*/ 0 h 32"/>
                <a:gd name="T6" fmla="*/ 23 w 30"/>
                <a:gd name="T7" fmla="*/ 0 h 32"/>
                <a:gd name="T8" fmla="*/ 21 w 30"/>
                <a:gd name="T9" fmla="*/ 0 h 32"/>
                <a:gd name="T10" fmla="*/ 18 w 30"/>
                <a:gd name="T11" fmla="*/ 1 h 32"/>
                <a:gd name="T12" fmla="*/ 16 w 30"/>
                <a:gd name="T13" fmla="*/ 1 h 32"/>
                <a:gd name="T14" fmla="*/ 14 w 30"/>
                <a:gd name="T15" fmla="*/ 3 h 32"/>
                <a:gd name="T16" fmla="*/ 12 w 30"/>
                <a:gd name="T17" fmla="*/ 4 h 32"/>
                <a:gd name="T18" fmla="*/ 10 w 30"/>
                <a:gd name="T19" fmla="*/ 7 h 32"/>
                <a:gd name="T20" fmla="*/ 8 w 30"/>
                <a:gd name="T21" fmla="*/ 10 h 32"/>
                <a:gd name="T22" fmla="*/ 8 w 30"/>
                <a:gd name="T23" fmla="*/ 14 h 32"/>
                <a:gd name="T24" fmla="*/ 7 w 30"/>
                <a:gd name="T25" fmla="*/ 16 h 32"/>
                <a:gd name="T26" fmla="*/ 6 w 30"/>
                <a:gd name="T27" fmla="*/ 20 h 32"/>
                <a:gd name="T28" fmla="*/ 5 w 30"/>
                <a:gd name="T29" fmla="*/ 23 h 32"/>
                <a:gd name="T30" fmla="*/ 3 w 30"/>
                <a:gd name="T31" fmla="*/ 26 h 32"/>
                <a:gd name="T32" fmla="*/ 0 w 30"/>
                <a:gd name="T33" fmla="*/ 31 h 32"/>
                <a:gd name="T34" fmla="*/ 2 w 30"/>
                <a:gd name="T35" fmla="*/ 30 h 32"/>
                <a:gd name="T36" fmla="*/ 3 w 30"/>
                <a:gd name="T37" fmla="*/ 28 h 32"/>
                <a:gd name="T38" fmla="*/ 5 w 30"/>
                <a:gd name="T39" fmla="*/ 27 h 32"/>
                <a:gd name="T40" fmla="*/ 8 w 30"/>
                <a:gd name="T41" fmla="*/ 25 h 32"/>
                <a:gd name="T42" fmla="*/ 9 w 30"/>
                <a:gd name="T43" fmla="*/ 22 h 32"/>
                <a:gd name="T44" fmla="*/ 11 w 30"/>
                <a:gd name="T45" fmla="*/ 19 h 32"/>
                <a:gd name="T46" fmla="*/ 11 w 30"/>
                <a:gd name="T47" fmla="*/ 16 h 32"/>
                <a:gd name="T48" fmla="*/ 12 w 30"/>
                <a:gd name="T49" fmla="*/ 13 h 32"/>
                <a:gd name="T50" fmla="*/ 13 w 30"/>
                <a:gd name="T51" fmla="*/ 11 h 32"/>
                <a:gd name="T52" fmla="*/ 14 w 30"/>
                <a:gd name="T53" fmla="*/ 9 h 32"/>
                <a:gd name="T54" fmla="*/ 15 w 30"/>
                <a:gd name="T55" fmla="*/ 7 h 32"/>
                <a:gd name="T56" fmla="*/ 17 w 30"/>
                <a:gd name="T57" fmla="*/ 5 h 32"/>
                <a:gd name="T58" fmla="*/ 19 w 30"/>
                <a:gd name="T59" fmla="*/ 4 h 32"/>
                <a:gd name="T60" fmla="*/ 21 w 30"/>
                <a:gd name="T61" fmla="*/ 2 h 32"/>
                <a:gd name="T62" fmla="*/ 24 w 30"/>
                <a:gd name="T63" fmla="*/ 2 h 32"/>
                <a:gd name="T64" fmla="*/ 29 w 30"/>
                <a:gd name="T65" fmla="*/ 1 h 32"/>
                <a:gd name="T66" fmla="*/ 29 w 30"/>
                <a:gd name="T67" fmla="*/ 1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 h="32">
                  <a:moveTo>
                    <a:pt x="29" y="1"/>
                  </a:moveTo>
                  <a:lnTo>
                    <a:pt x="27" y="0"/>
                  </a:lnTo>
                  <a:lnTo>
                    <a:pt x="26" y="0"/>
                  </a:lnTo>
                  <a:lnTo>
                    <a:pt x="23" y="0"/>
                  </a:lnTo>
                  <a:lnTo>
                    <a:pt x="21" y="0"/>
                  </a:lnTo>
                  <a:lnTo>
                    <a:pt x="18" y="1"/>
                  </a:lnTo>
                  <a:lnTo>
                    <a:pt x="16" y="1"/>
                  </a:lnTo>
                  <a:lnTo>
                    <a:pt x="14" y="3"/>
                  </a:lnTo>
                  <a:lnTo>
                    <a:pt x="12" y="4"/>
                  </a:lnTo>
                  <a:lnTo>
                    <a:pt x="10" y="7"/>
                  </a:lnTo>
                  <a:lnTo>
                    <a:pt x="8" y="10"/>
                  </a:lnTo>
                  <a:lnTo>
                    <a:pt x="8" y="14"/>
                  </a:lnTo>
                  <a:lnTo>
                    <a:pt x="7" y="16"/>
                  </a:lnTo>
                  <a:lnTo>
                    <a:pt x="6" y="20"/>
                  </a:lnTo>
                  <a:lnTo>
                    <a:pt x="5" y="23"/>
                  </a:lnTo>
                  <a:lnTo>
                    <a:pt x="3" y="26"/>
                  </a:lnTo>
                  <a:lnTo>
                    <a:pt x="0" y="31"/>
                  </a:lnTo>
                  <a:lnTo>
                    <a:pt x="2" y="30"/>
                  </a:lnTo>
                  <a:lnTo>
                    <a:pt x="3" y="28"/>
                  </a:lnTo>
                  <a:lnTo>
                    <a:pt x="5" y="27"/>
                  </a:lnTo>
                  <a:lnTo>
                    <a:pt x="8" y="25"/>
                  </a:lnTo>
                  <a:lnTo>
                    <a:pt x="9" y="22"/>
                  </a:lnTo>
                  <a:lnTo>
                    <a:pt x="11" y="19"/>
                  </a:lnTo>
                  <a:lnTo>
                    <a:pt x="11" y="16"/>
                  </a:lnTo>
                  <a:lnTo>
                    <a:pt x="12" y="13"/>
                  </a:lnTo>
                  <a:lnTo>
                    <a:pt x="13" y="11"/>
                  </a:lnTo>
                  <a:lnTo>
                    <a:pt x="14" y="9"/>
                  </a:lnTo>
                  <a:lnTo>
                    <a:pt x="15" y="7"/>
                  </a:lnTo>
                  <a:lnTo>
                    <a:pt x="17" y="5"/>
                  </a:lnTo>
                  <a:lnTo>
                    <a:pt x="19" y="4"/>
                  </a:lnTo>
                  <a:lnTo>
                    <a:pt x="21" y="2"/>
                  </a:lnTo>
                  <a:lnTo>
                    <a:pt x="24" y="2"/>
                  </a:lnTo>
                  <a:lnTo>
                    <a:pt x="29" y="1"/>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5" name="Freeform 93">
              <a:extLst>
                <a:ext uri="{FF2B5EF4-FFF2-40B4-BE49-F238E27FC236}">
                  <a16:creationId xmlns:a16="http://schemas.microsoft.com/office/drawing/2014/main" id="{D18B35D6-9CB2-4EB4-82A1-6FA9329DB4B8}"/>
                </a:ext>
              </a:extLst>
            </p:cNvPr>
            <p:cNvSpPr>
              <a:spLocks/>
            </p:cNvSpPr>
            <p:nvPr/>
          </p:nvSpPr>
          <p:spPr bwMode="auto">
            <a:xfrm>
              <a:off x="5280" y="1195"/>
              <a:ext cx="102" cy="28"/>
            </a:xfrm>
            <a:custGeom>
              <a:avLst/>
              <a:gdLst>
                <a:gd name="T0" fmla="*/ 32 w 102"/>
                <a:gd name="T1" fmla="*/ 2 h 28"/>
                <a:gd name="T2" fmla="*/ 36 w 102"/>
                <a:gd name="T3" fmla="*/ 2 h 28"/>
                <a:gd name="T4" fmla="*/ 39 w 102"/>
                <a:gd name="T5" fmla="*/ 3 h 28"/>
                <a:gd name="T6" fmla="*/ 42 w 102"/>
                <a:gd name="T7" fmla="*/ 5 h 28"/>
                <a:gd name="T8" fmla="*/ 45 w 102"/>
                <a:gd name="T9" fmla="*/ 6 h 28"/>
                <a:gd name="T10" fmla="*/ 48 w 102"/>
                <a:gd name="T11" fmla="*/ 9 h 28"/>
                <a:gd name="T12" fmla="*/ 50 w 102"/>
                <a:gd name="T13" fmla="*/ 11 h 28"/>
                <a:gd name="T14" fmla="*/ 53 w 102"/>
                <a:gd name="T15" fmla="*/ 13 h 28"/>
                <a:gd name="T16" fmla="*/ 57 w 102"/>
                <a:gd name="T17" fmla="*/ 14 h 28"/>
                <a:gd name="T18" fmla="*/ 64 w 102"/>
                <a:gd name="T19" fmla="*/ 14 h 28"/>
                <a:gd name="T20" fmla="*/ 70 w 102"/>
                <a:gd name="T21" fmla="*/ 13 h 28"/>
                <a:gd name="T22" fmla="*/ 76 w 102"/>
                <a:gd name="T23" fmla="*/ 10 h 28"/>
                <a:gd name="T24" fmla="*/ 80 w 102"/>
                <a:gd name="T25" fmla="*/ 8 h 28"/>
                <a:gd name="T26" fmla="*/ 85 w 102"/>
                <a:gd name="T27" fmla="*/ 5 h 28"/>
                <a:gd name="T28" fmla="*/ 90 w 102"/>
                <a:gd name="T29" fmla="*/ 2 h 28"/>
                <a:gd name="T30" fmla="*/ 95 w 102"/>
                <a:gd name="T31" fmla="*/ 0 h 28"/>
                <a:gd name="T32" fmla="*/ 101 w 102"/>
                <a:gd name="T33" fmla="*/ 0 h 28"/>
                <a:gd name="T34" fmla="*/ 97 w 102"/>
                <a:gd name="T35" fmla="*/ 1 h 28"/>
                <a:gd name="T36" fmla="*/ 94 w 102"/>
                <a:gd name="T37" fmla="*/ 2 h 28"/>
                <a:gd name="T38" fmla="*/ 92 w 102"/>
                <a:gd name="T39" fmla="*/ 4 h 28"/>
                <a:gd name="T40" fmla="*/ 90 w 102"/>
                <a:gd name="T41" fmla="*/ 6 h 28"/>
                <a:gd name="T42" fmla="*/ 87 w 102"/>
                <a:gd name="T43" fmla="*/ 9 h 28"/>
                <a:gd name="T44" fmla="*/ 85 w 102"/>
                <a:gd name="T45" fmla="*/ 10 h 28"/>
                <a:gd name="T46" fmla="*/ 82 w 102"/>
                <a:gd name="T47" fmla="*/ 13 h 28"/>
                <a:gd name="T48" fmla="*/ 80 w 102"/>
                <a:gd name="T49" fmla="*/ 15 h 28"/>
                <a:gd name="T50" fmla="*/ 78 w 102"/>
                <a:gd name="T51" fmla="*/ 17 h 28"/>
                <a:gd name="T52" fmla="*/ 75 w 102"/>
                <a:gd name="T53" fmla="*/ 20 h 28"/>
                <a:gd name="T54" fmla="*/ 72 w 102"/>
                <a:gd name="T55" fmla="*/ 21 h 28"/>
                <a:gd name="T56" fmla="*/ 68 w 102"/>
                <a:gd name="T57" fmla="*/ 23 h 28"/>
                <a:gd name="T58" fmla="*/ 65 w 102"/>
                <a:gd name="T59" fmla="*/ 24 h 28"/>
                <a:gd name="T60" fmla="*/ 61 w 102"/>
                <a:gd name="T61" fmla="*/ 25 h 28"/>
                <a:gd name="T62" fmla="*/ 57 w 102"/>
                <a:gd name="T63" fmla="*/ 26 h 28"/>
                <a:gd name="T64" fmla="*/ 52 w 102"/>
                <a:gd name="T65" fmla="*/ 27 h 28"/>
                <a:gd name="T66" fmla="*/ 48 w 102"/>
                <a:gd name="T67" fmla="*/ 26 h 28"/>
                <a:gd name="T68" fmla="*/ 45 w 102"/>
                <a:gd name="T69" fmla="*/ 25 h 28"/>
                <a:gd name="T70" fmla="*/ 42 w 102"/>
                <a:gd name="T71" fmla="*/ 22 h 28"/>
                <a:gd name="T72" fmla="*/ 40 w 102"/>
                <a:gd name="T73" fmla="*/ 20 h 28"/>
                <a:gd name="T74" fmla="*/ 38 w 102"/>
                <a:gd name="T75" fmla="*/ 18 h 28"/>
                <a:gd name="T76" fmla="*/ 35 w 102"/>
                <a:gd name="T77" fmla="*/ 16 h 28"/>
                <a:gd name="T78" fmla="*/ 30 w 102"/>
                <a:gd name="T79" fmla="*/ 14 h 28"/>
                <a:gd name="T80" fmla="*/ 25 w 102"/>
                <a:gd name="T81" fmla="*/ 13 h 28"/>
                <a:gd name="T82" fmla="*/ 21 w 102"/>
                <a:gd name="T83" fmla="*/ 13 h 28"/>
                <a:gd name="T84" fmla="*/ 17 w 102"/>
                <a:gd name="T85" fmla="*/ 13 h 28"/>
                <a:gd name="T86" fmla="*/ 13 w 102"/>
                <a:gd name="T87" fmla="*/ 14 h 28"/>
                <a:gd name="T88" fmla="*/ 8 w 102"/>
                <a:gd name="T89" fmla="*/ 16 h 28"/>
                <a:gd name="T90" fmla="*/ 4 w 102"/>
                <a:gd name="T91" fmla="*/ 16 h 28"/>
                <a:gd name="T92" fmla="*/ 1 w 102"/>
                <a:gd name="T93" fmla="*/ 17 h 28"/>
                <a:gd name="T94" fmla="*/ 0 w 102"/>
                <a:gd name="T95" fmla="*/ 16 h 28"/>
                <a:gd name="T96" fmla="*/ 0 w 102"/>
                <a:gd name="T97" fmla="*/ 14 h 28"/>
                <a:gd name="T98" fmla="*/ 3 w 102"/>
                <a:gd name="T99" fmla="*/ 12 h 28"/>
                <a:gd name="T100" fmla="*/ 7 w 102"/>
                <a:gd name="T101" fmla="*/ 10 h 28"/>
                <a:gd name="T102" fmla="*/ 10 w 102"/>
                <a:gd name="T103" fmla="*/ 8 h 28"/>
                <a:gd name="T104" fmla="*/ 13 w 102"/>
                <a:gd name="T105" fmla="*/ 6 h 28"/>
                <a:gd name="T106" fmla="*/ 17 w 102"/>
                <a:gd name="T107" fmla="*/ 5 h 28"/>
                <a:gd name="T108" fmla="*/ 21 w 102"/>
                <a:gd name="T109" fmla="*/ 3 h 28"/>
                <a:gd name="T110" fmla="*/ 26 w 102"/>
                <a:gd name="T111" fmla="*/ 2 h 28"/>
                <a:gd name="T112" fmla="*/ 32 w 102"/>
                <a:gd name="T113" fmla="*/ 2 h 28"/>
                <a:gd name="T114" fmla="*/ 32 w 102"/>
                <a:gd name="T115" fmla="*/ 2 h 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2" h="28">
                  <a:moveTo>
                    <a:pt x="32" y="2"/>
                  </a:moveTo>
                  <a:lnTo>
                    <a:pt x="36" y="2"/>
                  </a:lnTo>
                  <a:lnTo>
                    <a:pt x="39" y="3"/>
                  </a:lnTo>
                  <a:lnTo>
                    <a:pt x="42" y="5"/>
                  </a:lnTo>
                  <a:lnTo>
                    <a:pt x="45" y="6"/>
                  </a:lnTo>
                  <a:lnTo>
                    <a:pt x="48" y="9"/>
                  </a:lnTo>
                  <a:lnTo>
                    <a:pt x="50" y="11"/>
                  </a:lnTo>
                  <a:lnTo>
                    <a:pt x="53" y="13"/>
                  </a:lnTo>
                  <a:lnTo>
                    <a:pt x="57" y="14"/>
                  </a:lnTo>
                  <a:lnTo>
                    <a:pt x="64" y="14"/>
                  </a:lnTo>
                  <a:lnTo>
                    <a:pt x="70" y="13"/>
                  </a:lnTo>
                  <a:lnTo>
                    <a:pt x="76" y="10"/>
                  </a:lnTo>
                  <a:lnTo>
                    <a:pt x="80" y="8"/>
                  </a:lnTo>
                  <a:lnTo>
                    <a:pt x="85" y="5"/>
                  </a:lnTo>
                  <a:lnTo>
                    <a:pt x="90" y="2"/>
                  </a:lnTo>
                  <a:lnTo>
                    <a:pt x="95" y="0"/>
                  </a:lnTo>
                  <a:lnTo>
                    <a:pt x="101" y="0"/>
                  </a:lnTo>
                  <a:lnTo>
                    <a:pt x="97" y="1"/>
                  </a:lnTo>
                  <a:lnTo>
                    <a:pt x="94" y="2"/>
                  </a:lnTo>
                  <a:lnTo>
                    <a:pt x="92" y="4"/>
                  </a:lnTo>
                  <a:lnTo>
                    <a:pt x="90" y="6"/>
                  </a:lnTo>
                  <a:lnTo>
                    <a:pt x="87" y="9"/>
                  </a:lnTo>
                  <a:lnTo>
                    <a:pt x="85" y="10"/>
                  </a:lnTo>
                  <a:lnTo>
                    <a:pt x="82" y="13"/>
                  </a:lnTo>
                  <a:lnTo>
                    <a:pt x="80" y="15"/>
                  </a:lnTo>
                  <a:lnTo>
                    <a:pt x="78" y="17"/>
                  </a:lnTo>
                  <a:lnTo>
                    <a:pt x="75" y="20"/>
                  </a:lnTo>
                  <a:lnTo>
                    <a:pt x="72" y="21"/>
                  </a:lnTo>
                  <a:lnTo>
                    <a:pt x="68" y="23"/>
                  </a:lnTo>
                  <a:lnTo>
                    <a:pt x="65" y="24"/>
                  </a:lnTo>
                  <a:lnTo>
                    <a:pt x="61" y="25"/>
                  </a:lnTo>
                  <a:lnTo>
                    <a:pt x="57" y="26"/>
                  </a:lnTo>
                  <a:lnTo>
                    <a:pt x="52" y="27"/>
                  </a:lnTo>
                  <a:lnTo>
                    <a:pt x="48" y="26"/>
                  </a:lnTo>
                  <a:lnTo>
                    <a:pt x="45" y="25"/>
                  </a:lnTo>
                  <a:lnTo>
                    <a:pt x="42" y="22"/>
                  </a:lnTo>
                  <a:lnTo>
                    <a:pt x="40" y="20"/>
                  </a:lnTo>
                  <a:lnTo>
                    <a:pt x="38" y="18"/>
                  </a:lnTo>
                  <a:lnTo>
                    <a:pt x="35" y="16"/>
                  </a:lnTo>
                  <a:lnTo>
                    <a:pt x="30" y="14"/>
                  </a:lnTo>
                  <a:lnTo>
                    <a:pt x="25" y="13"/>
                  </a:lnTo>
                  <a:lnTo>
                    <a:pt x="21" y="13"/>
                  </a:lnTo>
                  <a:lnTo>
                    <a:pt x="17" y="13"/>
                  </a:lnTo>
                  <a:lnTo>
                    <a:pt x="13" y="14"/>
                  </a:lnTo>
                  <a:lnTo>
                    <a:pt x="8" y="16"/>
                  </a:lnTo>
                  <a:lnTo>
                    <a:pt x="4" y="16"/>
                  </a:lnTo>
                  <a:lnTo>
                    <a:pt x="1" y="17"/>
                  </a:lnTo>
                  <a:lnTo>
                    <a:pt x="0" y="16"/>
                  </a:lnTo>
                  <a:lnTo>
                    <a:pt x="0" y="14"/>
                  </a:lnTo>
                  <a:lnTo>
                    <a:pt x="3" y="12"/>
                  </a:lnTo>
                  <a:lnTo>
                    <a:pt x="7" y="10"/>
                  </a:lnTo>
                  <a:lnTo>
                    <a:pt x="10" y="8"/>
                  </a:lnTo>
                  <a:lnTo>
                    <a:pt x="13" y="6"/>
                  </a:lnTo>
                  <a:lnTo>
                    <a:pt x="17" y="5"/>
                  </a:lnTo>
                  <a:lnTo>
                    <a:pt x="21" y="3"/>
                  </a:lnTo>
                  <a:lnTo>
                    <a:pt x="26" y="2"/>
                  </a:lnTo>
                  <a:lnTo>
                    <a:pt x="32" y="2"/>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6" name="Freeform 94">
              <a:extLst>
                <a:ext uri="{FF2B5EF4-FFF2-40B4-BE49-F238E27FC236}">
                  <a16:creationId xmlns:a16="http://schemas.microsoft.com/office/drawing/2014/main" id="{577F6F75-7546-4DA9-A487-EF0F8337C891}"/>
                </a:ext>
              </a:extLst>
            </p:cNvPr>
            <p:cNvSpPr>
              <a:spLocks/>
            </p:cNvSpPr>
            <p:nvPr/>
          </p:nvSpPr>
          <p:spPr bwMode="auto">
            <a:xfrm>
              <a:off x="5200" y="887"/>
              <a:ext cx="32" cy="56"/>
            </a:xfrm>
            <a:custGeom>
              <a:avLst/>
              <a:gdLst>
                <a:gd name="T0" fmla="*/ 26 w 32"/>
                <a:gd name="T1" fmla="*/ 0 h 56"/>
                <a:gd name="T2" fmla="*/ 18 w 32"/>
                <a:gd name="T3" fmla="*/ 2 h 56"/>
                <a:gd name="T4" fmla="*/ 12 w 32"/>
                <a:gd name="T5" fmla="*/ 5 h 56"/>
                <a:gd name="T6" fmla="*/ 7 w 32"/>
                <a:gd name="T7" fmla="*/ 11 h 56"/>
                <a:gd name="T8" fmla="*/ 3 w 32"/>
                <a:gd name="T9" fmla="*/ 16 h 56"/>
                <a:gd name="T10" fmla="*/ 1 w 32"/>
                <a:gd name="T11" fmla="*/ 24 h 56"/>
                <a:gd name="T12" fmla="*/ 0 w 32"/>
                <a:gd name="T13" fmla="*/ 32 h 56"/>
                <a:gd name="T14" fmla="*/ 0 w 32"/>
                <a:gd name="T15" fmla="*/ 40 h 56"/>
                <a:gd name="T16" fmla="*/ 3 w 32"/>
                <a:gd name="T17" fmla="*/ 49 h 56"/>
                <a:gd name="T18" fmla="*/ 8 w 32"/>
                <a:gd name="T19" fmla="*/ 53 h 56"/>
                <a:gd name="T20" fmla="*/ 12 w 32"/>
                <a:gd name="T21" fmla="*/ 55 h 56"/>
                <a:gd name="T22" fmla="*/ 14 w 32"/>
                <a:gd name="T23" fmla="*/ 54 h 56"/>
                <a:gd name="T24" fmla="*/ 16 w 32"/>
                <a:gd name="T25" fmla="*/ 52 h 56"/>
                <a:gd name="T26" fmla="*/ 18 w 32"/>
                <a:gd name="T27" fmla="*/ 50 h 56"/>
                <a:gd name="T28" fmla="*/ 20 w 32"/>
                <a:gd name="T29" fmla="*/ 48 h 56"/>
                <a:gd name="T30" fmla="*/ 25 w 32"/>
                <a:gd name="T31" fmla="*/ 46 h 56"/>
                <a:gd name="T32" fmla="*/ 31 w 32"/>
                <a:gd name="T33" fmla="*/ 46 h 56"/>
                <a:gd name="T34" fmla="*/ 27 w 32"/>
                <a:gd name="T35" fmla="*/ 38 h 56"/>
                <a:gd name="T36" fmla="*/ 25 w 32"/>
                <a:gd name="T37" fmla="*/ 31 h 56"/>
                <a:gd name="T38" fmla="*/ 25 w 32"/>
                <a:gd name="T39" fmla="*/ 26 h 56"/>
                <a:gd name="T40" fmla="*/ 26 w 32"/>
                <a:gd name="T41" fmla="*/ 22 h 56"/>
                <a:gd name="T42" fmla="*/ 27 w 32"/>
                <a:gd name="T43" fmla="*/ 16 h 56"/>
                <a:gd name="T44" fmla="*/ 28 w 32"/>
                <a:gd name="T45" fmla="*/ 12 h 56"/>
                <a:gd name="T46" fmla="*/ 28 w 32"/>
                <a:gd name="T47" fmla="*/ 6 h 56"/>
                <a:gd name="T48" fmla="*/ 26 w 32"/>
                <a:gd name="T49" fmla="*/ 0 h 56"/>
                <a:gd name="T50" fmla="*/ 26 w 32"/>
                <a:gd name="T51" fmla="*/ 0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 h="56">
                  <a:moveTo>
                    <a:pt x="26" y="0"/>
                  </a:moveTo>
                  <a:lnTo>
                    <a:pt x="18" y="2"/>
                  </a:lnTo>
                  <a:lnTo>
                    <a:pt x="12" y="5"/>
                  </a:lnTo>
                  <a:lnTo>
                    <a:pt x="7" y="11"/>
                  </a:lnTo>
                  <a:lnTo>
                    <a:pt x="3" y="16"/>
                  </a:lnTo>
                  <a:lnTo>
                    <a:pt x="1" y="24"/>
                  </a:lnTo>
                  <a:lnTo>
                    <a:pt x="0" y="32"/>
                  </a:lnTo>
                  <a:lnTo>
                    <a:pt x="0" y="40"/>
                  </a:lnTo>
                  <a:lnTo>
                    <a:pt x="3" y="49"/>
                  </a:lnTo>
                  <a:lnTo>
                    <a:pt x="8" y="53"/>
                  </a:lnTo>
                  <a:lnTo>
                    <a:pt x="12" y="55"/>
                  </a:lnTo>
                  <a:lnTo>
                    <a:pt x="14" y="54"/>
                  </a:lnTo>
                  <a:lnTo>
                    <a:pt x="16" y="52"/>
                  </a:lnTo>
                  <a:lnTo>
                    <a:pt x="18" y="50"/>
                  </a:lnTo>
                  <a:lnTo>
                    <a:pt x="20" y="48"/>
                  </a:lnTo>
                  <a:lnTo>
                    <a:pt x="25" y="46"/>
                  </a:lnTo>
                  <a:lnTo>
                    <a:pt x="31" y="46"/>
                  </a:lnTo>
                  <a:lnTo>
                    <a:pt x="27" y="38"/>
                  </a:lnTo>
                  <a:lnTo>
                    <a:pt x="25" y="31"/>
                  </a:lnTo>
                  <a:lnTo>
                    <a:pt x="25" y="26"/>
                  </a:lnTo>
                  <a:lnTo>
                    <a:pt x="26" y="22"/>
                  </a:lnTo>
                  <a:lnTo>
                    <a:pt x="27" y="16"/>
                  </a:lnTo>
                  <a:lnTo>
                    <a:pt x="28" y="12"/>
                  </a:lnTo>
                  <a:lnTo>
                    <a:pt x="28" y="6"/>
                  </a:lnTo>
                  <a:lnTo>
                    <a:pt x="26" y="0"/>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7" name="Freeform 95">
              <a:extLst>
                <a:ext uri="{FF2B5EF4-FFF2-40B4-BE49-F238E27FC236}">
                  <a16:creationId xmlns:a16="http://schemas.microsoft.com/office/drawing/2014/main" id="{D7C97801-3A96-4459-9183-95E9FAE9131A}"/>
                </a:ext>
              </a:extLst>
            </p:cNvPr>
            <p:cNvSpPr>
              <a:spLocks/>
            </p:cNvSpPr>
            <p:nvPr/>
          </p:nvSpPr>
          <p:spPr bwMode="auto">
            <a:xfrm>
              <a:off x="5274" y="899"/>
              <a:ext cx="34" cy="46"/>
            </a:xfrm>
            <a:custGeom>
              <a:avLst/>
              <a:gdLst>
                <a:gd name="T0" fmla="*/ 33 w 34"/>
                <a:gd name="T1" fmla="*/ 45 h 46"/>
                <a:gd name="T2" fmla="*/ 24 w 34"/>
                <a:gd name="T3" fmla="*/ 45 h 46"/>
                <a:gd name="T4" fmla="*/ 18 w 34"/>
                <a:gd name="T5" fmla="*/ 43 h 46"/>
                <a:gd name="T6" fmla="*/ 13 w 34"/>
                <a:gd name="T7" fmla="*/ 40 h 46"/>
                <a:gd name="T8" fmla="*/ 9 w 34"/>
                <a:gd name="T9" fmla="*/ 35 h 46"/>
                <a:gd name="T10" fmla="*/ 6 w 34"/>
                <a:gd name="T11" fmla="*/ 29 h 46"/>
                <a:gd name="T12" fmla="*/ 3 w 34"/>
                <a:gd name="T13" fmla="*/ 21 h 46"/>
                <a:gd name="T14" fmla="*/ 1 w 34"/>
                <a:gd name="T15" fmla="*/ 12 h 46"/>
                <a:gd name="T16" fmla="*/ 0 w 34"/>
                <a:gd name="T17" fmla="*/ 1 h 46"/>
                <a:gd name="T18" fmla="*/ 1 w 34"/>
                <a:gd name="T19" fmla="*/ 3 h 46"/>
                <a:gd name="T20" fmla="*/ 4 w 34"/>
                <a:gd name="T21" fmla="*/ 4 h 46"/>
                <a:gd name="T22" fmla="*/ 6 w 34"/>
                <a:gd name="T23" fmla="*/ 3 h 46"/>
                <a:gd name="T24" fmla="*/ 9 w 34"/>
                <a:gd name="T25" fmla="*/ 2 h 46"/>
                <a:gd name="T26" fmla="*/ 11 w 34"/>
                <a:gd name="T27" fmla="*/ 0 h 46"/>
                <a:gd name="T28" fmla="*/ 13 w 34"/>
                <a:gd name="T29" fmla="*/ 0 h 46"/>
                <a:gd name="T30" fmla="*/ 14 w 34"/>
                <a:gd name="T31" fmla="*/ 0 h 46"/>
                <a:gd name="T32" fmla="*/ 14 w 34"/>
                <a:gd name="T33" fmla="*/ 1 h 46"/>
                <a:gd name="T34" fmla="*/ 13 w 34"/>
                <a:gd name="T35" fmla="*/ 8 h 46"/>
                <a:gd name="T36" fmla="*/ 13 w 34"/>
                <a:gd name="T37" fmla="*/ 15 h 46"/>
                <a:gd name="T38" fmla="*/ 14 w 34"/>
                <a:gd name="T39" fmla="*/ 21 h 46"/>
                <a:gd name="T40" fmla="*/ 16 w 34"/>
                <a:gd name="T41" fmla="*/ 28 h 46"/>
                <a:gd name="T42" fmla="*/ 18 w 34"/>
                <a:gd name="T43" fmla="*/ 34 h 46"/>
                <a:gd name="T44" fmla="*/ 22 w 34"/>
                <a:gd name="T45" fmla="*/ 39 h 46"/>
                <a:gd name="T46" fmla="*/ 27 w 34"/>
                <a:gd name="T47" fmla="*/ 42 h 46"/>
                <a:gd name="T48" fmla="*/ 33 w 34"/>
                <a:gd name="T49" fmla="*/ 45 h 46"/>
                <a:gd name="T50" fmla="*/ 33 w 34"/>
                <a:gd name="T51" fmla="*/ 45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46">
                  <a:moveTo>
                    <a:pt x="33" y="45"/>
                  </a:moveTo>
                  <a:lnTo>
                    <a:pt x="24" y="45"/>
                  </a:lnTo>
                  <a:lnTo>
                    <a:pt x="18" y="43"/>
                  </a:lnTo>
                  <a:lnTo>
                    <a:pt x="13" y="40"/>
                  </a:lnTo>
                  <a:lnTo>
                    <a:pt x="9" y="35"/>
                  </a:lnTo>
                  <a:lnTo>
                    <a:pt x="6" y="29"/>
                  </a:lnTo>
                  <a:lnTo>
                    <a:pt x="3" y="21"/>
                  </a:lnTo>
                  <a:lnTo>
                    <a:pt x="1" y="12"/>
                  </a:lnTo>
                  <a:lnTo>
                    <a:pt x="0" y="1"/>
                  </a:lnTo>
                  <a:lnTo>
                    <a:pt x="1" y="3"/>
                  </a:lnTo>
                  <a:lnTo>
                    <a:pt x="4" y="4"/>
                  </a:lnTo>
                  <a:lnTo>
                    <a:pt x="6" y="3"/>
                  </a:lnTo>
                  <a:lnTo>
                    <a:pt x="9" y="2"/>
                  </a:lnTo>
                  <a:lnTo>
                    <a:pt x="11" y="0"/>
                  </a:lnTo>
                  <a:lnTo>
                    <a:pt x="13" y="0"/>
                  </a:lnTo>
                  <a:lnTo>
                    <a:pt x="14" y="0"/>
                  </a:lnTo>
                  <a:lnTo>
                    <a:pt x="14" y="1"/>
                  </a:lnTo>
                  <a:lnTo>
                    <a:pt x="13" y="8"/>
                  </a:lnTo>
                  <a:lnTo>
                    <a:pt x="13" y="15"/>
                  </a:lnTo>
                  <a:lnTo>
                    <a:pt x="14" y="21"/>
                  </a:lnTo>
                  <a:lnTo>
                    <a:pt x="16" y="28"/>
                  </a:lnTo>
                  <a:lnTo>
                    <a:pt x="18" y="34"/>
                  </a:lnTo>
                  <a:lnTo>
                    <a:pt x="22" y="39"/>
                  </a:lnTo>
                  <a:lnTo>
                    <a:pt x="27" y="42"/>
                  </a:lnTo>
                  <a:lnTo>
                    <a:pt x="33" y="45"/>
                  </a:lnTo>
                </a:path>
              </a:pathLst>
            </a:custGeom>
            <a:solidFill>
              <a:srgbClr val="404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8" name="Freeform 96">
              <a:extLst>
                <a:ext uri="{FF2B5EF4-FFF2-40B4-BE49-F238E27FC236}">
                  <a16:creationId xmlns:a16="http://schemas.microsoft.com/office/drawing/2014/main" id="{199FC7FB-4567-459C-B687-026B1ABAA448}"/>
                </a:ext>
              </a:extLst>
            </p:cNvPr>
            <p:cNvSpPr>
              <a:spLocks/>
            </p:cNvSpPr>
            <p:nvPr/>
          </p:nvSpPr>
          <p:spPr bwMode="auto">
            <a:xfrm>
              <a:off x="5178" y="671"/>
              <a:ext cx="203" cy="186"/>
            </a:xfrm>
            <a:custGeom>
              <a:avLst/>
              <a:gdLst>
                <a:gd name="T0" fmla="*/ 71 w 203"/>
                <a:gd name="T1" fmla="*/ 20 h 186"/>
                <a:gd name="T2" fmla="*/ 54 w 203"/>
                <a:gd name="T3" fmla="*/ 39 h 186"/>
                <a:gd name="T4" fmla="*/ 45 w 203"/>
                <a:gd name="T5" fmla="*/ 58 h 186"/>
                <a:gd name="T6" fmla="*/ 44 w 203"/>
                <a:gd name="T7" fmla="*/ 77 h 186"/>
                <a:gd name="T8" fmla="*/ 46 w 203"/>
                <a:gd name="T9" fmla="*/ 94 h 186"/>
                <a:gd name="T10" fmla="*/ 52 w 203"/>
                <a:gd name="T11" fmla="*/ 110 h 186"/>
                <a:gd name="T12" fmla="*/ 58 w 203"/>
                <a:gd name="T13" fmla="*/ 125 h 186"/>
                <a:gd name="T14" fmla="*/ 63 w 203"/>
                <a:gd name="T15" fmla="*/ 136 h 186"/>
                <a:gd name="T16" fmla="*/ 62 w 203"/>
                <a:gd name="T17" fmla="*/ 142 h 186"/>
                <a:gd name="T18" fmla="*/ 56 w 203"/>
                <a:gd name="T19" fmla="*/ 145 h 186"/>
                <a:gd name="T20" fmla="*/ 49 w 203"/>
                <a:gd name="T21" fmla="*/ 148 h 186"/>
                <a:gd name="T22" fmla="*/ 40 w 203"/>
                <a:gd name="T23" fmla="*/ 152 h 186"/>
                <a:gd name="T24" fmla="*/ 31 w 203"/>
                <a:gd name="T25" fmla="*/ 156 h 186"/>
                <a:gd name="T26" fmla="*/ 22 w 203"/>
                <a:gd name="T27" fmla="*/ 160 h 186"/>
                <a:gd name="T28" fmla="*/ 13 w 203"/>
                <a:gd name="T29" fmla="*/ 163 h 186"/>
                <a:gd name="T30" fmla="*/ 6 w 203"/>
                <a:gd name="T31" fmla="*/ 167 h 186"/>
                <a:gd name="T32" fmla="*/ 2 w 203"/>
                <a:gd name="T33" fmla="*/ 170 h 186"/>
                <a:gd name="T34" fmla="*/ 0 w 203"/>
                <a:gd name="T35" fmla="*/ 176 h 186"/>
                <a:gd name="T36" fmla="*/ 0 w 203"/>
                <a:gd name="T37" fmla="*/ 181 h 186"/>
                <a:gd name="T38" fmla="*/ 1 w 203"/>
                <a:gd name="T39" fmla="*/ 183 h 186"/>
                <a:gd name="T40" fmla="*/ 5 w 203"/>
                <a:gd name="T41" fmla="*/ 184 h 186"/>
                <a:gd name="T42" fmla="*/ 9 w 203"/>
                <a:gd name="T43" fmla="*/ 185 h 186"/>
                <a:gd name="T44" fmla="*/ 22 w 203"/>
                <a:gd name="T45" fmla="*/ 183 h 186"/>
                <a:gd name="T46" fmla="*/ 43 w 203"/>
                <a:gd name="T47" fmla="*/ 176 h 186"/>
                <a:gd name="T48" fmla="*/ 65 w 203"/>
                <a:gd name="T49" fmla="*/ 166 h 186"/>
                <a:gd name="T50" fmla="*/ 87 w 203"/>
                <a:gd name="T51" fmla="*/ 153 h 186"/>
                <a:gd name="T52" fmla="*/ 108 w 203"/>
                <a:gd name="T53" fmla="*/ 138 h 186"/>
                <a:gd name="T54" fmla="*/ 129 w 203"/>
                <a:gd name="T55" fmla="*/ 122 h 186"/>
                <a:gd name="T56" fmla="*/ 149 w 203"/>
                <a:gd name="T57" fmla="*/ 105 h 186"/>
                <a:gd name="T58" fmla="*/ 168 w 203"/>
                <a:gd name="T59" fmla="*/ 88 h 186"/>
                <a:gd name="T60" fmla="*/ 183 w 203"/>
                <a:gd name="T61" fmla="*/ 73 h 186"/>
                <a:gd name="T62" fmla="*/ 194 w 203"/>
                <a:gd name="T63" fmla="*/ 62 h 186"/>
                <a:gd name="T64" fmla="*/ 199 w 203"/>
                <a:gd name="T65" fmla="*/ 53 h 186"/>
                <a:gd name="T66" fmla="*/ 202 w 203"/>
                <a:gd name="T67" fmla="*/ 44 h 186"/>
                <a:gd name="T68" fmla="*/ 199 w 203"/>
                <a:gd name="T69" fmla="*/ 40 h 186"/>
                <a:gd name="T70" fmla="*/ 194 w 203"/>
                <a:gd name="T71" fmla="*/ 39 h 186"/>
                <a:gd name="T72" fmla="*/ 189 w 203"/>
                <a:gd name="T73" fmla="*/ 40 h 186"/>
                <a:gd name="T74" fmla="*/ 186 w 203"/>
                <a:gd name="T75" fmla="*/ 40 h 186"/>
                <a:gd name="T76" fmla="*/ 178 w 203"/>
                <a:gd name="T77" fmla="*/ 32 h 186"/>
                <a:gd name="T78" fmla="*/ 168 w 203"/>
                <a:gd name="T79" fmla="*/ 20 h 186"/>
                <a:gd name="T80" fmla="*/ 157 w 203"/>
                <a:gd name="T81" fmla="*/ 11 h 186"/>
                <a:gd name="T82" fmla="*/ 146 w 203"/>
                <a:gd name="T83" fmla="*/ 5 h 186"/>
                <a:gd name="T84" fmla="*/ 134 w 203"/>
                <a:gd name="T85" fmla="*/ 1 h 186"/>
                <a:gd name="T86" fmla="*/ 121 w 203"/>
                <a:gd name="T87" fmla="*/ 0 h 186"/>
                <a:gd name="T88" fmla="*/ 106 w 203"/>
                <a:gd name="T89" fmla="*/ 2 h 186"/>
                <a:gd name="T90" fmla="*/ 91 w 203"/>
                <a:gd name="T91" fmla="*/ 6 h 186"/>
                <a:gd name="T92" fmla="*/ 83 w 203"/>
                <a:gd name="T93" fmla="*/ 10 h 1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03" h="186">
                  <a:moveTo>
                    <a:pt x="83" y="10"/>
                  </a:moveTo>
                  <a:lnTo>
                    <a:pt x="71" y="20"/>
                  </a:lnTo>
                  <a:lnTo>
                    <a:pt x="61" y="29"/>
                  </a:lnTo>
                  <a:lnTo>
                    <a:pt x="54" y="39"/>
                  </a:lnTo>
                  <a:lnTo>
                    <a:pt x="48" y="48"/>
                  </a:lnTo>
                  <a:lnTo>
                    <a:pt x="45" y="58"/>
                  </a:lnTo>
                  <a:lnTo>
                    <a:pt x="44" y="68"/>
                  </a:lnTo>
                  <a:lnTo>
                    <a:pt x="44" y="77"/>
                  </a:lnTo>
                  <a:lnTo>
                    <a:pt x="44" y="86"/>
                  </a:lnTo>
                  <a:lnTo>
                    <a:pt x="46" y="94"/>
                  </a:lnTo>
                  <a:lnTo>
                    <a:pt x="49" y="103"/>
                  </a:lnTo>
                  <a:lnTo>
                    <a:pt x="52" y="110"/>
                  </a:lnTo>
                  <a:lnTo>
                    <a:pt x="55" y="118"/>
                  </a:lnTo>
                  <a:lnTo>
                    <a:pt x="58" y="125"/>
                  </a:lnTo>
                  <a:lnTo>
                    <a:pt x="61" y="131"/>
                  </a:lnTo>
                  <a:lnTo>
                    <a:pt x="63" y="136"/>
                  </a:lnTo>
                  <a:lnTo>
                    <a:pt x="64" y="141"/>
                  </a:lnTo>
                  <a:lnTo>
                    <a:pt x="62" y="142"/>
                  </a:lnTo>
                  <a:lnTo>
                    <a:pt x="59" y="144"/>
                  </a:lnTo>
                  <a:lnTo>
                    <a:pt x="56" y="145"/>
                  </a:lnTo>
                  <a:lnTo>
                    <a:pt x="53" y="146"/>
                  </a:lnTo>
                  <a:lnTo>
                    <a:pt x="49" y="148"/>
                  </a:lnTo>
                  <a:lnTo>
                    <a:pt x="45" y="150"/>
                  </a:lnTo>
                  <a:lnTo>
                    <a:pt x="40" y="152"/>
                  </a:lnTo>
                  <a:lnTo>
                    <a:pt x="36" y="154"/>
                  </a:lnTo>
                  <a:lnTo>
                    <a:pt x="31" y="156"/>
                  </a:lnTo>
                  <a:lnTo>
                    <a:pt x="26" y="158"/>
                  </a:lnTo>
                  <a:lnTo>
                    <a:pt x="22" y="160"/>
                  </a:lnTo>
                  <a:lnTo>
                    <a:pt x="17" y="161"/>
                  </a:lnTo>
                  <a:lnTo>
                    <a:pt x="13" y="163"/>
                  </a:lnTo>
                  <a:lnTo>
                    <a:pt x="10" y="165"/>
                  </a:lnTo>
                  <a:lnTo>
                    <a:pt x="6" y="167"/>
                  </a:lnTo>
                  <a:lnTo>
                    <a:pt x="3" y="168"/>
                  </a:lnTo>
                  <a:lnTo>
                    <a:pt x="2" y="170"/>
                  </a:lnTo>
                  <a:lnTo>
                    <a:pt x="1" y="173"/>
                  </a:lnTo>
                  <a:lnTo>
                    <a:pt x="0" y="176"/>
                  </a:lnTo>
                  <a:lnTo>
                    <a:pt x="0" y="180"/>
                  </a:lnTo>
                  <a:lnTo>
                    <a:pt x="0" y="181"/>
                  </a:lnTo>
                  <a:lnTo>
                    <a:pt x="0" y="182"/>
                  </a:lnTo>
                  <a:lnTo>
                    <a:pt x="1" y="183"/>
                  </a:lnTo>
                  <a:lnTo>
                    <a:pt x="3" y="183"/>
                  </a:lnTo>
                  <a:lnTo>
                    <a:pt x="5" y="184"/>
                  </a:lnTo>
                  <a:lnTo>
                    <a:pt x="6" y="184"/>
                  </a:lnTo>
                  <a:lnTo>
                    <a:pt x="9" y="185"/>
                  </a:lnTo>
                  <a:lnTo>
                    <a:pt x="11" y="185"/>
                  </a:lnTo>
                  <a:lnTo>
                    <a:pt x="22" y="183"/>
                  </a:lnTo>
                  <a:lnTo>
                    <a:pt x="32" y="180"/>
                  </a:lnTo>
                  <a:lnTo>
                    <a:pt x="43" y="176"/>
                  </a:lnTo>
                  <a:lnTo>
                    <a:pt x="54" y="172"/>
                  </a:lnTo>
                  <a:lnTo>
                    <a:pt x="65" y="166"/>
                  </a:lnTo>
                  <a:lnTo>
                    <a:pt x="76" y="160"/>
                  </a:lnTo>
                  <a:lnTo>
                    <a:pt x="87" y="153"/>
                  </a:lnTo>
                  <a:lnTo>
                    <a:pt x="97" y="146"/>
                  </a:lnTo>
                  <a:lnTo>
                    <a:pt x="108" y="138"/>
                  </a:lnTo>
                  <a:lnTo>
                    <a:pt x="119" y="130"/>
                  </a:lnTo>
                  <a:lnTo>
                    <a:pt x="129" y="122"/>
                  </a:lnTo>
                  <a:lnTo>
                    <a:pt x="139" y="114"/>
                  </a:lnTo>
                  <a:lnTo>
                    <a:pt x="149" y="105"/>
                  </a:lnTo>
                  <a:lnTo>
                    <a:pt x="159" y="97"/>
                  </a:lnTo>
                  <a:lnTo>
                    <a:pt x="168" y="88"/>
                  </a:lnTo>
                  <a:lnTo>
                    <a:pt x="178" y="80"/>
                  </a:lnTo>
                  <a:lnTo>
                    <a:pt x="183" y="73"/>
                  </a:lnTo>
                  <a:lnTo>
                    <a:pt x="189" y="67"/>
                  </a:lnTo>
                  <a:lnTo>
                    <a:pt x="194" y="62"/>
                  </a:lnTo>
                  <a:lnTo>
                    <a:pt x="196" y="57"/>
                  </a:lnTo>
                  <a:lnTo>
                    <a:pt x="199" y="53"/>
                  </a:lnTo>
                  <a:lnTo>
                    <a:pt x="201" y="48"/>
                  </a:lnTo>
                  <a:lnTo>
                    <a:pt x="202" y="44"/>
                  </a:lnTo>
                  <a:lnTo>
                    <a:pt x="202" y="41"/>
                  </a:lnTo>
                  <a:lnTo>
                    <a:pt x="199" y="40"/>
                  </a:lnTo>
                  <a:lnTo>
                    <a:pt x="196" y="39"/>
                  </a:lnTo>
                  <a:lnTo>
                    <a:pt x="194" y="39"/>
                  </a:lnTo>
                  <a:lnTo>
                    <a:pt x="192" y="39"/>
                  </a:lnTo>
                  <a:lnTo>
                    <a:pt x="189" y="40"/>
                  </a:lnTo>
                  <a:lnTo>
                    <a:pt x="187" y="40"/>
                  </a:lnTo>
                  <a:lnTo>
                    <a:pt x="186" y="40"/>
                  </a:lnTo>
                  <a:lnTo>
                    <a:pt x="183" y="39"/>
                  </a:lnTo>
                  <a:lnTo>
                    <a:pt x="178" y="32"/>
                  </a:lnTo>
                  <a:lnTo>
                    <a:pt x="173" y="26"/>
                  </a:lnTo>
                  <a:lnTo>
                    <a:pt x="168" y="20"/>
                  </a:lnTo>
                  <a:lnTo>
                    <a:pt x="163" y="16"/>
                  </a:lnTo>
                  <a:lnTo>
                    <a:pt x="157" y="11"/>
                  </a:lnTo>
                  <a:lnTo>
                    <a:pt x="151" y="8"/>
                  </a:lnTo>
                  <a:lnTo>
                    <a:pt x="146" y="5"/>
                  </a:lnTo>
                  <a:lnTo>
                    <a:pt x="140" y="2"/>
                  </a:lnTo>
                  <a:lnTo>
                    <a:pt x="134" y="1"/>
                  </a:lnTo>
                  <a:lnTo>
                    <a:pt x="127" y="0"/>
                  </a:lnTo>
                  <a:lnTo>
                    <a:pt x="121" y="0"/>
                  </a:lnTo>
                  <a:lnTo>
                    <a:pt x="114" y="1"/>
                  </a:lnTo>
                  <a:lnTo>
                    <a:pt x="106" y="2"/>
                  </a:lnTo>
                  <a:lnTo>
                    <a:pt x="99" y="4"/>
                  </a:lnTo>
                  <a:lnTo>
                    <a:pt x="91" y="6"/>
                  </a:lnTo>
                  <a:lnTo>
                    <a:pt x="83" y="10"/>
                  </a:lnTo>
                </a:path>
              </a:pathLst>
            </a:custGeom>
            <a:solidFill>
              <a:srgbClr val="E0E07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09" name="Freeform 97">
              <a:extLst>
                <a:ext uri="{FF2B5EF4-FFF2-40B4-BE49-F238E27FC236}">
                  <a16:creationId xmlns:a16="http://schemas.microsoft.com/office/drawing/2014/main" id="{3B12D925-D357-4580-8F2E-7BE35436A70B}"/>
                </a:ext>
              </a:extLst>
            </p:cNvPr>
            <p:cNvSpPr>
              <a:spLocks/>
            </p:cNvSpPr>
            <p:nvPr/>
          </p:nvSpPr>
          <p:spPr bwMode="auto">
            <a:xfrm>
              <a:off x="5136" y="751"/>
              <a:ext cx="212" cy="129"/>
            </a:xfrm>
            <a:custGeom>
              <a:avLst/>
              <a:gdLst>
                <a:gd name="T0" fmla="*/ 186 w 212"/>
                <a:gd name="T1" fmla="*/ 9 h 129"/>
                <a:gd name="T2" fmla="*/ 190 w 212"/>
                <a:gd name="T3" fmla="*/ 4 h 129"/>
                <a:gd name="T4" fmla="*/ 196 w 212"/>
                <a:gd name="T5" fmla="*/ 0 h 129"/>
                <a:gd name="T6" fmla="*/ 203 w 212"/>
                <a:gd name="T7" fmla="*/ 1 h 129"/>
                <a:gd name="T8" fmla="*/ 209 w 212"/>
                <a:gd name="T9" fmla="*/ 6 h 129"/>
                <a:gd name="T10" fmla="*/ 211 w 212"/>
                <a:gd name="T11" fmla="*/ 15 h 129"/>
                <a:gd name="T12" fmla="*/ 208 w 212"/>
                <a:gd name="T13" fmla="*/ 23 h 129"/>
                <a:gd name="T14" fmla="*/ 200 w 212"/>
                <a:gd name="T15" fmla="*/ 28 h 129"/>
                <a:gd name="T16" fmla="*/ 189 w 212"/>
                <a:gd name="T17" fmla="*/ 33 h 129"/>
                <a:gd name="T18" fmla="*/ 177 w 212"/>
                <a:gd name="T19" fmla="*/ 48 h 129"/>
                <a:gd name="T20" fmla="*/ 160 w 212"/>
                <a:gd name="T21" fmla="*/ 64 h 129"/>
                <a:gd name="T22" fmla="*/ 141 w 212"/>
                <a:gd name="T23" fmla="*/ 80 h 129"/>
                <a:gd name="T24" fmla="*/ 120 w 212"/>
                <a:gd name="T25" fmla="*/ 96 h 129"/>
                <a:gd name="T26" fmla="*/ 97 w 212"/>
                <a:gd name="T27" fmla="*/ 109 h 129"/>
                <a:gd name="T28" fmla="*/ 72 w 212"/>
                <a:gd name="T29" fmla="*/ 120 h 129"/>
                <a:gd name="T30" fmla="*/ 47 w 212"/>
                <a:gd name="T31" fmla="*/ 126 h 129"/>
                <a:gd name="T32" fmla="*/ 27 w 212"/>
                <a:gd name="T33" fmla="*/ 126 h 129"/>
                <a:gd name="T34" fmla="*/ 22 w 212"/>
                <a:gd name="T35" fmla="*/ 118 h 129"/>
                <a:gd name="T36" fmla="*/ 26 w 212"/>
                <a:gd name="T37" fmla="*/ 106 h 129"/>
                <a:gd name="T38" fmla="*/ 36 w 212"/>
                <a:gd name="T39" fmla="*/ 95 h 129"/>
                <a:gd name="T40" fmla="*/ 41 w 212"/>
                <a:gd name="T41" fmla="*/ 94 h 129"/>
                <a:gd name="T42" fmla="*/ 40 w 212"/>
                <a:gd name="T43" fmla="*/ 101 h 129"/>
                <a:gd name="T44" fmla="*/ 37 w 212"/>
                <a:gd name="T45" fmla="*/ 107 h 129"/>
                <a:gd name="T46" fmla="*/ 34 w 212"/>
                <a:gd name="T47" fmla="*/ 111 h 129"/>
                <a:gd name="T48" fmla="*/ 34 w 212"/>
                <a:gd name="T49" fmla="*/ 115 h 129"/>
                <a:gd name="T50" fmla="*/ 39 w 212"/>
                <a:gd name="T51" fmla="*/ 116 h 129"/>
                <a:gd name="T52" fmla="*/ 49 w 212"/>
                <a:gd name="T53" fmla="*/ 116 h 129"/>
                <a:gd name="T54" fmla="*/ 65 w 212"/>
                <a:gd name="T55" fmla="*/ 112 h 129"/>
                <a:gd name="T56" fmla="*/ 82 w 212"/>
                <a:gd name="T57" fmla="*/ 105 h 129"/>
                <a:gd name="T58" fmla="*/ 100 w 212"/>
                <a:gd name="T59" fmla="*/ 97 h 129"/>
                <a:gd name="T60" fmla="*/ 118 w 212"/>
                <a:gd name="T61" fmla="*/ 86 h 129"/>
                <a:gd name="T62" fmla="*/ 136 w 212"/>
                <a:gd name="T63" fmla="*/ 74 h 129"/>
                <a:gd name="T64" fmla="*/ 152 w 212"/>
                <a:gd name="T65" fmla="*/ 60 h 129"/>
                <a:gd name="T66" fmla="*/ 168 w 212"/>
                <a:gd name="T67" fmla="*/ 45 h 129"/>
                <a:gd name="T68" fmla="*/ 171 w 212"/>
                <a:gd name="T69" fmla="*/ 32 h 129"/>
                <a:gd name="T70" fmla="*/ 118 w 212"/>
                <a:gd name="T71" fmla="*/ 56 h 129"/>
                <a:gd name="T72" fmla="*/ 96 w 212"/>
                <a:gd name="T73" fmla="*/ 67 h 129"/>
                <a:gd name="T74" fmla="*/ 75 w 212"/>
                <a:gd name="T75" fmla="*/ 76 h 129"/>
                <a:gd name="T76" fmla="*/ 56 w 212"/>
                <a:gd name="T77" fmla="*/ 84 h 129"/>
                <a:gd name="T78" fmla="*/ 40 w 212"/>
                <a:gd name="T79" fmla="*/ 90 h 129"/>
                <a:gd name="T80" fmla="*/ 25 w 212"/>
                <a:gd name="T81" fmla="*/ 94 h 129"/>
                <a:gd name="T82" fmla="*/ 13 w 212"/>
                <a:gd name="T83" fmla="*/ 97 h 129"/>
                <a:gd name="T84" fmla="*/ 5 w 212"/>
                <a:gd name="T85" fmla="*/ 96 h 129"/>
                <a:gd name="T86" fmla="*/ 0 w 212"/>
                <a:gd name="T87" fmla="*/ 91 h 129"/>
                <a:gd name="T88" fmla="*/ 1 w 212"/>
                <a:gd name="T89" fmla="*/ 81 h 129"/>
                <a:gd name="T90" fmla="*/ 10 w 212"/>
                <a:gd name="T91" fmla="*/ 71 h 129"/>
                <a:gd name="T92" fmla="*/ 21 w 212"/>
                <a:gd name="T93" fmla="*/ 61 h 129"/>
                <a:gd name="T94" fmla="*/ 29 w 212"/>
                <a:gd name="T95" fmla="*/ 60 h 129"/>
                <a:gd name="T96" fmla="*/ 31 w 212"/>
                <a:gd name="T97" fmla="*/ 63 h 129"/>
                <a:gd name="T98" fmla="*/ 34 w 212"/>
                <a:gd name="T99" fmla="*/ 67 h 129"/>
                <a:gd name="T100" fmla="*/ 36 w 212"/>
                <a:gd name="T101" fmla="*/ 70 h 129"/>
                <a:gd name="T102" fmla="*/ 46 w 212"/>
                <a:gd name="T103" fmla="*/ 70 h 129"/>
                <a:gd name="T104" fmla="*/ 64 w 212"/>
                <a:gd name="T105" fmla="*/ 65 h 129"/>
                <a:gd name="T106" fmla="*/ 84 w 212"/>
                <a:gd name="T107" fmla="*/ 58 h 129"/>
                <a:gd name="T108" fmla="*/ 104 w 212"/>
                <a:gd name="T109" fmla="*/ 50 h 129"/>
                <a:gd name="T110" fmla="*/ 125 w 212"/>
                <a:gd name="T111" fmla="*/ 41 h 129"/>
                <a:gd name="T112" fmla="*/ 145 w 212"/>
                <a:gd name="T113" fmla="*/ 31 h 129"/>
                <a:gd name="T114" fmla="*/ 162 w 212"/>
                <a:gd name="T115" fmla="*/ 23 h 129"/>
                <a:gd name="T116" fmla="*/ 179 w 212"/>
                <a:gd name="T117" fmla="*/ 15 h 129"/>
                <a:gd name="T118" fmla="*/ 186 w 212"/>
                <a:gd name="T119" fmla="*/ 12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2" h="129">
                  <a:moveTo>
                    <a:pt x="186" y="12"/>
                  </a:moveTo>
                  <a:lnTo>
                    <a:pt x="186" y="9"/>
                  </a:lnTo>
                  <a:lnTo>
                    <a:pt x="188" y="6"/>
                  </a:lnTo>
                  <a:lnTo>
                    <a:pt x="190" y="4"/>
                  </a:lnTo>
                  <a:lnTo>
                    <a:pt x="193" y="1"/>
                  </a:lnTo>
                  <a:lnTo>
                    <a:pt x="196" y="0"/>
                  </a:lnTo>
                  <a:lnTo>
                    <a:pt x="199" y="0"/>
                  </a:lnTo>
                  <a:lnTo>
                    <a:pt x="203" y="1"/>
                  </a:lnTo>
                  <a:lnTo>
                    <a:pt x="206" y="4"/>
                  </a:lnTo>
                  <a:lnTo>
                    <a:pt x="209" y="6"/>
                  </a:lnTo>
                  <a:lnTo>
                    <a:pt x="211" y="10"/>
                  </a:lnTo>
                  <a:lnTo>
                    <a:pt x="211" y="15"/>
                  </a:lnTo>
                  <a:lnTo>
                    <a:pt x="210" y="19"/>
                  </a:lnTo>
                  <a:lnTo>
                    <a:pt x="208" y="23"/>
                  </a:lnTo>
                  <a:lnTo>
                    <a:pt x="205" y="26"/>
                  </a:lnTo>
                  <a:lnTo>
                    <a:pt x="200" y="28"/>
                  </a:lnTo>
                  <a:lnTo>
                    <a:pt x="194" y="27"/>
                  </a:lnTo>
                  <a:lnTo>
                    <a:pt x="189" y="33"/>
                  </a:lnTo>
                  <a:lnTo>
                    <a:pt x="183" y="41"/>
                  </a:lnTo>
                  <a:lnTo>
                    <a:pt x="177" y="48"/>
                  </a:lnTo>
                  <a:lnTo>
                    <a:pt x="169" y="56"/>
                  </a:lnTo>
                  <a:lnTo>
                    <a:pt x="160" y="64"/>
                  </a:lnTo>
                  <a:lnTo>
                    <a:pt x="152" y="72"/>
                  </a:lnTo>
                  <a:lnTo>
                    <a:pt x="141" y="80"/>
                  </a:lnTo>
                  <a:lnTo>
                    <a:pt x="131" y="88"/>
                  </a:lnTo>
                  <a:lnTo>
                    <a:pt x="120" y="96"/>
                  </a:lnTo>
                  <a:lnTo>
                    <a:pt x="109" y="103"/>
                  </a:lnTo>
                  <a:lnTo>
                    <a:pt x="97" y="109"/>
                  </a:lnTo>
                  <a:lnTo>
                    <a:pt x="84" y="115"/>
                  </a:lnTo>
                  <a:lnTo>
                    <a:pt x="72" y="120"/>
                  </a:lnTo>
                  <a:lnTo>
                    <a:pt x="59" y="123"/>
                  </a:lnTo>
                  <a:lnTo>
                    <a:pt x="47" y="126"/>
                  </a:lnTo>
                  <a:lnTo>
                    <a:pt x="34" y="128"/>
                  </a:lnTo>
                  <a:lnTo>
                    <a:pt x="27" y="126"/>
                  </a:lnTo>
                  <a:lnTo>
                    <a:pt x="24" y="122"/>
                  </a:lnTo>
                  <a:lnTo>
                    <a:pt x="22" y="118"/>
                  </a:lnTo>
                  <a:lnTo>
                    <a:pt x="23" y="112"/>
                  </a:lnTo>
                  <a:lnTo>
                    <a:pt x="26" y="106"/>
                  </a:lnTo>
                  <a:lnTo>
                    <a:pt x="30" y="100"/>
                  </a:lnTo>
                  <a:lnTo>
                    <a:pt x="36" y="95"/>
                  </a:lnTo>
                  <a:lnTo>
                    <a:pt x="42" y="91"/>
                  </a:lnTo>
                  <a:lnTo>
                    <a:pt x="41" y="94"/>
                  </a:lnTo>
                  <a:lnTo>
                    <a:pt x="40" y="98"/>
                  </a:lnTo>
                  <a:lnTo>
                    <a:pt x="40" y="101"/>
                  </a:lnTo>
                  <a:lnTo>
                    <a:pt x="40" y="104"/>
                  </a:lnTo>
                  <a:lnTo>
                    <a:pt x="37" y="107"/>
                  </a:lnTo>
                  <a:lnTo>
                    <a:pt x="35" y="110"/>
                  </a:lnTo>
                  <a:lnTo>
                    <a:pt x="34" y="111"/>
                  </a:lnTo>
                  <a:lnTo>
                    <a:pt x="34" y="114"/>
                  </a:lnTo>
                  <a:lnTo>
                    <a:pt x="34" y="115"/>
                  </a:lnTo>
                  <a:lnTo>
                    <a:pt x="37" y="116"/>
                  </a:lnTo>
                  <a:lnTo>
                    <a:pt x="39" y="116"/>
                  </a:lnTo>
                  <a:lnTo>
                    <a:pt x="42" y="116"/>
                  </a:lnTo>
                  <a:lnTo>
                    <a:pt x="49" y="116"/>
                  </a:lnTo>
                  <a:lnTo>
                    <a:pt x="57" y="114"/>
                  </a:lnTo>
                  <a:lnTo>
                    <a:pt x="65" y="112"/>
                  </a:lnTo>
                  <a:lnTo>
                    <a:pt x="74" y="109"/>
                  </a:lnTo>
                  <a:lnTo>
                    <a:pt x="82" y="105"/>
                  </a:lnTo>
                  <a:lnTo>
                    <a:pt x="91" y="101"/>
                  </a:lnTo>
                  <a:lnTo>
                    <a:pt x="100" y="97"/>
                  </a:lnTo>
                  <a:lnTo>
                    <a:pt x="109" y="92"/>
                  </a:lnTo>
                  <a:lnTo>
                    <a:pt x="118" y="86"/>
                  </a:lnTo>
                  <a:lnTo>
                    <a:pt x="127" y="80"/>
                  </a:lnTo>
                  <a:lnTo>
                    <a:pt x="136" y="74"/>
                  </a:lnTo>
                  <a:lnTo>
                    <a:pt x="144" y="67"/>
                  </a:lnTo>
                  <a:lnTo>
                    <a:pt x="152" y="60"/>
                  </a:lnTo>
                  <a:lnTo>
                    <a:pt x="160" y="53"/>
                  </a:lnTo>
                  <a:lnTo>
                    <a:pt x="168" y="45"/>
                  </a:lnTo>
                  <a:lnTo>
                    <a:pt x="174" y="38"/>
                  </a:lnTo>
                  <a:lnTo>
                    <a:pt x="171" y="32"/>
                  </a:lnTo>
                  <a:lnTo>
                    <a:pt x="129" y="51"/>
                  </a:lnTo>
                  <a:lnTo>
                    <a:pt x="118" y="56"/>
                  </a:lnTo>
                  <a:lnTo>
                    <a:pt x="107" y="62"/>
                  </a:lnTo>
                  <a:lnTo>
                    <a:pt x="96" y="67"/>
                  </a:lnTo>
                  <a:lnTo>
                    <a:pt x="85" y="72"/>
                  </a:lnTo>
                  <a:lnTo>
                    <a:pt x="75" y="76"/>
                  </a:lnTo>
                  <a:lnTo>
                    <a:pt x="66" y="80"/>
                  </a:lnTo>
                  <a:lnTo>
                    <a:pt x="56" y="84"/>
                  </a:lnTo>
                  <a:lnTo>
                    <a:pt x="48" y="88"/>
                  </a:lnTo>
                  <a:lnTo>
                    <a:pt x="40" y="90"/>
                  </a:lnTo>
                  <a:lnTo>
                    <a:pt x="32" y="93"/>
                  </a:lnTo>
                  <a:lnTo>
                    <a:pt x="25" y="94"/>
                  </a:lnTo>
                  <a:lnTo>
                    <a:pt x="18" y="96"/>
                  </a:lnTo>
                  <a:lnTo>
                    <a:pt x="13" y="97"/>
                  </a:lnTo>
                  <a:lnTo>
                    <a:pt x="9" y="97"/>
                  </a:lnTo>
                  <a:lnTo>
                    <a:pt x="5" y="96"/>
                  </a:lnTo>
                  <a:lnTo>
                    <a:pt x="2" y="95"/>
                  </a:lnTo>
                  <a:lnTo>
                    <a:pt x="0" y="91"/>
                  </a:lnTo>
                  <a:lnTo>
                    <a:pt x="0" y="86"/>
                  </a:lnTo>
                  <a:lnTo>
                    <a:pt x="1" y="81"/>
                  </a:lnTo>
                  <a:lnTo>
                    <a:pt x="5" y="76"/>
                  </a:lnTo>
                  <a:lnTo>
                    <a:pt x="10" y="71"/>
                  </a:lnTo>
                  <a:lnTo>
                    <a:pt x="16" y="66"/>
                  </a:lnTo>
                  <a:lnTo>
                    <a:pt x="21" y="61"/>
                  </a:lnTo>
                  <a:lnTo>
                    <a:pt x="27" y="57"/>
                  </a:lnTo>
                  <a:lnTo>
                    <a:pt x="29" y="60"/>
                  </a:lnTo>
                  <a:lnTo>
                    <a:pt x="29" y="61"/>
                  </a:lnTo>
                  <a:lnTo>
                    <a:pt x="31" y="63"/>
                  </a:lnTo>
                  <a:lnTo>
                    <a:pt x="32" y="65"/>
                  </a:lnTo>
                  <a:lnTo>
                    <a:pt x="34" y="67"/>
                  </a:lnTo>
                  <a:lnTo>
                    <a:pt x="34" y="68"/>
                  </a:lnTo>
                  <a:lnTo>
                    <a:pt x="36" y="70"/>
                  </a:lnTo>
                  <a:lnTo>
                    <a:pt x="37" y="71"/>
                  </a:lnTo>
                  <a:lnTo>
                    <a:pt x="46" y="70"/>
                  </a:lnTo>
                  <a:lnTo>
                    <a:pt x="55" y="68"/>
                  </a:lnTo>
                  <a:lnTo>
                    <a:pt x="64" y="65"/>
                  </a:lnTo>
                  <a:lnTo>
                    <a:pt x="74" y="61"/>
                  </a:lnTo>
                  <a:lnTo>
                    <a:pt x="84" y="58"/>
                  </a:lnTo>
                  <a:lnTo>
                    <a:pt x="94" y="54"/>
                  </a:lnTo>
                  <a:lnTo>
                    <a:pt x="104" y="50"/>
                  </a:lnTo>
                  <a:lnTo>
                    <a:pt x="114" y="45"/>
                  </a:lnTo>
                  <a:lnTo>
                    <a:pt x="125" y="41"/>
                  </a:lnTo>
                  <a:lnTo>
                    <a:pt x="135" y="37"/>
                  </a:lnTo>
                  <a:lnTo>
                    <a:pt x="145" y="31"/>
                  </a:lnTo>
                  <a:lnTo>
                    <a:pt x="154" y="27"/>
                  </a:lnTo>
                  <a:lnTo>
                    <a:pt x="162" y="23"/>
                  </a:lnTo>
                  <a:lnTo>
                    <a:pt x="171" y="19"/>
                  </a:lnTo>
                  <a:lnTo>
                    <a:pt x="179" y="15"/>
                  </a:lnTo>
                  <a:lnTo>
                    <a:pt x="186" y="12"/>
                  </a:lnTo>
                </a:path>
              </a:pathLst>
            </a:custGeom>
            <a:solidFill>
              <a:srgbClr val="E1E14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10" name="Freeform 98">
              <a:extLst>
                <a:ext uri="{FF2B5EF4-FFF2-40B4-BE49-F238E27FC236}">
                  <a16:creationId xmlns:a16="http://schemas.microsoft.com/office/drawing/2014/main" id="{C21FC91E-14D4-496A-A554-61525FB15109}"/>
                </a:ext>
              </a:extLst>
            </p:cNvPr>
            <p:cNvSpPr>
              <a:spLocks/>
            </p:cNvSpPr>
            <p:nvPr/>
          </p:nvSpPr>
          <p:spPr bwMode="auto">
            <a:xfrm>
              <a:off x="5332" y="760"/>
              <a:ext cx="18" cy="17"/>
            </a:xfrm>
            <a:custGeom>
              <a:avLst/>
              <a:gdLst>
                <a:gd name="T0" fmla="*/ 8 w 18"/>
                <a:gd name="T1" fmla="*/ 0 h 17"/>
                <a:gd name="T2" fmla="*/ 11 w 18"/>
                <a:gd name="T3" fmla="*/ 1 h 17"/>
                <a:gd name="T4" fmla="*/ 13 w 18"/>
                <a:gd name="T5" fmla="*/ 2 h 17"/>
                <a:gd name="T6" fmla="*/ 17 w 18"/>
                <a:gd name="T7" fmla="*/ 4 h 17"/>
                <a:gd name="T8" fmla="*/ 17 w 18"/>
                <a:gd name="T9" fmla="*/ 8 h 17"/>
                <a:gd name="T10" fmla="*/ 17 w 18"/>
                <a:gd name="T11" fmla="*/ 11 h 17"/>
                <a:gd name="T12" fmla="*/ 13 w 18"/>
                <a:gd name="T13" fmla="*/ 13 h 17"/>
                <a:gd name="T14" fmla="*/ 11 w 18"/>
                <a:gd name="T15" fmla="*/ 16 h 17"/>
                <a:gd name="T16" fmla="*/ 8 w 18"/>
                <a:gd name="T17" fmla="*/ 16 h 17"/>
                <a:gd name="T18" fmla="*/ 5 w 18"/>
                <a:gd name="T19" fmla="*/ 16 h 17"/>
                <a:gd name="T20" fmla="*/ 1 w 18"/>
                <a:gd name="T21" fmla="*/ 13 h 17"/>
                <a:gd name="T22" fmla="*/ 0 w 18"/>
                <a:gd name="T23" fmla="*/ 11 h 17"/>
                <a:gd name="T24" fmla="*/ 0 w 18"/>
                <a:gd name="T25" fmla="*/ 8 h 17"/>
                <a:gd name="T26" fmla="*/ 0 w 18"/>
                <a:gd name="T27" fmla="*/ 4 h 17"/>
                <a:gd name="T28" fmla="*/ 1 w 18"/>
                <a:gd name="T29" fmla="*/ 2 h 17"/>
                <a:gd name="T30" fmla="*/ 5 w 18"/>
                <a:gd name="T31" fmla="*/ 1 h 17"/>
                <a:gd name="T32" fmla="*/ 8 w 18"/>
                <a:gd name="T33" fmla="*/ 0 h 17"/>
                <a:gd name="T34" fmla="*/ 8 w 18"/>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17">
                  <a:moveTo>
                    <a:pt x="8" y="0"/>
                  </a:moveTo>
                  <a:lnTo>
                    <a:pt x="11" y="1"/>
                  </a:lnTo>
                  <a:lnTo>
                    <a:pt x="13" y="2"/>
                  </a:lnTo>
                  <a:lnTo>
                    <a:pt x="17" y="4"/>
                  </a:lnTo>
                  <a:lnTo>
                    <a:pt x="17" y="8"/>
                  </a:lnTo>
                  <a:lnTo>
                    <a:pt x="17" y="11"/>
                  </a:lnTo>
                  <a:lnTo>
                    <a:pt x="13" y="13"/>
                  </a:lnTo>
                  <a:lnTo>
                    <a:pt x="11" y="16"/>
                  </a:lnTo>
                  <a:lnTo>
                    <a:pt x="8" y="16"/>
                  </a:lnTo>
                  <a:lnTo>
                    <a:pt x="5" y="16"/>
                  </a:lnTo>
                  <a:lnTo>
                    <a:pt x="1" y="13"/>
                  </a:lnTo>
                  <a:lnTo>
                    <a:pt x="0" y="11"/>
                  </a:lnTo>
                  <a:lnTo>
                    <a:pt x="0" y="8"/>
                  </a:lnTo>
                  <a:lnTo>
                    <a:pt x="0" y="4"/>
                  </a:lnTo>
                  <a:lnTo>
                    <a:pt x="1" y="2"/>
                  </a:lnTo>
                  <a:lnTo>
                    <a:pt x="5" y="1"/>
                  </a:lnTo>
                  <a:lnTo>
                    <a:pt x="8" y="0"/>
                  </a:lnTo>
                </a:path>
              </a:pathLst>
            </a:custGeom>
            <a:solidFill>
              <a:srgbClr val="00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11" name="Freeform 99">
              <a:extLst>
                <a:ext uri="{FF2B5EF4-FFF2-40B4-BE49-F238E27FC236}">
                  <a16:creationId xmlns:a16="http://schemas.microsoft.com/office/drawing/2014/main" id="{E93B6BA5-363D-4BBE-B25B-839603ED6D80}"/>
                </a:ext>
              </a:extLst>
            </p:cNvPr>
            <p:cNvSpPr>
              <a:spLocks/>
            </p:cNvSpPr>
            <p:nvPr/>
          </p:nvSpPr>
          <p:spPr bwMode="auto">
            <a:xfrm>
              <a:off x="5346" y="785"/>
              <a:ext cx="28" cy="38"/>
            </a:xfrm>
            <a:custGeom>
              <a:avLst/>
              <a:gdLst>
                <a:gd name="T0" fmla="*/ 14 w 28"/>
                <a:gd name="T1" fmla="*/ 37 h 38"/>
                <a:gd name="T2" fmla="*/ 14 w 28"/>
                <a:gd name="T3" fmla="*/ 33 h 38"/>
                <a:gd name="T4" fmla="*/ 14 w 28"/>
                <a:gd name="T5" fmla="*/ 30 h 38"/>
                <a:gd name="T6" fmla="*/ 13 w 28"/>
                <a:gd name="T7" fmla="*/ 27 h 38"/>
                <a:gd name="T8" fmla="*/ 13 w 28"/>
                <a:gd name="T9" fmla="*/ 26 h 38"/>
                <a:gd name="T10" fmla="*/ 10 w 28"/>
                <a:gd name="T11" fmla="*/ 24 h 38"/>
                <a:gd name="T12" fmla="*/ 8 w 28"/>
                <a:gd name="T13" fmla="*/ 23 h 38"/>
                <a:gd name="T14" fmla="*/ 5 w 28"/>
                <a:gd name="T15" fmla="*/ 22 h 38"/>
                <a:gd name="T16" fmla="*/ 2 w 28"/>
                <a:gd name="T17" fmla="*/ 21 h 38"/>
                <a:gd name="T18" fmla="*/ 0 w 28"/>
                <a:gd name="T19" fmla="*/ 19 h 38"/>
                <a:gd name="T20" fmla="*/ 0 w 28"/>
                <a:gd name="T21" fmla="*/ 15 h 38"/>
                <a:gd name="T22" fmla="*/ 0 w 28"/>
                <a:gd name="T23" fmla="*/ 12 h 38"/>
                <a:gd name="T24" fmla="*/ 0 w 28"/>
                <a:gd name="T25" fmla="*/ 9 h 38"/>
                <a:gd name="T26" fmla="*/ 2 w 28"/>
                <a:gd name="T27" fmla="*/ 6 h 38"/>
                <a:gd name="T28" fmla="*/ 3 w 28"/>
                <a:gd name="T29" fmla="*/ 4 h 38"/>
                <a:gd name="T30" fmla="*/ 6 w 28"/>
                <a:gd name="T31" fmla="*/ 1 h 38"/>
                <a:gd name="T32" fmla="*/ 10 w 28"/>
                <a:gd name="T33" fmla="*/ 0 h 38"/>
                <a:gd name="T34" fmla="*/ 5 w 28"/>
                <a:gd name="T35" fmla="*/ 5 h 38"/>
                <a:gd name="T36" fmla="*/ 2 w 28"/>
                <a:gd name="T37" fmla="*/ 9 h 38"/>
                <a:gd name="T38" fmla="*/ 2 w 28"/>
                <a:gd name="T39" fmla="*/ 14 h 38"/>
                <a:gd name="T40" fmla="*/ 4 w 28"/>
                <a:gd name="T41" fmla="*/ 19 h 38"/>
                <a:gd name="T42" fmla="*/ 5 w 28"/>
                <a:gd name="T43" fmla="*/ 19 h 38"/>
                <a:gd name="T44" fmla="*/ 7 w 28"/>
                <a:gd name="T45" fmla="*/ 19 h 38"/>
                <a:gd name="T46" fmla="*/ 8 w 28"/>
                <a:gd name="T47" fmla="*/ 17 h 38"/>
                <a:gd name="T48" fmla="*/ 9 w 28"/>
                <a:gd name="T49" fmla="*/ 15 h 38"/>
                <a:gd name="T50" fmla="*/ 11 w 28"/>
                <a:gd name="T51" fmla="*/ 15 h 38"/>
                <a:gd name="T52" fmla="*/ 13 w 28"/>
                <a:gd name="T53" fmla="*/ 16 h 38"/>
                <a:gd name="T54" fmla="*/ 14 w 28"/>
                <a:gd name="T55" fmla="*/ 17 h 38"/>
                <a:gd name="T56" fmla="*/ 14 w 28"/>
                <a:gd name="T57" fmla="*/ 20 h 38"/>
                <a:gd name="T58" fmla="*/ 14 w 28"/>
                <a:gd name="T59" fmla="*/ 23 h 38"/>
                <a:gd name="T60" fmla="*/ 14 w 28"/>
                <a:gd name="T61" fmla="*/ 27 h 38"/>
                <a:gd name="T62" fmla="*/ 16 w 28"/>
                <a:gd name="T63" fmla="*/ 30 h 38"/>
                <a:gd name="T64" fmla="*/ 17 w 28"/>
                <a:gd name="T65" fmla="*/ 33 h 38"/>
                <a:gd name="T66" fmla="*/ 19 w 28"/>
                <a:gd name="T67" fmla="*/ 33 h 38"/>
                <a:gd name="T68" fmla="*/ 21 w 28"/>
                <a:gd name="T69" fmla="*/ 32 h 38"/>
                <a:gd name="T70" fmla="*/ 23 w 28"/>
                <a:gd name="T71" fmla="*/ 31 h 38"/>
                <a:gd name="T72" fmla="*/ 24 w 28"/>
                <a:gd name="T73" fmla="*/ 28 h 38"/>
                <a:gd name="T74" fmla="*/ 24 w 28"/>
                <a:gd name="T75" fmla="*/ 23 h 38"/>
                <a:gd name="T76" fmla="*/ 24 w 28"/>
                <a:gd name="T77" fmla="*/ 19 h 38"/>
                <a:gd name="T78" fmla="*/ 23 w 28"/>
                <a:gd name="T79" fmla="*/ 15 h 38"/>
                <a:gd name="T80" fmla="*/ 22 w 28"/>
                <a:gd name="T81" fmla="*/ 10 h 38"/>
                <a:gd name="T82" fmla="*/ 24 w 28"/>
                <a:gd name="T83" fmla="*/ 15 h 38"/>
                <a:gd name="T84" fmla="*/ 26 w 28"/>
                <a:gd name="T85" fmla="*/ 19 h 38"/>
                <a:gd name="T86" fmla="*/ 27 w 28"/>
                <a:gd name="T87" fmla="*/ 23 h 38"/>
                <a:gd name="T88" fmla="*/ 27 w 28"/>
                <a:gd name="T89" fmla="*/ 27 h 38"/>
                <a:gd name="T90" fmla="*/ 26 w 28"/>
                <a:gd name="T91" fmla="*/ 31 h 38"/>
                <a:gd name="T92" fmla="*/ 24 w 28"/>
                <a:gd name="T93" fmla="*/ 34 h 38"/>
                <a:gd name="T94" fmla="*/ 23 w 28"/>
                <a:gd name="T95" fmla="*/ 35 h 38"/>
                <a:gd name="T96" fmla="*/ 21 w 28"/>
                <a:gd name="T97" fmla="*/ 35 h 38"/>
                <a:gd name="T98" fmla="*/ 20 w 28"/>
                <a:gd name="T99" fmla="*/ 36 h 38"/>
                <a:gd name="T100" fmla="*/ 18 w 28"/>
                <a:gd name="T101" fmla="*/ 36 h 38"/>
                <a:gd name="T102" fmla="*/ 16 w 28"/>
                <a:gd name="T103" fmla="*/ 36 h 38"/>
                <a:gd name="T104" fmla="*/ 14 w 28"/>
                <a:gd name="T105" fmla="*/ 37 h 38"/>
                <a:gd name="T106" fmla="*/ 14 w 28"/>
                <a:gd name="T107" fmla="*/ 37 h 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 h="38">
                  <a:moveTo>
                    <a:pt x="14" y="37"/>
                  </a:moveTo>
                  <a:lnTo>
                    <a:pt x="14" y="33"/>
                  </a:lnTo>
                  <a:lnTo>
                    <a:pt x="14" y="30"/>
                  </a:lnTo>
                  <a:lnTo>
                    <a:pt x="13" y="27"/>
                  </a:lnTo>
                  <a:lnTo>
                    <a:pt x="13" y="26"/>
                  </a:lnTo>
                  <a:lnTo>
                    <a:pt x="10" y="24"/>
                  </a:lnTo>
                  <a:lnTo>
                    <a:pt x="8" y="23"/>
                  </a:lnTo>
                  <a:lnTo>
                    <a:pt x="5" y="22"/>
                  </a:lnTo>
                  <a:lnTo>
                    <a:pt x="2" y="21"/>
                  </a:lnTo>
                  <a:lnTo>
                    <a:pt x="0" y="19"/>
                  </a:lnTo>
                  <a:lnTo>
                    <a:pt x="0" y="15"/>
                  </a:lnTo>
                  <a:lnTo>
                    <a:pt x="0" y="12"/>
                  </a:lnTo>
                  <a:lnTo>
                    <a:pt x="0" y="9"/>
                  </a:lnTo>
                  <a:lnTo>
                    <a:pt x="2" y="6"/>
                  </a:lnTo>
                  <a:lnTo>
                    <a:pt x="3" y="4"/>
                  </a:lnTo>
                  <a:lnTo>
                    <a:pt x="6" y="1"/>
                  </a:lnTo>
                  <a:lnTo>
                    <a:pt x="10" y="0"/>
                  </a:lnTo>
                  <a:lnTo>
                    <a:pt x="5" y="5"/>
                  </a:lnTo>
                  <a:lnTo>
                    <a:pt x="2" y="9"/>
                  </a:lnTo>
                  <a:lnTo>
                    <a:pt x="2" y="14"/>
                  </a:lnTo>
                  <a:lnTo>
                    <a:pt x="4" y="19"/>
                  </a:lnTo>
                  <a:lnTo>
                    <a:pt x="5" y="19"/>
                  </a:lnTo>
                  <a:lnTo>
                    <a:pt x="7" y="19"/>
                  </a:lnTo>
                  <a:lnTo>
                    <a:pt x="8" y="17"/>
                  </a:lnTo>
                  <a:lnTo>
                    <a:pt x="9" y="15"/>
                  </a:lnTo>
                  <a:lnTo>
                    <a:pt x="11" y="15"/>
                  </a:lnTo>
                  <a:lnTo>
                    <a:pt x="13" y="16"/>
                  </a:lnTo>
                  <a:lnTo>
                    <a:pt x="14" y="17"/>
                  </a:lnTo>
                  <a:lnTo>
                    <a:pt x="14" y="20"/>
                  </a:lnTo>
                  <a:lnTo>
                    <a:pt x="14" y="23"/>
                  </a:lnTo>
                  <a:lnTo>
                    <a:pt x="14" y="27"/>
                  </a:lnTo>
                  <a:lnTo>
                    <a:pt x="16" y="30"/>
                  </a:lnTo>
                  <a:lnTo>
                    <a:pt x="17" y="33"/>
                  </a:lnTo>
                  <a:lnTo>
                    <a:pt x="19" y="33"/>
                  </a:lnTo>
                  <a:lnTo>
                    <a:pt x="21" y="32"/>
                  </a:lnTo>
                  <a:lnTo>
                    <a:pt x="23" y="31"/>
                  </a:lnTo>
                  <a:lnTo>
                    <a:pt x="24" y="28"/>
                  </a:lnTo>
                  <a:lnTo>
                    <a:pt x="24" y="23"/>
                  </a:lnTo>
                  <a:lnTo>
                    <a:pt x="24" y="19"/>
                  </a:lnTo>
                  <a:lnTo>
                    <a:pt x="23" y="15"/>
                  </a:lnTo>
                  <a:lnTo>
                    <a:pt x="22" y="10"/>
                  </a:lnTo>
                  <a:lnTo>
                    <a:pt x="24" y="15"/>
                  </a:lnTo>
                  <a:lnTo>
                    <a:pt x="26" y="19"/>
                  </a:lnTo>
                  <a:lnTo>
                    <a:pt x="27" y="23"/>
                  </a:lnTo>
                  <a:lnTo>
                    <a:pt x="27" y="27"/>
                  </a:lnTo>
                  <a:lnTo>
                    <a:pt x="26" y="31"/>
                  </a:lnTo>
                  <a:lnTo>
                    <a:pt x="24" y="34"/>
                  </a:lnTo>
                  <a:lnTo>
                    <a:pt x="23" y="35"/>
                  </a:lnTo>
                  <a:lnTo>
                    <a:pt x="21" y="35"/>
                  </a:lnTo>
                  <a:lnTo>
                    <a:pt x="20" y="36"/>
                  </a:lnTo>
                  <a:lnTo>
                    <a:pt x="18" y="36"/>
                  </a:lnTo>
                  <a:lnTo>
                    <a:pt x="16" y="36"/>
                  </a:lnTo>
                  <a:lnTo>
                    <a:pt x="14" y="37"/>
                  </a:lnTo>
                </a:path>
              </a:pathLst>
            </a:custGeom>
            <a:solidFill>
              <a:srgbClr val="A1625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12" name="Freeform 100">
              <a:extLst>
                <a:ext uri="{FF2B5EF4-FFF2-40B4-BE49-F238E27FC236}">
                  <a16:creationId xmlns:a16="http://schemas.microsoft.com/office/drawing/2014/main" id="{8529AE89-5E12-433F-B70A-0E29085CEAC2}"/>
                </a:ext>
              </a:extLst>
            </p:cNvPr>
            <p:cNvSpPr>
              <a:spLocks/>
            </p:cNvSpPr>
            <p:nvPr/>
          </p:nvSpPr>
          <p:spPr bwMode="auto">
            <a:xfrm>
              <a:off x="5226" y="829"/>
              <a:ext cx="162" cy="84"/>
            </a:xfrm>
            <a:custGeom>
              <a:avLst/>
              <a:gdLst>
                <a:gd name="T0" fmla="*/ 55 w 162"/>
                <a:gd name="T1" fmla="*/ 2 h 84"/>
                <a:gd name="T2" fmla="*/ 60 w 162"/>
                <a:gd name="T3" fmla="*/ 4 h 84"/>
                <a:gd name="T4" fmla="*/ 64 w 162"/>
                <a:gd name="T5" fmla="*/ 2 h 84"/>
                <a:gd name="T6" fmla="*/ 68 w 162"/>
                <a:gd name="T7" fmla="*/ 0 h 84"/>
                <a:gd name="T8" fmla="*/ 70 w 162"/>
                <a:gd name="T9" fmla="*/ 2 h 84"/>
                <a:gd name="T10" fmla="*/ 69 w 162"/>
                <a:gd name="T11" fmla="*/ 10 h 84"/>
                <a:gd name="T12" fmla="*/ 72 w 162"/>
                <a:gd name="T13" fmla="*/ 19 h 84"/>
                <a:gd name="T14" fmla="*/ 70 w 162"/>
                <a:gd name="T15" fmla="*/ 25 h 84"/>
                <a:gd name="T16" fmla="*/ 74 w 162"/>
                <a:gd name="T17" fmla="*/ 35 h 84"/>
                <a:gd name="T18" fmla="*/ 80 w 162"/>
                <a:gd name="T19" fmla="*/ 40 h 84"/>
                <a:gd name="T20" fmla="*/ 86 w 162"/>
                <a:gd name="T21" fmla="*/ 42 h 84"/>
                <a:gd name="T22" fmla="*/ 92 w 162"/>
                <a:gd name="T23" fmla="*/ 40 h 84"/>
                <a:gd name="T24" fmla="*/ 95 w 162"/>
                <a:gd name="T25" fmla="*/ 38 h 84"/>
                <a:gd name="T26" fmla="*/ 97 w 162"/>
                <a:gd name="T27" fmla="*/ 37 h 84"/>
                <a:gd name="T28" fmla="*/ 99 w 162"/>
                <a:gd name="T29" fmla="*/ 36 h 84"/>
                <a:gd name="T30" fmla="*/ 102 w 162"/>
                <a:gd name="T31" fmla="*/ 35 h 84"/>
                <a:gd name="T32" fmla="*/ 109 w 162"/>
                <a:gd name="T33" fmla="*/ 33 h 84"/>
                <a:gd name="T34" fmla="*/ 120 w 162"/>
                <a:gd name="T35" fmla="*/ 36 h 84"/>
                <a:gd name="T36" fmla="*/ 129 w 162"/>
                <a:gd name="T37" fmla="*/ 43 h 84"/>
                <a:gd name="T38" fmla="*/ 133 w 162"/>
                <a:gd name="T39" fmla="*/ 53 h 84"/>
                <a:gd name="T40" fmla="*/ 137 w 162"/>
                <a:gd name="T41" fmla="*/ 60 h 84"/>
                <a:gd name="T42" fmla="*/ 144 w 162"/>
                <a:gd name="T43" fmla="*/ 60 h 84"/>
                <a:gd name="T44" fmla="*/ 150 w 162"/>
                <a:gd name="T45" fmla="*/ 57 h 84"/>
                <a:gd name="T46" fmla="*/ 157 w 162"/>
                <a:gd name="T47" fmla="*/ 54 h 84"/>
                <a:gd name="T48" fmla="*/ 159 w 162"/>
                <a:gd name="T49" fmla="*/ 54 h 84"/>
                <a:gd name="T50" fmla="*/ 155 w 162"/>
                <a:gd name="T51" fmla="*/ 61 h 84"/>
                <a:gd name="T52" fmla="*/ 147 w 162"/>
                <a:gd name="T53" fmla="*/ 70 h 84"/>
                <a:gd name="T54" fmla="*/ 137 w 162"/>
                <a:gd name="T55" fmla="*/ 79 h 84"/>
                <a:gd name="T56" fmla="*/ 130 w 162"/>
                <a:gd name="T57" fmla="*/ 75 h 84"/>
                <a:gd name="T58" fmla="*/ 127 w 162"/>
                <a:gd name="T59" fmla="*/ 64 h 84"/>
                <a:gd name="T60" fmla="*/ 117 w 162"/>
                <a:gd name="T61" fmla="*/ 53 h 84"/>
                <a:gd name="T62" fmla="*/ 105 w 162"/>
                <a:gd name="T63" fmla="*/ 48 h 84"/>
                <a:gd name="T64" fmla="*/ 94 w 162"/>
                <a:gd name="T65" fmla="*/ 48 h 84"/>
                <a:gd name="T66" fmla="*/ 84 w 162"/>
                <a:gd name="T67" fmla="*/ 50 h 84"/>
                <a:gd name="T68" fmla="*/ 74 w 162"/>
                <a:gd name="T69" fmla="*/ 46 h 84"/>
                <a:gd name="T70" fmla="*/ 61 w 162"/>
                <a:gd name="T71" fmla="*/ 41 h 84"/>
                <a:gd name="T72" fmla="*/ 49 w 162"/>
                <a:gd name="T73" fmla="*/ 40 h 84"/>
                <a:gd name="T74" fmla="*/ 40 w 162"/>
                <a:gd name="T75" fmla="*/ 42 h 84"/>
                <a:gd name="T76" fmla="*/ 32 w 162"/>
                <a:gd name="T77" fmla="*/ 38 h 84"/>
                <a:gd name="T78" fmla="*/ 22 w 162"/>
                <a:gd name="T79" fmla="*/ 35 h 84"/>
                <a:gd name="T80" fmla="*/ 13 w 162"/>
                <a:gd name="T81" fmla="*/ 34 h 84"/>
                <a:gd name="T82" fmla="*/ 4 w 162"/>
                <a:gd name="T83" fmla="*/ 37 h 84"/>
                <a:gd name="T84" fmla="*/ 0 w 162"/>
                <a:gd name="T85" fmla="*/ 40 h 84"/>
                <a:gd name="T86" fmla="*/ 0 w 162"/>
                <a:gd name="T87" fmla="*/ 37 h 84"/>
                <a:gd name="T88" fmla="*/ 2 w 162"/>
                <a:gd name="T89" fmla="*/ 35 h 84"/>
                <a:gd name="T90" fmla="*/ 7 w 162"/>
                <a:gd name="T91" fmla="*/ 31 h 84"/>
                <a:gd name="T92" fmla="*/ 13 w 162"/>
                <a:gd name="T93" fmla="*/ 27 h 84"/>
                <a:gd name="T94" fmla="*/ 20 w 162"/>
                <a:gd name="T95" fmla="*/ 23 h 84"/>
                <a:gd name="T96" fmla="*/ 27 w 162"/>
                <a:gd name="T97" fmla="*/ 19 h 84"/>
                <a:gd name="T98" fmla="*/ 35 w 162"/>
                <a:gd name="T99" fmla="*/ 15 h 84"/>
                <a:gd name="T100" fmla="*/ 42 w 162"/>
                <a:gd name="T101" fmla="*/ 9 h 84"/>
                <a:gd name="T102" fmla="*/ 49 w 162"/>
                <a:gd name="T103" fmla="*/ 4 h 84"/>
                <a:gd name="T104" fmla="*/ 53 w 162"/>
                <a:gd name="T105" fmla="*/ 1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2" h="84">
                  <a:moveTo>
                    <a:pt x="53" y="1"/>
                  </a:moveTo>
                  <a:lnTo>
                    <a:pt x="55" y="2"/>
                  </a:lnTo>
                  <a:lnTo>
                    <a:pt x="57" y="4"/>
                  </a:lnTo>
                  <a:lnTo>
                    <a:pt x="60" y="4"/>
                  </a:lnTo>
                  <a:lnTo>
                    <a:pt x="62" y="2"/>
                  </a:lnTo>
                  <a:lnTo>
                    <a:pt x="64" y="2"/>
                  </a:lnTo>
                  <a:lnTo>
                    <a:pt x="67" y="1"/>
                  </a:lnTo>
                  <a:lnTo>
                    <a:pt x="68" y="0"/>
                  </a:lnTo>
                  <a:lnTo>
                    <a:pt x="70" y="0"/>
                  </a:lnTo>
                  <a:lnTo>
                    <a:pt x="70" y="2"/>
                  </a:lnTo>
                  <a:lnTo>
                    <a:pt x="69" y="5"/>
                  </a:lnTo>
                  <a:lnTo>
                    <a:pt x="69" y="10"/>
                  </a:lnTo>
                  <a:lnTo>
                    <a:pt x="71" y="16"/>
                  </a:lnTo>
                  <a:lnTo>
                    <a:pt x="72" y="19"/>
                  </a:lnTo>
                  <a:lnTo>
                    <a:pt x="71" y="22"/>
                  </a:lnTo>
                  <a:lnTo>
                    <a:pt x="70" y="25"/>
                  </a:lnTo>
                  <a:lnTo>
                    <a:pt x="72" y="31"/>
                  </a:lnTo>
                  <a:lnTo>
                    <a:pt x="74" y="35"/>
                  </a:lnTo>
                  <a:lnTo>
                    <a:pt x="77" y="38"/>
                  </a:lnTo>
                  <a:lnTo>
                    <a:pt x="80" y="40"/>
                  </a:lnTo>
                  <a:lnTo>
                    <a:pt x="83" y="41"/>
                  </a:lnTo>
                  <a:lnTo>
                    <a:pt x="86" y="42"/>
                  </a:lnTo>
                  <a:lnTo>
                    <a:pt x="89" y="40"/>
                  </a:lnTo>
                  <a:lnTo>
                    <a:pt x="92" y="40"/>
                  </a:lnTo>
                  <a:lnTo>
                    <a:pt x="95" y="39"/>
                  </a:lnTo>
                  <a:lnTo>
                    <a:pt x="95" y="38"/>
                  </a:lnTo>
                  <a:lnTo>
                    <a:pt x="96" y="38"/>
                  </a:lnTo>
                  <a:lnTo>
                    <a:pt x="97" y="37"/>
                  </a:lnTo>
                  <a:lnTo>
                    <a:pt x="98" y="37"/>
                  </a:lnTo>
                  <a:lnTo>
                    <a:pt x="99" y="36"/>
                  </a:lnTo>
                  <a:lnTo>
                    <a:pt x="100" y="35"/>
                  </a:lnTo>
                  <a:lnTo>
                    <a:pt x="102" y="35"/>
                  </a:lnTo>
                  <a:lnTo>
                    <a:pt x="103" y="34"/>
                  </a:lnTo>
                  <a:lnTo>
                    <a:pt x="109" y="33"/>
                  </a:lnTo>
                  <a:lnTo>
                    <a:pt x="115" y="33"/>
                  </a:lnTo>
                  <a:lnTo>
                    <a:pt x="120" y="36"/>
                  </a:lnTo>
                  <a:lnTo>
                    <a:pt x="125" y="38"/>
                  </a:lnTo>
                  <a:lnTo>
                    <a:pt x="129" y="43"/>
                  </a:lnTo>
                  <a:lnTo>
                    <a:pt x="132" y="47"/>
                  </a:lnTo>
                  <a:lnTo>
                    <a:pt x="133" y="53"/>
                  </a:lnTo>
                  <a:lnTo>
                    <a:pt x="134" y="59"/>
                  </a:lnTo>
                  <a:lnTo>
                    <a:pt x="137" y="60"/>
                  </a:lnTo>
                  <a:lnTo>
                    <a:pt x="141" y="60"/>
                  </a:lnTo>
                  <a:lnTo>
                    <a:pt x="144" y="60"/>
                  </a:lnTo>
                  <a:lnTo>
                    <a:pt x="147" y="59"/>
                  </a:lnTo>
                  <a:lnTo>
                    <a:pt x="150" y="57"/>
                  </a:lnTo>
                  <a:lnTo>
                    <a:pt x="153" y="56"/>
                  </a:lnTo>
                  <a:lnTo>
                    <a:pt x="157" y="54"/>
                  </a:lnTo>
                  <a:lnTo>
                    <a:pt x="161" y="52"/>
                  </a:lnTo>
                  <a:lnTo>
                    <a:pt x="159" y="54"/>
                  </a:lnTo>
                  <a:lnTo>
                    <a:pt x="157" y="58"/>
                  </a:lnTo>
                  <a:lnTo>
                    <a:pt x="155" y="61"/>
                  </a:lnTo>
                  <a:lnTo>
                    <a:pt x="150" y="66"/>
                  </a:lnTo>
                  <a:lnTo>
                    <a:pt x="147" y="70"/>
                  </a:lnTo>
                  <a:lnTo>
                    <a:pt x="142" y="74"/>
                  </a:lnTo>
                  <a:lnTo>
                    <a:pt x="137" y="79"/>
                  </a:lnTo>
                  <a:lnTo>
                    <a:pt x="133" y="83"/>
                  </a:lnTo>
                  <a:lnTo>
                    <a:pt x="130" y="75"/>
                  </a:lnTo>
                  <a:lnTo>
                    <a:pt x="129" y="69"/>
                  </a:lnTo>
                  <a:lnTo>
                    <a:pt x="127" y="64"/>
                  </a:lnTo>
                  <a:lnTo>
                    <a:pt x="124" y="59"/>
                  </a:lnTo>
                  <a:lnTo>
                    <a:pt x="117" y="53"/>
                  </a:lnTo>
                  <a:lnTo>
                    <a:pt x="111" y="50"/>
                  </a:lnTo>
                  <a:lnTo>
                    <a:pt x="105" y="48"/>
                  </a:lnTo>
                  <a:lnTo>
                    <a:pt x="100" y="47"/>
                  </a:lnTo>
                  <a:lnTo>
                    <a:pt x="94" y="48"/>
                  </a:lnTo>
                  <a:lnTo>
                    <a:pt x="89" y="49"/>
                  </a:lnTo>
                  <a:lnTo>
                    <a:pt x="84" y="50"/>
                  </a:lnTo>
                  <a:lnTo>
                    <a:pt x="81" y="52"/>
                  </a:lnTo>
                  <a:lnTo>
                    <a:pt x="74" y="46"/>
                  </a:lnTo>
                  <a:lnTo>
                    <a:pt x="68" y="43"/>
                  </a:lnTo>
                  <a:lnTo>
                    <a:pt x="61" y="41"/>
                  </a:lnTo>
                  <a:lnTo>
                    <a:pt x="55" y="40"/>
                  </a:lnTo>
                  <a:lnTo>
                    <a:pt x="49" y="40"/>
                  </a:lnTo>
                  <a:lnTo>
                    <a:pt x="44" y="41"/>
                  </a:lnTo>
                  <a:lnTo>
                    <a:pt x="40" y="42"/>
                  </a:lnTo>
                  <a:lnTo>
                    <a:pt x="38" y="41"/>
                  </a:lnTo>
                  <a:lnTo>
                    <a:pt x="32" y="38"/>
                  </a:lnTo>
                  <a:lnTo>
                    <a:pt x="27" y="36"/>
                  </a:lnTo>
                  <a:lnTo>
                    <a:pt x="22" y="35"/>
                  </a:lnTo>
                  <a:lnTo>
                    <a:pt x="17" y="34"/>
                  </a:lnTo>
                  <a:lnTo>
                    <a:pt x="13" y="34"/>
                  </a:lnTo>
                  <a:lnTo>
                    <a:pt x="8" y="35"/>
                  </a:lnTo>
                  <a:lnTo>
                    <a:pt x="4" y="37"/>
                  </a:lnTo>
                  <a:lnTo>
                    <a:pt x="0" y="40"/>
                  </a:lnTo>
                  <a:lnTo>
                    <a:pt x="0" y="38"/>
                  </a:lnTo>
                  <a:lnTo>
                    <a:pt x="0" y="37"/>
                  </a:lnTo>
                  <a:lnTo>
                    <a:pt x="0" y="36"/>
                  </a:lnTo>
                  <a:lnTo>
                    <a:pt x="2" y="35"/>
                  </a:lnTo>
                  <a:lnTo>
                    <a:pt x="5" y="32"/>
                  </a:lnTo>
                  <a:lnTo>
                    <a:pt x="7" y="31"/>
                  </a:lnTo>
                  <a:lnTo>
                    <a:pt x="10" y="29"/>
                  </a:lnTo>
                  <a:lnTo>
                    <a:pt x="13" y="27"/>
                  </a:lnTo>
                  <a:lnTo>
                    <a:pt x="17" y="25"/>
                  </a:lnTo>
                  <a:lnTo>
                    <a:pt x="20" y="23"/>
                  </a:lnTo>
                  <a:lnTo>
                    <a:pt x="24" y="21"/>
                  </a:lnTo>
                  <a:lnTo>
                    <a:pt x="27" y="19"/>
                  </a:lnTo>
                  <a:lnTo>
                    <a:pt x="31" y="16"/>
                  </a:lnTo>
                  <a:lnTo>
                    <a:pt x="35" y="15"/>
                  </a:lnTo>
                  <a:lnTo>
                    <a:pt x="38" y="12"/>
                  </a:lnTo>
                  <a:lnTo>
                    <a:pt x="42" y="9"/>
                  </a:lnTo>
                  <a:lnTo>
                    <a:pt x="46" y="7"/>
                  </a:lnTo>
                  <a:lnTo>
                    <a:pt x="49" y="4"/>
                  </a:lnTo>
                  <a:lnTo>
                    <a:pt x="53" y="1"/>
                  </a:lnTo>
                </a:path>
              </a:pathLst>
            </a:custGeom>
            <a:solidFill>
              <a:srgbClr val="A1625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13" name="Freeform 101">
              <a:extLst>
                <a:ext uri="{FF2B5EF4-FFF2-40B4-BE49-F238E27FC236}">
                  <a16:creationId xmlns:a16="http://schemas.microsoft.com/office/drawing/2014/main" id="{01525689-4C97-41CD-856B-682F081A000D}"/>
                </a:ext>
              </a:extLst>
            </p:cNvPr>
            <p:cNvSpPr>
              <a:spLocks/>
            </p:cNvSpPr>
            <p:nvPr/>
          </p:nvSpPr>
          <p:spPr bwMode="auto">
            <a:xfrm>
              <a:off x="5253" y="837"/>
              <a:ext cx="27" cy="24"/>
            </a:xfrm>
            <a:custGeom>
              <a:avLst/>
              <a:gdLst>
                <a:gd name="T0" fmla="*/ 15 w 27"/>
                <a:gd name="T1" fmla="*/ 15 h 24"/>
                <a:gd name="T2" fmla="*/ 18 w 27"/>
                <a:gd name="T3" fmla="*/ 12 h 24"/>
                <a:gd name="T4" fmla="*/ 20 w 27"/>
                <a:gd name="T5" fmla="*/ 10 h 24"/>
                <a:gd name="T6" fmla="*/ 22 w 27"/>
                <a:gd name="T7" fmla="*/ 7 h 24"/>
                <a:gd name="T8" fmla="*/ 23 w 27"/>
                <a:gd name="T9" fmla="*/ 6 h 24"/>
                <a:gd name="T10" fmla="*/ 23 w 27"/>
                <a:gd name="T11" fmla="*/ 5 h 24"/>
                <a:gd name="T12" fmla="*/ 24 w 27"/>
                <a:gd name="T13" fmla="*/ 3 h 24"/>
                <a:gd name="T14" fmla="*/ 25 w 27"/>
                <a:gd name="T15" fmla="*/ 1 h 24"/>
                <a:gd name="T16" fmla="*/ 26 w 27"/>
                <a:gd name="T17" fmla="*/ 0 h 24"/>
                <a:gd name="T18" fmla="*/ 25 w 27"/>
                <a:gd name="T19" fmla="*/ 0 h 24"/>
                <a:gd name="T20" fmla="*/ 24 w 27"/>
                <a:gd name="T21" fmla="*/ 0 h 24"/>
                <a:gd name="T22" fmla="*/ 23 w 27"/>
                <a:gd name="T23" fmla="*/ 0 h 24"/>
                <a:gd name="T24" fmla="*/ 21 w 27"/>
                <a:gd name="T25" fmla="*/ 0 h 24"/>
                <a:gd name="T26" fmla="*/ 20 w 27"/>
                <a:gd name="T27" fmla="*/ 0 h 24"/>
                <a:gd name="T28" fmla="*/ 18 w 27"/>
                <a:gd name="T29" fmla="*/ 1 h 24"/>
                <a:gd name="T30" fmla="*/ 17 w 27"/>
                <a:gd name="T31" fmla="*/ 1 h 24"/>
                <a:gd name="T32" fmla="*/ 16 w 27"/>
                <a:gd name="T33" fmla="*/ 2 h 24"/>
                <a:gd name="T34" fmla="*/ 15 w 27"/>
                <a:gd name="T35" fmla="*/ 2 h 24"/>
                <a:gd name="T36" fmla="*/ 13 w 27"/>
                <a:gd name="T37" fmla="*/ 3 h 24"/>
                <a:gd name="T38" fmla="*/ 12 w 27"/>
                <a:gd name="T39" fmla="*/ 4 h 24"/>
                <a:gd name="T40" fmla="*/ 10 w 27"/>
                <a:gd name="T41" fmla="*/ 5 h 24"/>
                <a:gd name="T42" fmla="*/ 8 w 27"/>
                <a:gd name="T43" fmla="*/ 7 h 24"/>
                <a:gd name="T44" fmla="*/ 7 w 27"/>
                <a:gd name="T45" fmla="*/ 7 h 24"/>
                <a:gd name="T46" fmla="*/ 5 w 27"/>
                <a:gd name="T47" fmla="*/ 8 h 24"/>
                <a:gd name="T48" fmla="*/ 3 w 27"/>
                <a:gd name="T49" fmla="*/ 10 h 24"/>
                <a:gd name="T50" fmla="*/ 1 w 27"/>
                <a:gd name="T51" fmla="*/ 11 h 24"/>
                <a:gd name="T52" fmla="*/ 1 w 27"/>
                <a:gd name="T53" fmla="*/ 13 h 24"/>
                <a:gd name="T54" fmla="*/ 0 w 27"/>
                <a:gd name="T55" fmla="*/ 15 h 24"/>
                <a:gd name="T56" fmla="*/ 0 w 27"/>
                <a:gd name="T57" fmla="*/ 17 h 24"/>
                <a:gd name="T58" fmla="*/ 0 w 27"/>
                <a:gd name="T59" fmla="*/ 19 h 24"/>
                <a:gd name="T60" fmla="*/ 0 w 27"/>
                <a:gd name="T61" fmla="*/ 20 h 24"/>
                <a:gd name="T62" fmla="*/ 1 w 27"/>
                <a:gd name="T63" fmla="*/ 23 h 24"/>
                <a:gd name="T64" fmla="*/ 2 w 27"/>
                <a:gd name="T65" fmla="*/ 23 h 24"/>
                <a:gd name="T66" fmla="*/ 2 w 27"/>
                <a:gd name="T67" fmla="*/ 21 h 24"/>
                <a:gd name="T68" fmla="*/ 2 w 27"/>
                <a:gd name="T69" fmla="*/ 19 h 24"/>
                <a:gd name="T70" fmla="*/ 2 w 27"/>
                <a:gd name="T71" fmla="*/ 18 h 24"/>
                <a:gd name="T72" fmla="*/ 4 w 27"/>
                <a:gd name="T73" fmla="*/ 17 h 24"/>
                <a:gd name="T74" fmla="*/ 5 w 27"/>
                <a:gd name="T75" fmla="*/ 17 h 24"/>
                <a:gd name="T76" fmla="*/ 6 w 27"/>
                <a:gd name="T77" fmla="*/ 18 h 24"/>
                <a:gd name="T78" fmla="*/ 7 w 27"/>
                <a:gd name="T79" fmla="*/ 18 h 24"/>
                <a:gd name="T80" fmla="*/ 8 w 27"/>
                <a:gd name="T81" fmla="*/ 18 h 24"/>
                <a:gd name="T82" fmla="*/ 10 w 27"/>
                <a:gd name="T83" fmla="*/ 17 h 24"/>
                <a:gd name="T84" fmla="*/ 12 w 27"/>
                <a:gd name="T85" fmla="*/ 17 h 24"/>
                <a:gd name="T86" fmla="*/ 13 w 27"/>
                <a:gd name="T87" fmla="*/ 16 h 24"/>
                <a:gd name="T88" fmla="*/ 15 w 27"/>
                <a:gd name="T89" fmla="*/ 15 h 24"/>
                <a:gd name="T90" fmla="*/ 15 w 27"/>
                <a:gd name="T91" fmla="*/ 15 h 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7" h="24">
                  <a:moveTo>
                    <a:pt x="15" y="15"/>
                  </a:moveTo>
                  <a:lnTo>
                    <a:pt x="18" y="12"/>
                  </a:lnTo>
                  <a:lnTo>
                    <a:pt x="20" y="10"/>
                  </a:lnTo>
                  <a:lnTo>
                    <a:pt x="22" y="7"/>
                  </a:lnTo>
                  <a:lnTo>
                    <a:pt x="23" y="6"/>
                  </a:lnTo>
                  <a:lnTo>
                    <a:pt x="23" y="5"/>
                  </a:lnTo>
                  <a:lnTo>
                    <a:pt x="24" y="3"/>
                  </a:lnTo>
                  <a:lnTo>
                    <a:pt x="25" y="1"/>
                  </a:lnTo>
                  <a:lnTo>
                    <a:pt x="26" y="0"/>
                  </a:lnTo>
                  <a:lnTo>
                    <a:pt x="25" y="0"/>
                  </a:lnTo>
                  <a:lnTo>
                    <a:pt x="24" y="0"/>
                  </a:lnTo>
                  <a:lnTo>
                    <a:pt x="23" y="0"/>
                  </a:lnTo>
                  <a:lnTo>
                    <a:pt x="21" y="0"/>
                  </a:lnTo>
                  <a:lnTo>
                    <a:pt x="20" y="0"/>
                  </a:lnTo>
                  <a:lnTo>
                    <a:pt x="18" y="1"/>
                  </a:lnTo>
                  <a:lnTo>
                    <a:pt x="17" y="1"/>
                  </a:lnTo>
                  <a:lnTo>
                    <a:pt x="16" y="2"/>
                  </a:lnTo>
                  <a:lnTo>
                    <a:pt x="15" y="2"/>
                  </a:lnTo>
                  <a:lnTo>
                    <a:pt x="13" y="3"/>
                  </a:lnTo>
                  <a:lnTo>
                    <a:pt x="12" y="4"/>
                  </a:lnTo>
                  <a:lnTo>
                    <a:pt x="10" y="5"/>
                  </a:lnTo>
                  <a:lnTo>
                    <a:pt x="8" y="7"/>
                  </a:lnTo>
                  <a:lnTo>
                    <a:pt x="7" y="7"/>
                  </a:lnTo>
                  <a:lnTo>
                    <a:pt x="5" y="8"/>
                  </a:lnTo>
                  <a:lnTo>
                    <a:pt x="3" y="10"/>
                  </a:lnTo>
                  <a:lnTo>
                    <a:pt x="1" y="11"/>
                  </a:lnTo>
                  <a:lnTo>
                    <a:pt x="1" y="13"/>
                  </a:lnTo>
                  <a:lnTo>
                    <a:pt x="0" y="15"/>
                  </a:lnTo>
                  <a:lnTo>
                    <a:pt x="0" y="17"/>
                  </a:lnTo>
                  <a:lnTo>
                    <a:pt x="0" y="19"/>
                  </a:lnTo>
                  <a:lnTo>
                    <a:pt x="0" y="20"/>
                  </a:lnTo>
                  <a:lnTo>
                    <a:pt x="1" y="23"/>
                  </a:lnTo>
                  <a:lnTo>
                    <a:pt x="2" y="23"/>
                  </a:lnTo>
                  <a:lnTo>
                    <a:pt x="2" y="21"/>
                  </a:lnTo>
                  <a:lnTo>
                    <a:pt x="2" y="19"/>
                  </a:lnTo>
                  <a:lnTo>
                    <a:pt x="2" y="18"/>
                  </a:lnTo>
                  <a:lnTo>
                    <a:pt x="4" y="17"/>
                  </a:lnTo>
                  <a:lnTo>
                    <a:pt x="5" y="17"/>
                  </a:lnTo>
                  <a:lnTo>
                    <a:pt x="6" y="18"/>
                  </a:lnTo>
                  <a:lnTo>
                    <a:pt x="7" y="18"/>
                  </a:lnTo>
                  <a:lnTo>
                    <a:pt x="8" y="18"/>
                  </a:lnTo>
                  <a:lnTo>
                    <a:pt x="10" y="17"/>
                  </a:lnTo>
                  <a:lnTo>
                    <a:pt x="12" y="17"/>
                  </a:lnTo>
                  <a:lnTo>
                    <a:pt x="13" y="16"/>
                  </a:lnTo>
                  <a:lnTo>
                    <a:pt x="15" y="15"/>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14" name="Freeform 102">
              <a:extLst>
                <a:ext uri="{FF2B5EF4-FFF2-40B4-BE49-F238E27FC236}">
                  <a16:creationId xmlns:a16="http://schemas.microsoft.com/office/drawing/2014/main" id="{38E0E55E-D490-4A1D-9DB5-38DE22C07209}"/>
                </a:ext>
              </a:extLst>
            </p:cNvPr>
            <p:cNvSpPr>
              <a:spLocks/>
            </p:cNvSpPr>
            <p:nvPr/>
          </p:nvSpPr>
          <p:spPr bwMode="auto">
            <a:xfrm>
              <a:off x="5263" y="839"/>
              <a:ext cx="18" cy="17"/>
            </a:xfrm>
            <a:custGeom>
              <a:avLst/>
              <a:gdLst>
                <a:gd name="T0" fmla="*/ 0 w 18"/>
                <a:gd name="T1" fmla="*/ 9 h 17"/>
                <a:gd name="T2" fmla="*/ 2 w 18"/>
                <a:gd name="T3" fmla="*/ 9 h 17"/>
                <a:gd name="T4" fmla="*/ 5 w 18"/>
                <a:gd name="T5" fmla="*/ 10 h 17"/>
                <a:gd name="T6" fmla="*/ 6 w 18"/>
                <a:gd name="T7" fmla="*/ 12 h 17"/>
                <a:gd name="T8" fmla="*/ 7 w 18"/>
                <a:gd name="T9" fmla="*/ 16 h 17"/>
                <a:gd name="T10" fmla="*/ 9 w 18"/>
                <a:gd name="T11" fmla="*/ 13 h 17"/>
                <a:gd name="T12" fmla="*/ 11 w 18"/>
                <a:gd name="T13" fmla="*/ 12 h 17"/>
                <a:gd name="T14" fmla="*/ 13 w 18"/>
                <a:gd name="T15" fmla="*/ 10 h 17"/>
                <a:gd name="T16" fmla="*/ 14 w 18"/>
                <a:gd name="T17" fmla="*/ 7 h 17"/>
                <a:gd name="T18" fmla="*/ 15 w 18"/>
                <a:gd name="T19" fmla="*/ 5 h 17"/>
                <a:gd name="T20" fmla="*/ 15 w 18"/>
                <a:gd name="T21" fmla="*/ 3 h 17"/>
                <a:gd name="T22" fmla="*/ 16 w 18"/>
                <a:gd name="T23" fmla="*/ 2 h 17"/>
                <a:gd name="T24" fmla="*/ 17 w 18"/>
                <a:gd name="T25" fmla="*/ 0 h 17"/>
                <a:gd name="T26" fmla="*/ 15 w 18"/>
                <a:gd name="T27" fmla="*/ 0 h 17"/>
                <a:gd name="T28" fmla="*/ 13 w 18"/>
                <a:gd name="T29" fmla="*/ 1 h 17"/>
                <a:gd name="T30" fmla="*/ 11 w 18"/>
                <a:gd name="T31" fmla="*/ 2 h 17"/>
                <a:gd name="T32" fmla="*/ 9 w 18"/>
                <a:gd name="T33" fmla="*/ 2 h 17"/>
                <a:gd name="T34" fmla="*/ 7 w 18"/>
                <a:gd name="T35" fmla="*/ 4 h 17"/>
                <a:gd name="T36" fmla="*/ 4 w 18"/>
                <a:gd name="T37" fmla="*/ 5 h 17"/>
                <a:gd name="T38" fmla="*/ 2 w 18"/>
                <a:gd name="T39" fmla="*/ 7 h 17"/>
                <a:gd name="T40" fmla="*/ 0 w 18"/>
                <a:gd name="T41" fmla="*/ 9 h 17"/>
                <a:gd name="T42" fmla="*/ 0 w 18"/>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17">
                  <a:moveTo>
                    <a:pt x="0" y="9"/>
                  </a:moveTo>
                  <a:lnTo>
                    <a:pt x="2" y="9"/>
                  </a:lnTo>
                  <a:lnTo>
                    <a:pt x="5" y="10"/>
                  </a:lnTo>
                  <a:lnTo>
                    <a:pt x="6" y="12"/>
                  </a:lnTo>
                  <a:lnTo>
                    <a:pt x="7" y="16"/>
                  </a:lnTo>
                  <a:lnTo>
                    <a:pt x="9" y="13"/>
                  </a:lnTo>
                  <a:lnTo>
                    <a:pt x="11" y="12"/>
                  </a:lnTo>
                  <a:lnTo>
                    <a:pt x="13" y="10"/>
                  </a:lnTo>
                  <a:lnTo>
                    <a:pt x="14" y="7"/>
                  </a:lnTo>
                  <a:lnTo>
                    <a:pt x="15" y="5"/>
                  </a:lnTo>
                  <a:lnTo>
                    <a:pt x="15" y="3"/>
                  </a:lnTo>
                  <a:lnTo>
                    <a:pt x="16" y="2"/>
                  </a:lnTo>
                  <a:lnTo>
                    <a:pt x="17" y="0"/>
                  </a:lnTo>
                  <a:lnTo>
                    <a:pt x="15" y="0"/>
                  </a:lnTo>
                  <a:lnTo>
                    <a:pt x="13" y="1"/>
                  </a:lnTo>
                  <a:lnTo>
                    <a:pt x="11" y="2"/>
                  </a:lnTo>
                  <a:lnTo>
                    <a:pt x="9" y="2"/>
                  </a:lnTo>
                  <a:lnTo>
                    <a:pt x="7" y="4"/>
                  </a:lnTo>
                  <a:lnTo>
                    <a:pt x="4" y="5"/>
                  </a:lnTo>
                  <a:lnTo>
                    <a:pt x="2" y="7"/>
                  </a:lnTo>
                  <a:lnTo>
                    <a:pt x="0" y="9"/>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15" name="Freeform 103">
              <a:extLst>
                <a:ext uri="{FF2B5EF4-FFF2-40B4-BE49-F238E27FC236}">
                  <a16:creationId xmlns:a16="http://schemas.microsoft.com/office/drawing/2014/main" id="{73C6ED64-DD60-44A8-8877-0CD8D13331AD}"/>
                </a:ext>
              </a:extLst>
            </p:cNvPr>
            <p:cNvSpPr>
              <a:spLocks/>
            </p:cNvSpPr>
            <p:nvPr/>
          </p:nvSpPr>
          <p:spPr bwMode="auto">
            <a:xfrm>
              <a:off x="5256" y="850"/>
              <a:ext cx="19" cy="17"/>
            </a:xfrm>
            <a:custGeom>
              <a:avLst/>
              <a:gdLst>
                <a:gd name="T0" fmla="*/ 9 w 19"/>
                <a:gd name="T1" fmla="*/ 0 h 17"/>
                <a:gd name="T2" fmla="*/ 9 w 19"/>
                <a:gd name="T3" fmla="*/ 4 h 17"/>
                <a:gd name="T4" fmla="*/ 9 w 19"/>
                <a:gd name="T5" fmla="*/ 10 h 17"/>
                <a:gd name="T6" fmla="*/ 13 w 19"/>
                <a:gd name="T7" fmla="*/ 14 h 17"/>
                <a:gd name="T8" fmla="*/ 18 w 19"/>
                <a:gd name="T9" fmla="*/ 16 h 17"/>
                <a:gd name="T10" fmla="*/ 13 w 19"/>
                <a:gd name="T11" fmla="*/ 16 h 17"/>
                <a:gd name="T12" fmla="*/ 9 w 19"/>
                <a:gd name="T13" fmla="*/ 16 h 17"/>
                <a:gd name="T14" fmla="*/ 4 w 19"/>
                <a:gd name="T15" fmla="*/ 16 h 17"/>
                <a:gd name="T16" fmla="*/ 0 w 19"/>
                <a:gd name="T17" fmla="*/ 16 h 17"/>
                <a:gd name="T18" fmla="*/ 0 w 19"/>
                <a:gd name="T19" fmla="*/ 12 h 17"/>
                <a:gd name="T20" fmla="*/ 0 w 19"/>
                <a:gd name="T21" fmla="*/ 8 h 17"/>
                <a:gd name="T22" fmla="*/ 4 w 19"/>
                <a:gd name="T23" fmla="*/ 4 h 17"/>
                <a:gd name="T24" fmla="*/ 9 w 19"/>
                <a:gd name="T25" fmla="*/ 0 h 17"/>
                <a:gd name="T26" fmla="*/ 9 w 1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17">
                  <a:moveTo>
                    <a:pt x="9" y="0"/>
                  </a:moveTo>
                  <a:lnTo>
                    <a:pt x="9" y="4"/>
                  </a:lnTo>
                  <a:lnTo>
                    <a:pt x="9" y="10"/>
                  </a:lnTo>
                  <a:lnTo>
                    <a:pt x="13" y="14"/>
                  </a:lnTo>
                  <a:lnTo>
                    <a:pt x="18" y="16"/>
                  </a:lnTo>
                  <a:lnTo>
                    <a:pt x="13" y="16"/>
                  </a:lnTo>
                  <a:lnTo>
                    <a:pt x="9" y="16"/>
                  </a:lnTo>
                  <a:lnTo>
                    <a:pt x="4" y="16"/>
                  </a:lnTo>
                  <a:lnTo>
                    <a:pt x="0" y="16"/>
                  </a:lnTo>
                  <a:lnTo>
                    <a:pt x="0" y="12"/>
                  </a:lnTo>
                  <a:lnTo>
                    <a:pt x="0" y="8"/>
                  </a:lnTo>
                  <a:lnTo>
                    <a:pt x="4" y="4"/>
                  </a:lnTo>
                  <a:lnTo>
                    <a:pt x="9" y="0"/>
                  </a:lnTo>
                </a:path>
              </a:pathLst>
            </a:custGeom>
            <a:solidFill>
              <a:srgbClr val="E1E1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16" name="Freeform 104">
              <a:extLst>
                <a:ext uri="{FF2B5EF4-FFF2-40B4-BE49-F238E27FC236}">
                  <a16:creationId xmlns:a16="http://schemas.microsoft.com/office/drawing/2014/main" id="{C782900B-5A1B-47E0-BDE6-DB195A8D4BCA}"/>
                </a:ext>
              </a:extLst>
            </p:cNvPr>
            <p:cNvSpPr>
              <a:spLocks/>
            </p:cNvSpPr>
            <p:nvPr/>
          </p:nvSpPr>
          <p:spPr bwMode="auto">
            <a:xfrm>
              <a:off x="5263" y="839"/>
              <a:ext cx="18" cy="17"/>
            </a:xfrm>
            <a:custGeom>
              <a:avLst/>
              <a:gdLst>
                <a:gd name="T0" fmla="*/ 0 w 18"/>
                <a:gd name="T1" fmla="*/ 9 h 17"/>
                <a:gd name="T2" fmla="*/ 2 w 18"/>
                <a:gd name="T3" fmla="*/ 9 h 17"/>
                <a:gd name="T4" fmla="*/ 5 w 18"/>
                <a:gd name="T5" fmla="*/ 10 h 17"/>
                <a:gd name="T6" fmla="*/ 6 w 18"/>
                <a:gd name="T7" fmla="*/ 12 h 17"/>
                <a:gd name="T8" fmla="*/ 7 w 18"/>
                <a:gd name="T9" fmla="*/ 16 h 17"/>
                <a:gd name="T10" fmla="*/ 9 w 18"/>
                <a:gd name="T11" fmla="*/ 13 h 17"/>
                <a:gd name="T12" fmla="*/ 11 w 18"/>
                <a:gd name="T13" fmla="*/ 12 h 17"/>
                <a:gd name="T14" fmla="*/ 13 w 18"/>
                <a:gd name="T15" fmla="*/ 10 h 17"/>
                <a:gd name="T16" fmla="*/ 14 w 18"/>
                <a:gd name="T17" fmla="*/ 7 h 17"/>
                <a:gd name="T18" fmla="*/ 15 w 18"/>
                <a:gd name="T19" fmla="*/ 5 h 17"/>
                <a:gd name="T20" fmla="*/ 15 w 18"/>
                <a:gd name="T21" fmla="*/ 3 h 17"/>
                <a:gd name="T22" fmla="*/ 16 w 18"/>
                <a:gd name="T23" fmla="*/ 2 h 17"/>
                <a:gd name="T24" fmla="*/ 17 w 18"/>
                <a:gd name="T25" fmla="*/ 0 h 17"/>
                <a:gd name="T26" fmla="*/ 15 w 18"/>
                <a:gd name="T27" fmla="*/ 0 h 17"/>
                <a:gd name="T28" fmla="*/ 13 w 18"/>
                <a:gd name="T29" fmla="*/ 1 h 17"/>
                <a:gd name="T30" fmla="*/ 11 w 18"/>
                <a:gd name="T31" fmla="*/ 2 h 17"/>
                <a:gd name="T32" fmla="*/ 9 w 18"/>
                <a:gd name="T33" fmla="*/ 2 h 17"/>
                <a:gd name="T34" fmla="*/ 7 w 18"/>
                <a:gd name="T35" fmla="*/ 4 h 17"/>
                <a:gd name="T36" fmla="*/ 4 w 18"/>
                <a:gd name="T37" fmla="*/ 5 h 17"/>
                <a:gd name="T38" fmla="*/ 2 w 18"/>
                <a:gd name="T39" fmla="*/ 7 h 17"/>
                <a:gd name="T40" fmla="*/ 0 w 18"/>
                <a:gd name="T41" fmla="*/ 9 h 17"/>
                <a:gd name="T42" fmla="*/ 0 w 18"/>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17">
                  <a:moveTo>
                    <a:pt x="0" y="9"/>
                  </a:moveTo>
                  <a:lnTo>
                    <a:pt x="2" y="9"/>
                  </a:lnTo>
                  <a:lnTo>
                    <a:pt x="5" y="10"/>
                  </a:lnTo>
                  <a:lnTo>
                    <a:pt x="6" y="12"/>
                  </a:lnTo>
                  <a:lnTo>
                    <a:pt x="7" y="16"/>
                  </a:lnTo>
                  <a:lnTo>
                    <a:pt x="9" y="13"/>
                  </a:lnTo>
                  <a:lnTo>
                    <a:pt x="11" y="12"/>
                  </a:lnTo>
                  <a:lnTo>
                    <a:pt x="13" y="10"/>
                  </a:lnTo>
                  <a:lnTo>
                    <a:pt x="14" y="7"/>
                  </a:lnTo>
                  <a:lnTo>
                    <a:pt x="15" y="5"/>
                  </a:lnTo>
                  <a:lnTo>
                    <a:pt x="15" y="3"/>
                  </a:lnTo>
                  <a:lnTo>
                    <a:pt x="16" y="2"/>
                  </a:lnTo>
                  <a:lnTo>
                    <a:pt x="17" y="0"/>
                  </a:lnTo>
                  <a:lnTo>
                    <a:pt x="15" y="0"/>
                  </a:lnTo>
                  <a:lnTo>
                    <a:pt x="13" y="1"/>
                  </a:lnTo>
                  <a:lnTo>
                    <a:pt x="11" y="2"/>
                  </a:lnTo>
                  <a:lnTo>
                    <a:pt x="9" y="2"/>
                  </a:lnTo>
                  <a:lnTo>
                    <a:pt x="7" y="4"/>
                  </a:lnTo>
                  <a:lnTo>
                    <a:pt x="4" y="5"/>
                  </a:lnTo>
                  <a:lnTo>
                    <a:pt x="2" y="7"/>
                  </a:lnTo>
                  <a:lnTo>
                    <a:pt x="0" y="9"/>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17" name="Freeform 105">
              <a:extLst>
                <a:ext uri="{FF2B5EF4-FFF2-40B4-BE49-F238E27FC236}">
                  <a16:creationId xmlns:a16="http://schemas.microsoft.com/office/drawing/2014/main" id="{069A3DFB-8D53-4A23-9B20-E9632D207676}"/>
                </a:ext>
              </a:extLst>
            </p:cNvPr>
            <p:cNvSpPr>
              <a:spLocks/>
            </p:cNvSpPr>
            <p:nvPr/>
          </p:nvSpPr>
          <p:spPr bwMode="auto">
            <a:xfrm>
              <a:off x="5256" y="850"/>
              <a:ext cx="19" cy="17"/>
            </a:xfrm>
            <a:custGeom>
              <a:avLst/>
              <a:gdLst>
                <a:gd name="T0" fmla="*/ 9 w 19"/>
                <a:gd name="T1" fmla="*/ 0 h 17"/>
                <a:gd name="T2" fmla="*/ 9 w 19"/>
                <a:gd name="T3" fmla="*/ 4 h 17"/>
                <a:gd name="T4" fmla="*/ 9 w 19"/>
                <a:gd name="T5" fmla="*/ 10 h 17"/>
                <a:gd name="T6" fmla="*/ 13 w 19"/>
                <a:gd name="T7" fmla="*/ 14 h 17"/>
                <a:gd name="T8" fmla="*/ 18 w 19"/>
                <a:gd name="T9" fmla="*/ 16 h 17"/>
                <a:gd name="T10" fmla="*/ 13 w 19"/>
                <a:gd name="T11" fmla="*/ 16 h 17"/>
                <a:gd name="T12" fmla="*/ 9 w 19"/>
                <a:gd name="T13" fmla="*/ 16 h 17"/>
                <a:gd name="T14" fmla="*/ 4 w 19"/>
                <a:gd name="T15" fmla="*/ 16 h 17"/>
                <a:gd name="T16" fmla="*/ 0 w 19"/>
                <a:gd name="T17" fmla="*/ 16 h 17"/>
                <a:gd name="T18" fmla="*/ 0 w 19"/>
                <a:gd name="T19" fmla="*/ 12 h 17"/>
                <a:gd name="T20" fmla="*/ 0 w 19"/>
                <a:gd name="T21" fmla="*/ 8 h 17"/>
                <a:gd name="T22" fmla="*/ 4 w 19"/>
                <a:gd name="T23" fmla="*/ 4 h 17"/>
                <a:gd name="T24" fmla="*/ 9 w 19"/>
                <a:gd name="T25" fmla="*/ 0 h 17"/>
                <a:gd name="T26" fmla="*/ 9 w 1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17">
                  <a:moveTo>
                    <a:pt x="9" y="0"/>
                  </a:moveTo>
                  <a:lnTo>
                    <a:pt x="9" y="4"/>
                  </a:lnTo>
                  <a:lnTo>
                    <a:pt x="9" y="10"/>
                  </a:lnTo>
                  <a:lnTo>
                    <a:pt x="13" y="14"/>
                  </a:lnTo>
                  <a:lnTo>
                    <a:pt x="18" y="16"/>
                  </a:lnTo>
                  <a:lnTo>
                    <a:pt x="13" y="16"/>
                  </a:lnTo>
                  <a:lnTo>
                    <a:pt x="9" y="16"/>
                  </a:lnTo>
                  <a:lnTo>
                    <a:pt x="4" y="16"/>
                  </a:lnTo>
                  <a:lnTo>
                    <a:pt x="0" y="16"/>
                  </a:lnTo>
                  <a:lnTo>
                    <a:pt x="0" y="12"/>
                  </a:lnTo>
                  <a:lnTo>
                    <a:pt x="0" y="8"/>
                  </a:lnTo>
                  <a:lnTo>
                    <a:pt x="4" y="4"/>
                  </a:lnTo>
                  <a:lnTo>
                    <a:pt x="9"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68615" name="Picture 112">
            <a:extLst>
              <a:ext uri="{FF2B5EF4-FFF2-40B4-BE49-F238E27FC236}">
                <a16:creationId xmlns:a16="http://schemas.microsoft.com/office/drawing/2014/main" id="{EC4F2C51-59D1-4F2B-87A1-C4FD849A6C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0538" y="220663"/>
            <a:ext cx="20526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67E38EA-D718-4D12-8DF7-54560B80B878}"/>
              </a:ext>
            </a:extLst>
          </p:cNvPr>
          <p:cNvSpPr>
            <a:spLocks noGrp="1"/>
          </p:cNvSpPr>
          <p:nvPr>
            <p:ph type="sldNum" sz="quarter" idx="11"/>
          </p:nvPr>
        </p:nvSpPr>
        <p:spPr/>
        <p:txBody>
          <a:bodyPr/>
          <a:lstStyle/>
          <a:p>
            <a:pPr>
              <a:defRPr/>
            </a:pPr>
            <a:fld id="{8C28C825-8B56-4D47-AD22-1565AC870D51}" type="slidenum">
              <a:rPr lang="en-GB" smtClean="0"/>
              <a:pPr>
                <a:defRPr/>
              </a:pPr>
              <a:t>24</a:t>
            </a:fld>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5363">
                                            <p:txEl>
                                              <p:pRg st="0" end="0"/>
                                            </p:txEl>
                                          </p:spTgt>
                                        </p:tgtEl>
                                        <p:attrNameLst>
                                          <p:attrName>style.visibility</p:attrName>
                                        </p:attrNameLst>
                                      </p:cBhvr>
                                      <p:to>
                                        <p:strVal val="visible"/>
                                      </p:to>
                                    </p:set>
                                    <p:anim to="" calcmode="lin" valueType="num">
                                      <p:cBhvr>
                                        <p:cTn id="7" dur="1" fill="hold"/>
                                        <p:tgtEl>
                                          <p:spTgt spid="1536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5363">
                                            <p:txEl>
                                              <p:pRg st="1" end="1"/>
                                            </p:txEl>
                                          </p:spTgt>
                                        </p:tgtEl>
                                        <p:attrNameLst>
                                          <p:attrName>style.visibility</p:attrName>
                                        </p:attrNameLst>
                                      </p:cBhvr>
                                      <p:to>
                                        <p:strVal val="visible"/>
                                      </p:to>
                                    </p:set>
                                    <p:anim to="" calcmode="lin" valueType="num">
                                      <p:cBhvr>
                                        <p:cTn id="12" dur="1" fill="hold"/>
                                        <p:tgtEl>
                                          <p:spTgt spid="1536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5363">
                                            <p:txEl>
                                              <p:pRg st="2" end="2"/>
                                            </p:txEl>
                                          </p:spTgt>
                                        </p:tgtEl>
                                        <p:attrNameLst>
                                          <p:attrName>style.visibility</p:attrName>
                                        </p:attrNameLst>
                                      </p:cBhvr>
                                      <p:to>
                                        <p:strVal val="visible"/>
                                      </p:to>
                                    </p:set>
                                    <p:anim to="" calcmode="lin" valueType="num">
                                      <p:cBhvr>
                                        <p:cTn id="17" dur="1" fill="hold"/>
                                        <p:tgtEl>
                                          <p:spTgt spid="1536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5363">
                                            <p:txEl>
                                              <p:pRg st="3" end="3"/>
                                            </p:txEl>
                                          </p:spTgt>
                                        </p:tgtEl>
                                        <p:attrNameLst>
                                          <p:attrName>style.visibility</p:attrName>
                                        </p:attrNameLst>
                                      </p:cBhvr>
                                      <p:to>
                                        <p:strVal val="visible"/>
                                      </p:to>
                                    </p:set>
                                    <p:anim to="" calcmode="lin" valueType="num">
                                      <p:cBhvr>
                                        <p:cTn id="22" dur="1" fill="hold"/>
                                        <p:tgtEl>
                                          <p:spTgt spid="1536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5363">
                                            <p:txEl>
                                              <p:pRg st="4" end="4"/>
                                            </p:txEl>
                                          </p:spTgt>
                                        </p:tgtEl>
                                        <p:attrNameLst>
                                          <p:attrName>style.visibility</p:attrName>
                                        </p:attrNameLst>
                                      </p:cBhvr>
                                      <p:to>
                                        <p:strVal val="visible"/>
                                      </p:to>
                                    </p:set>
                                    <p:anim to="" calcmode="lin" valueType="num">
                                      <p:cBhvr>
                                        <p:cTn id="27" dur="1" fill="hold"/>
                                        <p:tgtEl>
                                          <p:spTgt spid="1536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id="{FA70DE7E-1217-48CB-8BD5-B8F28702EC94}"/>
              </a:ext>
            </a:extLst>
          </p:cNvPr>
          <p:cNvSpPr>
            <a:spLocks noGrp="1" noChangeArrowheads="1"/>
          </p:cNvSpPr>
          <p:nvPr>
            <p:ph type="title"/>
          </p:nvPr>
        </p:nvSpPr>
        <p:spPr/>
        <p:txBody>
          <a:bodyPr rtlCol="0">
            <a:normAutofit/>
          </a:bodyPr>
          <a:lstStyle/>
          <a:p>
            <a:pPr defTabSz="685807" eaLnBrk="1" fontAlgn="auto" hangingPunct="1">
              <a:spcAft>
                <a:spcPts val="0"/>
              </a:spcAft>
              <a:defRPr/>
            </a:pPr>
            <a:r>
              <a:rPr lang="en-US" altLang="en-US" b="1" dirty="0">
                <a:solidFill>
                  <a:srgbClr val="002060"/>
                </a:solidFill>
              </a:rPr>
              <a:t>WORKSITE ANALYSIS</a:t>
            </a:r>
            <a:endParaRPr lang="en-US" altLang="en-US" sz="2545" b="1" dirty="0">
              <a:solidFill>
                <a:srgbClr val="002060"/>
              </a:solidFill>
            </a:endParaRPr>
          </a:p>
        </p:txBody>
      </p:sp>
      <p:sp>
        <p:nvSpPr>
          <p:cNvPr id="15363" name="Rectangle 3">
            <a:extLst>
              <a:ext uri="{FF2B5EF4-FFF2-40B4-BE49-F238E27FC236}">
                <a16:creationId xmlns:a16="http://schemas.microsoft.com/office/drawing/2014/main" id="{D730D840-DAAB-498F-B505-27DC330EDF0C}"/>
              </a:ext>
            </a:extLst>
          </p:cNvPr>
          <p:cNvSpPr>
            <a:spLocks noGrp="1" noChangeArrowheads="1"/>
          </p:cNvSpPr>
          <p:nvPr>
            <p:ph idx="1"/>
          </p:nvPr>
        </p:nvSpPr>
        <p:spPr/>
        <p:txBody>
          <a:bodyPr rtlCol="0">
            <a:normAutofit/>
          </a:bodyPr>
          <a:lstStyle/>
          <a:p>
            <a:pPr defTabSz="685807" eaLnBrk="1" fontAlgn="auto" hangingPunct="1">
              <a:spcAft>
                <a:spcPts val="1000"/>
              </a:spcAft>
              <a:defRPr/>
            </a:pPr>
            <a:r>
              <a:rPr lang="en-US" altLang="en-US" sz="2400" dirty="0"/>
              <a:t>Worksite analysis for hazards includes an estimation of risk</a:t>
            </a:r>
          </a:p>
          <a:p>
            <a:pPr defTabSz="685807" eaLnBrk="1" fontAlgn="auto" hangingPunct="1">
              <a:spcAft>
                <a:spcPts val="1000"/>
              </a:spcAft>
              <a:defRPr/>
            </a:pPr>
            <a:r>
              <a:rPr lang="en-US" altLang="en-US" sz="2400" dirty="0"/>
              <a:t>What is the difference between hazard, harm and risk?</a:t>
            </a:r>
          </a:p>
          <a:p>
            <a:pPr lvl="1" defTabSz="685807" eaLnBrk="1" fontAlgn="auto" hangingPunct="1">
              <a:spcAft>
                <a:spcPts val="1000"/>
              </a:spcAft>
              <a:defRPr/>
            </a:pPr>
            <a:r>
              <a:rPr lang="en-US" altLang="en-US" sz="2400" dirty="0"/>
              <a:t>Hazard = something that can cause harm if not controlled or eliminated</a:t>
            </a:r>
          </a:p>
          <a:p>
            <a:pPr lvl="1" defTabSz="685807" eaLnBrk="1" fontAlgn="auto" hangingPunct="1">
              <a:spcAft>
                <a:spcPts val="1000"/>
              </a:spcAft>
              <a:defRPr/>
            </a:pPr>
            <a:r>
              <a:rPr lang="en-US" altLang="en-US" sz="2400" dirty="0"/>
              <a:t>Harm = What happens when the hazard is uncontrolled</a:t>
            </a:r>
            <a:endParaRPr lang="en-US" altLang="en-US" sz="2400" dirty="0">
              <a:cs typeface="Calibri"/>
            </a:endParaRPr>
          </a:p>
          <a:p>
            <a:pPr lvl="1" defTabSz="685807" eaLnBrk="1" fontAlgn="auto" hangingPunct="1">
              <a:spcAft>
                <a:spcPts val="1000"/>
              </a:spcAft>
              <a:defRPr/>
            </a:pPr>
            <a:r>
              <a:rPr lang="en-US" altLang="en-US" sz="2400" dirty="0"/>
              <a:t>Risk = The combination of the probability (likelihood) that an outcome will occur, and the severity of the potential harm </a:t>
            </a:r>
            <a:endParaRPr lang="en-US" altLang="en-US" sz="2400" dirty="0">
              <a:cs typeface="Calibri"/>
            </a:endParaRPr>
          </a:p>
          <a:p>
            <a:pPr defTabSz="685807" eaLnBrk="1" fontAlgn="auto" hangingPunct="1">
              <a:spcAft>
                <a:spcPts val="1000"/>
              </a:spcAft>
              <a:defRPr/>
            </a:pPr>
            <a:endParaRPr lang="en-US" altLang="en-US" sz="2700" dirty="0">
              <a:latin typeface="Verdana" panose="020B0604030504040204" pitchFamily="34" charset="0"/>
            </a:endParaRPr>
          </a:p>
          <a:p>
            <a:pPr marL="339725" indent="-339725" defTabSz="685807" eaLnBrk="1" fontAlgn="auto" hangingPunct="1">
              <a:spcAft>
                <a:spcPts val="0"/>
              </a:spcAft>
              <a:defRPr/>
            </a:pPr>
            <a:endParaRPr lang="en-US" altLang="en-US" sz="2800" dirty="0"/>
          </a:p>
          <a:p>
            <a:pPr marL="0" indent="0" defTabSz="685807" eaLnBrk="1" fontAlgn="auto" hangingPunct="1">
              <a:spcAft>
                <a:spcPts val="1000"/>
              </a:spcAft>
              <a:buNone/>
              <a:defRPr/>
            </a:pPr>
            <a:endParaRPr lang="en-US" altLang="en-US" sz="2700" dirty="0">
              <a:latin typeface="Verdana" panose="020B0604030504040204" pitchFamily="34" charset="0"/>
            </a:endParaRPr>
          </a:p>
        </p:txBody>
      </p:sp>
      <p:sp>
        <p:nvSpPr>
          <p:cNvPr id="112" name="Slide Number Placeholder 3">
            <a:extLst>
              <a:ext uri="{FF2B5EF4-FFF2-40B4-BE49-F238E27FC236}">
                <a16:creationId xmlns:a16="http://schemas.microsoft.com/office/drawing/2014/main" id="{56376168-B70C-4870-919E-7D7DE8FC3599}"/>
              </a:ext>
            </a:extLst>
          </p:cNvPr>
          <p:cNvSpPr txBox="1">
            <a:spLocks noChangeArrowheads="1"/>
          </p:cNvSpPr>
          <p:nvPr/>
        </p:nvSpPr>
        <p:spPr bwMode="auto">
          <a:xfrm>
            <a:off x="6610350" y="6508750"/>
            <a:ext cx="2057400" cy="365125"/>
          </a:xfrm>
          <a:prstGeom prst="rect">
            <a:avLst/>
          </a:prstGeom>
        </p:spPr>
        <p:txBody>
          <a:bodyPr anchor="ctr"/>
          <a:lstStyle>
            <a:defPPr>
              <a:defRPr lang="en-US"/>
            </a:defPPr>
            <a:lvl1pPr algn="r" rtl="0" eaLnBrk="1" fontAlgn="auto" hangingPunct="1">
              <a:spcBef>
                <a:spcPts val="0"/>
              </a:spcBef>
              <a:spcAft>
                <a:spcPts val="0"/>
              </a:spcAft>
              <a:defRPr sz="900" kern="1200">
                <a:solidFill>
                  <a:schemeClr val="tx1"/>
                </a:solidFill>
                <a:latin typeface="Calibri" panose="020F0502020204030204" pitchFamily="34" charset="0"/>
                <a:ea typeface="+mn-ea"/>
                <a:cs typeface="+mn-cs"/>
              </a:defRPr>
            </a:lvl1pPr>
            <a:lvl2pPr marL="675416" indent="-2597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039101" indent="-20782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454742" indent="-20782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70382" indent="-20782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23" indent="-20782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6pPr>
            <a:lvl7pPr marL="2701663" indent="-20782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7pPr>
            <a:lvl8pPr marL="3117304" indent="-20782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8pPr>
            <a:lvl9pPr marL="3532944" indent="-20782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endParaRPr lang="en-US" altLang="en-US" sz="1273" dirty="0">
              <a:latin typeface="Times New Roman" panose="02020603050405020304" pitchFamily="18" charset="0"/>
            </a:endParaRPr>
          </a:p>
        </p:txBody>
      </p:sp>
      <p:pic>
        <p:nvPicPr>
          <p:cNvPr id="68615" name="Picture 112">
            <a:extLst>
              <a:ext uri="{FF2B5EF4-FFF2-40B4-BE49-F238E27FC236}">
                <a16:creationId xmlns:a16="http://schemas.microsoft.com/office/drawing/2014/main" id="{EC4F2C51-59D1-4F2B-87A1-C4FD849A6C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0538" y="220663"/>
            <a:ext cx="20526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9B895E6-3C22-44BD-8332-C3112735FC78}"/>
              </a:ext>
            </a:extLst>
          </p:cNvPr>
          <p:cNvSpPr>
            <a:spLocks noGrp="1"/>
          </p:cNvSpPr>
          <p:nvPr>
            <p:ph type="sldNum" sz="quarter" idx="11"/>
          </p:nvPr>
        </p:nvSpPr>
        <p:spPr/>
        <p:txBody>
          <a:bodyPr/>
          <a:lstStyle/>
          <a:p>
            <a:pPr>
              <a:defRPr/>
            </a:pPr>
            <a:fld id="{8C28C825-8B56-4D47-AD22-1565AC870D51}" type="slidenum">
              <a:rPr lang="en-GB" smtClean="0"/>
              <a:pPr>
                <a:defRPr/>
              </a:pPr>
              <a:t>25</a:t>
            </a:fld>
            <a:endParaRPr lang="en-GB" dirty="0"/>
          </a:p>
        </p:txBody>
      </p:sp>
    </p:spTree>
    <p:extLst>
      <p:ext uri="{BB962C8B-B14F-4D97-AF65-F5344CB8AC3E}">
        <p14:creationId xmlns:p14="http://schemas.microsoft.com/office/powerpoint/2010/main" val="356434973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E242E-CBBE-4030-8CE0-932097B22A36}"/>
              </a:ext>
            </a:extLst>
          </p:cNvPr>
          <p:cNvSpPr>
            <a:spLocks noGrp="1"/>
          </p:cNvSpPr>
          <p:nvPr>
            <p:ph type="title"/>
          </p:nvPr>
        </p:nvSpPr>
        <p:spPr/>
        <p:txBody>
          <a:bodyPr/>
          <a:lstStyle/>
          <a:p>
            <a:pPr algn="ctr"/>
            <a:r>
              <a:rPr lang="en-US" sz="3200" dirty="0">
                <a:solidFill>
                  <a:srgbClr val="002060"/>
                </a:solidFill>
                <a:latin typeface="Calibri Light"/>
                <a:cs typeface="Calibri Light"/>
              </a:rPr>
              <a:t>RISK ASSESSMENT</a:t>
            </a:r>
            <a:br>
              <a:rPr lang="en-US" sz="3200" dirty="0">
                <a:latin typeface="Calibri Light" panose="020F0302020204030204" pitchFamily="34" charset="0"/>
                <a:cs typeface="Calibri Light" panose="020F0302020204030204" pitchFamily="34" charset="0"/>
              </a:rPr>
            </a:br>
            <a:r>
              <a:rPr lang="en-US" sz="3200">
                <a:solidFill>
                  <a:srgbClr val="002060"/>
                </a:solidFill>
                <a:latin typeface="Calibri Light"/>
                <a:cs typeface="Calibri Light"/>
              </a:rPr>
              <a:t>WHAT IS HIGH and LOW RISK?</a:t>
            </a:r>
          </a:p>
        </p:txBody>
      </p:sp>
      <p:sp>
        <p:nvSpPr>
          <p:cNvPr id="3" name="Content Placeholder 2">
            <a:extLst>
              <a:ext uri="{FF2B5EF4-FFF2-40B4-BE49-F238E27FC236}">
                <a16:creationId xmlns:a16="http://schemas.microsoft.com/office/drawing/2014/main" id="{7F78E565-6470-4376-9FFE-134CADD4964F}"/>
              </a:ext>
            </a:extLst>
          </p:cNvPr>
          <p:cNvSpPr>
            <a:spLocks noGrp="1"/>
          </p:cNvSpPr>
          <p:nvPr>
            <p:ph idx="1"/>
          </p:nvPr>
        </p:nvSpPr>
        <p:spPr>
          <a:xfrm>
            <a:off x="457200" y="1484871"/>
            <a:ext cx="8229600" cy="4525963"/>
          </a:xfrm>
        </p:spPr>
        <p:txBody>
          <a:bodyPr/>
          <a:lstStyle/>
          <a:p>
            <a:r>
              <a:rPr lang="en-US" sz="2400" dirty="0">
                <a:latin typeface="Calibri"/>
                <a:cs typeface="Calibri"/>
              </a:rPr>
              <a:t>High risk - something that will cause great harm that is very likely to happen:</a:t>
            </a:r>
          </a:p>
          <a:p>
            <a:pPr lvl="1"/>
            <a:r>
              <a:rPr lang="en-US" sz="2400" dirty="0"/>
              <a:t>Driving your car too fast in the rain with bald tires</a:t>
            </a:r>
          </a:p>
          <a:p>
            <a:r>
              <a:rPr lang="en-US" sz="2400" dirty="0">
                <a:latin typeface="Calibri"/>
                <a:cs typeface="Calibri"/>
              </a:rPr>
              <a:t>Low risk - something that either will not cause much harm or is very unlikely to happen:</a:t>
            </a:r>
          </a:p>
          <a:p>
            <a:pPr lvl="1"/>
            <a:r>
              <a:rPr lang="en-US" sz="2400" dirty="0"/>
              <a:t>Driving your car slowly on a residential street with good tires</a:t>
            </a:r>
          </a:p>
          <a:p>
            <a:r>
              <a:rPr lang="en-US" sz="2400" dirty="0"/>
              <a:t>Recap:</a:t>
            </a:r>
          </a:p>
          <a:p>
            <a:pPr lvl="1"/>
            <a:r>
              <a:rPr lang="en-US" sz="2400" dirty="0"/>
              <a:t>Great harm and very likely=high risk</a:t>
            </a:r>
          </a:p>
          <a:p>
            <a:pPr lvl="1"/>
            <a:r>
              <a:rPr lang="en-US" sz="2400" dirty="0"/>
              <a:t>Little harm and not likely to happen=low risk (usually acceptable)</a:t>
            </a:r>
          </a:p>
          <a:p>
            <a:endParaRPr lang="en-US" sz="2400" dirty="0"/>
          </a:p>
          <a:p>
            <a:pPr marL="342900" lvl="1" indent="0">
              <a:buNone/>
            </a:pPr>
            <a:endParaRPr lang="en-US" dirty="0"/>
          </a:p>
        </p:txBody>
      </p:sp>
      <p:sp>
        <p:nvSpPr>
          <p:cNvPr id="4" name="Slide Number Placeholder 3">
            <a:extLst>
              <a:ext uri="{FF2B5EF4-FFF2-40B4-BE49-F238E27FC236}">
                <a16:creationId xmlns:a16="http://schemas.microsoft.com/office/drawing/2014/main" id="{8B3C823C-D4A9-47E3-81B2-4DE4A7CDF0FE}"/>
              </a:ext>
            </a:extLst>
          </p:cNvPr>
          <p:cNvSpPr>
            <a:spLocks noGrp="1"/>
          </p:cNvSpPr>
          <p:nvPr>
            <p:ph type="sldNum" sz="quarter" idx="11"/>
          </p:nvPr>
        </p:nvSpPr>
        <p:spPr/>
        <p:txBody>
          <a:bodyPr/>
          <a:lstStyle/>
          <a:p>
            <a:pPr>
              <a:defRPr/>
            </a:pPr>
            <a:fld id="{3F4818DF-A78A-4999-9725-BA0C6DE7E9D9}" type="slidenum">
              <a:rPr lang="en-GB" smtClean="0"/>
              <a:pPr>
                <a:defRPr/>
              </a:pPr>
              <a:t>26</a:t>
            </a:fld>
            <a:endParaRPr lang="en-GB" dirty="0"/>
          </a:p>
        </p:txBody>
      </p:sp>
    </p:spTree>
    <p:extLst>
      <p:ext uri="{BB962C8B-B14F-4D97-AF65-F5344CB8AC3E}">
        <p14:creationId xmlns:p14="http://schemas.microsoft.com/office/powerpoint/2010/main" val="100590907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595ED4-B1FA-4B5D-B04C-9080400C9248}"/>
              </a:ext>
            </a:extLst>
          </p:cNvPr>
          <p:cNvSpPr>
            <a:spLocks noGrp="1"/>
          </p:cNvSpPr>
          <p:nvPr>
            <p:ph type="sldNum" sz="quarter" idx="11"/>
          </p:nvPr>
        </p:nvSpPr>
        <p:spPr/>
        <p:txBody>
          <a:bodyPr/>
          <a:lstStyle/>
          <a:p>
            <a:pPr>
              <a:defRPr/>
            </a:pPr>
            <a:fld id="{3F4818DF-A78A-4999-9725-BA0C6DE7E9D9}" type="slidenum">
              <a:rPr lang="en-GB"/>
              <a:pPr>
                <a:defRPr/>
              </a:pPr>
              <a:t>27</a:t>
            </a:fld>
            <a:endParaRPr lang="en-GB" dirty="0"/>
          </a:p>
        </p:txBody>
      </p:sp>
      <p:pic>
        <p:nvPicPr>
          <p:cNvPr id="6" name="Picture 5" descr="A picture containing clock&#10;&#10;Description automatically generated">
            <a:extLst>
              <a:ext uri="{FF2B5EF4-FFF2-40B4-BE49-F238E27FC236}">
                <a16:creationId xmlns:a16="http://schemas.microsoft.com/office/drawing/2014/main" id="{DA2687A2-1B74-436C-9411-2F28AB165928}"/>
              </a:ext>
            </a:extLst>
          </p:cNvPr>
          <p:cNvPicPr>
            <a:picLocks noChangeAspect="1"/>
          </p:cNvPicPr>
          <p:nvPr/>
        </p:nvPicPr>
        <p:blipFill>
          <a:blip r:embed="rId2"/>
          <a:stretch>
            <a:fillRect/>
          </a:stretch>
        </p:blipFill>
        <p:spPr>
          <a:xfrm>
            <a:off x="1551932" y="1074216"/>
            <a:ext cx="6040136" cy="4709568"/>
          </a:xfrm>
          <a:prstGeom prst="rect">
            <a:avLst/>
          </a:prstGeom>
        </p:spPr>
      </p:pic>
    </p:spTree>
    <p:extLst>
      <p:ext uri="{BB962C8B-B14F-4D97-AF65-F5344CB8AC3E}">
        <p14:creationId xmlns:p14="http://schemas.microsoft.com/office/powerpoint/2010/main" val="64905098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9BE7-87D6-462E-A6CD-34CF45F64CF7}"/>
              </a:ext>
            </a:extLst>
          </p:cNvPr>
          <p:cNvSpPr>
            <a:spLocks noGrp="1"/>
          </p:cNvSpPr>
          <p:nvPr>
            <p:ph type="title"/>
          </p:nvPr>
        </p:nvSpPr>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RISK ASSESSMENT</a:t>
            </a:r>
          </a:p>
        </p:txBody>
      </p:sp>
      <p:sp>
        <p:nvSpPr>
          <p:cNvPr id="4" name="Content Placeholder 3">
            <a:extLst>
              <a:ext uri="{FF2B5EF4-FFF2-40B4-BE49-F238E27FC236}">
                <a16:creationId xmlns:a16="http://schemas.microsoft.com/office/drawing/2014/main" id="{50809D2B-EDC5-426E-9DD3-768EEBB0CA68}"/>
              </a:ext>
            </a:extLst>
          </p:cNvPr>
          <p:cNvSpPr>
            <a:spLocks noGrp="1"/>
          </p:cNvSpPr>
          <p:nvPr>
            <p:ph idx="1"/>
          </p:nvPr>
        </p:nvSpPr>
        <p:spPr/>
        <p:txBody>
          <a:bodyPr/>
          <a:lstStyle/>
          <a:p>
            <a:r>
              <a:rPr lang="en-US" sz="2800" dirty="0">
                <a:latin typeface="Calibri"/>
                <a:cs typeface="Calibri"/>
              </a:rPr>
              <a:t>High Risk - an unguarded punch press must be corrected immediately</a:t>
            </a:r>
          </a:p>
          <a:p>
            <a:r>
              <a:rPr lang="en-US" sz="2800" dirty="0">
                <a:latin typeface="Calibri"/>
                <a:cs typeface="Calibri"/>
              </a:rPr>
              <a:t>High Risk - storing a flammable solvent next to an open flame must be corrected immediately</a:t>
            </a:r>
          </a:p>
          <a:p>
            <a:r>
              <a:rPr lang="en-US" sz="2800" dirty="0">
                <a:latin typeface="Calibri"/>
                <a:cs typeface="Calibri"/>
              </a:rPr>
              <a:t>Low Risk - work on an extra low voltage (&lt;50 Volts AC) wiring system</a:t>
            </a:r>
          </a:p>
          <a:p>
            <a:r>
              <a:rPr lang="en-US" sz="2800" dirty="0">
                <a:latin typeface="Calibri"/>
                <a:cs typeface="Calibri"/>
              </a:rPr>
              <a:t>Low Risk - most clerical work</a:t>
            </a:r>
          </a:p>
        </p:txBody>
      </p:sp>
      <p:sp>
        <p:nvSpPr>
          <p:cNvPr id="5" name="Slide Number Placeholder 4">
            <a:extLst>
              <a:ext uri="{FF2B5EF4-FFF2-40B4-BE49-F238E27FC236}">
                <a16:creationId xmlns:a16="http://schemas.microsoft.com/office/drawing/2014/main" id="{8831A99F-8E2A-4E5C-8264-43FB5EEC2A88}"/>
              </a:ext>
            </a:extLst>
          </p:cNvPr>
          <p:cNvSpPr>
            <a:spLocks noGrp="1"/>
          </p:cNvSpPr>
          <p:nvPr>
            <p:ph type="sldNum" sz="quarter" idx="11"/>
          </p:nvPr>
        </p:nvSpPr>
        <p:spPr/>
        <p:txBody>
          <a:bodyPr/>
          <a:lstStyle/>
          <a:p>
            <a:pPr>
              <a:defRPr/>
            </a:pPr>
            <a:fld id="{3F4818DF-A78A-4999-9725-BA0C6DE7E9D9}" type="slidenum">
              <a:rPr lang="en-GB" smtClean="0"/>
              <a:pPr>
                <a:defRPr/>
              </a:pPr>
              <a:t>28</a:t>
            </a:fld>
            <a:endParaRPr lang="en-GB" dirty="0"/>
          </a:p>
        </p:txBody>
      </p:sp>
    </p:spTree>
    <p:extLst>
      <p:ext uri="{BB962C8B-B14F-4D97-AF65-F5344CB8AC3E}">
        <p14:creationId xmlns:p14="http://schemas.microsoft.com/office/powerpoint/2010/main" val="882816710"/>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56ABA874-A905-4B60-B0EF-50D6956AE186}"/>
              </a:ext>
            </a:extLst>
          </p:cNvPr>
          <p:cNvSpPr>
            <a:spLocks noGrp="1" noChangeArrowheads="1"/>
          </p:cNvSpPr>
          <p:nvPr>
            <p:ph type="title"/>
          </p:nvPr>
        </p:nvSpPr>
        <p:spPr/>
        <p:txBody>
          <a:bodyPr/>
          <a:lstStyle/>
          <a:p>
            <a:pPr algn="ctr"/>
            <a:r>
              <a:rPr lang="en-US" altLang="en-US" sz="3200" dirty="0">
                <a:solidFill>
                  <a:srgbClr val="002060"/>
                </a:solidFill>
                <a:latin typeface="Calibri Light" panose="020F0302020204030204" pitchFamily="34" charset="0"/>
                <a:cs typeface="Calibri Light" panose="020F0302020204030204" pitchFamily="34" charset="0"/>
              </a:rPr>
              <a:t>EXAMPLES—RISK ASSESSMENT PROCESSES</a:t>
            </a:r>
          </a:p>
        </p:txBody>
      </p:sp>
      <p:sp>
        <p:nvSpPr>
          <p:cNvPr id="11266" name="Slide Number Placeholder 5">
            <a:extLst>
              <a:ext uri="{FF2B5EF4-FFF2-40B4-BE49-F238E27FC236}">
                <a16:creationId xmlns:a16="http://schemas.microsoft.com/office/drawing/2014/main" id="{EFB0503F-11BB-4CA3-A114-00B4A5D8A7BF}"/>
              </a:ext>
            </a:extLst>
          </p:cNvPr>
          <p:cNvSpPr>
            <a:spLocks noGrp="1"/>
          </p:cNvSpPr>
          <p:nvPr>
            <p:ph type="sldNum" sz="quarter" idx="11"/>
          </p:nvPr>
        </p:nvSpPr>
        <p:spPr>
          <a:noFill/>
        </p:spPr>
        <p:txBody>
          <a:bodyPr/>
          <a:lstStyle>
            <a:lvl1pPr>
              <a:defRPr sz="1800">
                <a:solidFill>
                  <a:schemeClr val="tx1"/>
                </a:solidFill>
                <a:latin typeface="Times New Roman" panose="02020603050405020304" pitchFamily="18" charset="0"/>
              </a:defRPr>
            </a:lvl1pPr>
            <a:lvl2pPr marL="557213" indent="-214313">
              <a:defRPr sz="1800">
                <a:solidFill>
                  <a:schemeClr val="tx1"/>
                </a:solidFill>
                <a:latin typeface="Times New Roman" panose="02020603050405020304" pitchFamily="18" charset="0"/>
              </a:defRPr>
            </a:lvl2pPr>
            <a:lvl3pPr marL="857250" indent="-171450">
              <a:defRPr sz="1800">
                <a:solidFill>
                  <a:schemeClr val="tx1"/>
                </a:solidFill>
                <a:latin typeface="Times New Roman" panose="02020603050405020304" pitchFamily="18" charset="0"/>
              </a:defRPr>
            </a:lvl3pPr>
            <a:lvl4pPr marL="1200150" indent="-171450">
              <a:defRPr sz="1800">
                <a:solidFill>
                  <a:schemeClr val="tx1"/>
                </a:solidFill>
                <a:latin typeface="Times New Roman" panose="02020603050405020304" pitchFamily="18" charset="0"/>
              </a:defRPr>
            </a:lvl4pPr>
            <a:lvl5pPr marL="1543050" indent="-171450">
              <a:defRPr sz="1800">
                <a:solidFill>
                  <a:schemeClr val="tx1"/>
                </a:solidFill>
                <a:latin typeface="Times New Roman" panose="02020603050405020304" pitchFamily="18" charset="0"/>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defRPr>
            </a:lvl9pPr>
          </a:lstStyle>
          <a:p>
            <a:fld id="{0492D015-3435-4B8D-AF8A-6B55ECA8A4F5}" type="slidenum">
              <a:rPr lang="en-US" altLang="en-US" sz="1050">
                <a:latin typeface="Arial" panose="020B0604020202020204" pitchFamily="34" charset="0"/>
              </a:rPr>
              <a:pPr/>
              <a:t>29</a:t>
            </a:fld>
            <a:endParaRPr lang="en-US" altLang="en-US" sz="1050" dirty="0">
              <a:latin typeface="Arial" panose="020B0604020202020204" pitchFamily="34" charset="0"/>
            </a:endParaRPr>
          </a:p>
        </p:txBody>
      </p:sp>
      <p:sp>
        <p:nvSpPr>
          <p:cNvPr id="11268" name="Rectangle 3">
            <a:extLst>
              <a:ext uri="{FF2B5EF4-FFF2-40B4-BE49-F238E27FC236}">
                <a16:creationId xmlns:a16="http://schemas.microsoft.com/office/drawing/2014/main" id="{9C34E623-E289-4CB0-9331-1041C810ACF1}"/>
              </a:ext>
            </a:extLst>
          </p:cNvPr>
          <p:cNvSpPr>
            <a:spLocks noGrp="1" noChangeArrowheads="1"/>
          </p:cNvSpPr>
          <p:nvPr>
            <p:ph type="body" idx="4294967295"/>
          </p:nvPr>
        </p:nvSpPr>
        <p:spPr>
          <a:xfrm>
            <a:off x="494270" y="1162265"/>
            <a:ext cx="8275805" cy="4351338"/>
          </a:xfrm>
        </p:spPr>
        <p:txBody>
          <a:bodyPr/>
          <a:lstStyle/>
          <a:p>
            <a:r>
              <a:rPr lang="en-US" altLang="en-US" sz="2800" dirty="0"/>
              <a:t>Brainstorming potential hazards and outcomes with workers and management from the facility area being evaluated </a:t>
            </a:r>
          </a:p>
          <a:p>
            <a:r>
              <a:rPr lang="en-US" altLang="en-US" sz="2800" dirty="0"/>
              <a:t>Safety and Health Checklists</a:t>
            </a:r>
          </a:p>
          <a:p>
            <a:r>
              <a:rPr lang="en-US" altLang="en-US" sz="2800" dirty="0">
                <a:latin typeface="Calibri"/>
                <a:cs typeface="Calibri"/>
              </a:rPr>
              <a:t>Job Safety Analysis (JSA) &amp; Job Hazard Analysis (JHA)</a:t>
            </a:r>
          </a:p>
          <a:p>
            <a:r>
              <a:rPr lang="en-US" altLang="en-US" sz="2800" dirty="0"/>
              <a:t>Process Hazard Analysis (used commonly in chemical plant operations)</a:t>
            </a:r>
          </a:p>
          <a:p>
            <a:r>
              <a:rPr lang="en-US" altLang="en-US" sz="2800" dirty="0"/>
              <a:t>Ergonomic Hazard Analysis</a:t>
            </a:r>
          </a:p>
          <a:p>
            <a:r>
              <a:rPr lang="en-US" altLang="en-US" sz="2800" dirty="0"/>
              <a:t>Chemical Risk Assessment</a:t>
            </a:r>
          </a:p>
          <a:p>
            <a:r>
              <a:rPr lang="en-US" altLang="en-US" sz="2800" dirty="0">
                <a:latin typeface="Calibri"/>
                <a:cs typeface="Calibri"/>
              </a:rPr>
              <a:t>Review by internal or external subject matter experts</a:t>
            </a:r>
            <a:endParaRPr lang="en-US" altLang="en-US" sz="2800" dirty="0">
              <a:cs typeface="Calibri"/>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50EFEE-9EAC-4668-A9DF-710FCFDAFD52}"/>
              </a:ext>
            </a:extLst>
          </p:cNvPr>
          <p:cNvSpPr>
            <a:spLocks noGrp="1"/>
          </p:cNvSpPr>
          <p:nvPr>
            <p:ph idx="1"/>
          </p:nvPr>
        </p:nvSpPr>
        <p:spPr>
          <a:xfrm>
            <a:off x="457200" y="1290638"/>
            <a:ext cx="8229600" cy="4364037"/>
          </a:xfrm>
        </p:spPr>
        <p:txBody>
          <a:bodyPr/>
          <a:lstStyle/>
          <a:p>
            <a:pPr>
              <a:defRPr/>
            </a:pPr>
            <a:endParaRPr lang="en-GB" dirty="0"/>
          </a:p>
          <a:p>
            <a:pPr marL="0" indent="0">
              <a:buFont typeface="Arial" panose="020B0604020202020204" pitchFamily="34" charset="0"/>
              <a:buNone/>
              <a:defRPr/>
            </a:pPr>
            <a:r>
              <a:rPr lang="en-GB" sz="2000" dirty="0">
                <a:cs typeface="Arial" panose="020B0604020202020204" pitchFamily="34" charset="0"/>
              </a:rPr>
              <a:t>This health and safety awareness training is intended as a general introduction to safety and industrial hygiene (occupational health) for persons who  generally will not have primary responsibility for these programs, but are involved in their implementation.  </a:t>
            </a:r>
          </a:p>
          <a:p>
            <a:pPr marL="0" indent="0">
              <a:buFont typeface="Arial" panose="020B0604020202020204" pitchFamily="34" charset="0"/>
              <a:buNone/>
              <a:defRPr/>
            </a:pPr>
            <a:endParaRPr lang="en-GB" sz="2000" dirty="0">
              <a:cs typeface="Arial" panose="020B0604020202020204" pitchFamily="34" charset="0"/>
            </a:endParaRPr>
          </a:p>
          <a:p>
            <a:pPr marL="0" indent="0">
              <a:buFont typeface="Arial" panose="020B0604020202020204" pitchFamily="34" charset="0"/>
              <a:buNone/>
              <a:defRPr/>
            </a:pPr>
            <a:r>
              <a:rPr lang="en-GB" sz="2000" dirty="0">
                <a:cs typeface="Arial" panose="020B0604020202020204" pitchFamily="34" charset="0"/>
              </a:rPr>
              <a:t>It is intended to provide an overview of the issues and common solutions for persons such as supervisors and managers such that they can recognize some common hazards, understand the hierarchy of controls and know when to ask for technical help in resolving problems.</a:t>
            </a:r>
          </a:p>
        </p:txBody>
      </p:sp>
      <p:sp>
        <p:nvSpPr>
          <p:cNvPr id="31747" name="Title 1">
            <a:extLst>
              <a:ext uri="{FF2B5EF4-FFF2-40B4-BE49-F238E27FC236}">
                <a16:creationId xmlns:a16="http://schemas.microsoft.com/office/drawing/2014/main" id="{9E780AEA-C945-442C-B583-DAC9D60ED1BF}"/>
              </a:ext>
            </a:extLst>
          </p:cNvPr>
          <p:cNvSpPr>
            <a:spLocks noGrp="1" noChangeArrowheads="1"/>
          </p:cNvSpPr>
          <p:nvPr>
            <p:ph type="title"/>
          </p:nvPr>
        </p:nvSpPr>
        <p:spPr/>
        <p:txBody>
          <a:bodyPr/>
          <a:lstStyle/>
          <a:p>
            <a:pPr algn="ctr"/>
            <a:r>
              <a:rPr lang="en-US" altLang="en-US" b="1" dirty="0">
                <a:solidFill>
                  <a:srgbClr val="000066"/>
                </a:solidFill>
              </a:rPr>
              <a:t>PURPOSE of OHTA COURSE</a:t>
            </a:r>
          </a:p>
        </p:txBody>
      </p:sp>
      <p:sp>
        <p:nvSpPr>
          <p:cNvPr id="4" name="Slide Number Placeholder 3">
            <a:extLst>
              <a:ext uri="{FF2B5EF4-FFF2-40B4-BE49-F238E27FC236}">
                <a16:creationId xmlns:a16="http://schemas.microsoft.com/office/drawing/2014/main" id="{67B3CDAD-1612-4CCA-A689-40B194C7F0DF}"/>
              </a:ext>
            </a:extLst>
          </p:cNvPr>
          <p:cNvSpPr>
            <a:spLocks noGrp="1"/>
          </p:cNvSpPr>
          <p:nvPr>
            <p:ph type="sldNum" sz="quarter" idx="11"/>
          </p:nvPr>
        </p:nvSpPr>
        <p:spPr/>
        <p:txBody>
          <a:bodyPr/>
          <a:lstStyle/>
          <a:p>
            <a:pPr>
              <a:defRPr/>
            </a:pPr>
            <a:fld id="{8DF06D29-E0C3-4439-828F-B1C8E8084D3F}" type="slidenum">
              <a:rPr lang="en-GB" smtClean="0"/>
              <a:pPr>
                <a:defRPr/>
              </a:pPr>
              <a:t>3</a:t>
            </a:fld>
            <a:endParaRPr lang="en-GB" dirty="0"/>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C456-981F-4077-8DB4-982FDFCAB57F}"/>
              </a:ext>
            </a:extLst>
          </p:cNvPr>
          <p:cNvSpPr>
            <a:spLocks noGrp="1"/>
          </p:cNvSpPr>
          <p:nvPr>
            <p:ph type="title"/>
          </p:nvPr>
        </p:nvSpPr>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WHY DO ACCIDENTS HAPPEN?</a:t>
            </a:r>
          </a:p>
        </p:txBody>
      </p:sp>
      <p:pic>
        <p:nvPicPr>
          <p:cNvPr id="5" name="Content Placeholder 4">
            <a:extLst>
              <a:ext uri="{FF2B5EF4-FFF2-40B4-BE49-F238E27FC236}">
                <a16:creationId xmlns:a16="http://schemas.microsoft.com/office/drawing/2014/main" id="{8C8CDEE8-278A-488B-97EA-6DF3E33294C6}"/>
              </a:ext>
            </a:extLst>
          </p:cNvPr>
          <p:cNvPicPr>
            <a:picLocks noGrp="1" noChangeAspect="1"/>
          </p:cNvPicPr>
          <p:nvPr>
            <p:ph sz="half" idx="1"/>
          </p:nvPr>
        </p:nvPicPr>
        <p:blipFill>
          <a:blip r:embed="rId2"/>
          <a:stretch>
            <a:fillRect/>
          </a:stretch>
        </p:blipFill>
        <p:spPr>
          <a:xfrm>
            <a:off x="341870" y="1600200"/>
            <a:ext cx="4038600" cy="3028949"/>
          </a:xfrm>
          <a:prstGeom prst="rect">
            <a:avLst/>
          </a:prstGeom>
        </p:spPr>
      </p:pic>
      <p:sp>
        <p:nvSpPr>
          <p:cNvPr id="6" name="Content Placeholder 5">
            <a:extLst>
              <a:ext uri="{FF2B5EF4-FFF2-40B4-BE49-F238E27FC236}">
                <a16:creationId xmlns:a16="http://schemas.microsoft.com/office/drawing/2014/main" id="{720E810E-D957-4C79-AC90-096A3A329207}"/>
              </a:ext>
            </a:extLst>
          </p:cNvPr>
          <p:cNvSpPr>
            <a:spLocks noGrp="1"/>
          </p:cNvSpPr>
          <p:nvPr>
            <p:ph sz="half" idx="2"/>
          </p:nvPr>
        </p:nvSpPr>
        <p:spPr/>
        <p:txBody>
          <a:bodyPr/>
          <a:lstStyle/>
          <a:p>
            <a:r>
              <a:rPr lang="en-US" b="1" dirty="0">
                <a:latin typeface="Calibri Light" panose="020F0302020204030204" pitchFamily="34" charset="0"/>
                <a:cs typeface="Calibri Light" panose="020F0302020204030204" pitchFamily="34" charset="0"/>
              </a:rPr>
              <a:t>Accidents occur for a variety of reasons</a:t>
            </a:r>
          </a:p>
          <a:p>
            <a:r>
              <a:rPr lang="en-US" b="1" dirty="0">
                <a:latin typeface="Calibri Light" panose="020F0302020204030204" pitchFamily="34" charset="0"/>
                <a:cs typeface="Calibri Light" panose="020F0302020204030204" pitchFamily="34" charset="0"/>
              </a:rPr>
              <a:t>The next two slides will list typical reasons– both apparent direct causes and underlying root causes (we use root cause as the primary factor since there can be many)</a:t>
            </a:r>
          </a:p>
          <a:p>
            <a:endParaRPr lang="en-US" dirty="0"/>
          </a:p>
        </p:txBody>
      </p:sp>
      <p:sp>
        <p:nvSpPr>
          <p:cNvPr id="4" name="Slide Number Placeholder 3">
            <a:extLst>
              <a:ext uri="{FF2B5EF4-FFF2-40B4-BE49-F238E27FC236}">
                <a16:creationId xmlns:a16="http://schemas.microsoft.com/office/drawing/2014/main" id="{CBE05A49-AF5A-478E-8684-EEF3E4F2A2C2}"/>
              </a:ext>
            </a:extLst>
          </p:cNvPr>
          <p:cNvSpPr>
            <a:spLocks noGrp="1"/>
          </p:cNvSpPr>
          <p:nvPr>
            <p:ph type="sldNum" sz="quarter" idx="11"/>
          </p:nvPr>
        </p:nvSpPr>
        <p:spPr/>
        <p:txBody>
          <a:bodyPr/>
          <a:lstStyle/>
          <a:p>
            <a:pPr>
              <a:defRPr/>
            </a:pPr>
            <a:fld id="{3F4818DF-A78A-4999-9725-BA0C6DE7E9D9}" type="slidenum">
              <a:rPr lang="en-GB" smtClean="0"/>
              <a:pPr>
                <a:defRPr/>
              </a:pPr>
              <a:t>30</a:t>
            </a:fld>
            <a:endParaRPr lang="en-GB" dirty="0"/>
          </a:p>
        </p:txBody>
      </p:sp>
    </p:spTree>
    <p:extLst>
      <p:ext uri="{BB962C8B-B14F-4D97-AF65-F5344CB8AC3E}">
        <p14:creationId xmlns:p14="http://schemas.microsoft.com/office/powerpoint/2010/main" val="266489178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2F23AD89-CBCE-4EC2-9122-521E8B8F6283}"/>
              </a:ext>
            </a:extLst>
          </p:cNvPr>
          <p:cNvSpPr>
            <a:spLocks noGrp="1" noChangeArrowheads="1"/>
          </p:cNvSpPr>
          <p:nvPr>
            <p:ph type="title"/>
          </p:nvPr>
        </p:nvSpPr>
        <p:spPr>
          <a:xfrm>
            <a:off x="428366" y="96901"/>
            <a:ext cx="8134866" cy="482407"/>
          </a:xfrm>
        </p:spPr>
        <p:txBody>
          <a:bodyPr/>
          <a:lstStyle/>
          <a:p>
            <a:pPr algn="ctr" eaLnBrk="1" hangingPunct="1"/>
            <a:r>
              <a:rPr lang="en-US" altLang="en-US" sz="2000" b="1" dirty="0">
                <a:solidFill>
                  <a:srgbClr val="002060"/>
                </a:solidFill>
              </a:rPr>
              <a:t>Direct Causes of Accidents</a:t>
            </a:r>
            <a:endParaRPr lang="en-US" altLang="en-US" sz="2400" b="1" dirty="0">
              <a:solidFill>
                <a:srgbClr val="002060"/>
              </a:solidFill>
            </a:endParaRPr>
          </a:p>
        </p:txBody>
      </p:sp>
      <p:sp>
        <p:nvSpPr>
          <p:cNvPr id="3" name="Content Placeholder 2">
            <a:extLst>
              <a:ext uri="{FF2B5EF4-FFF2-40B4-BE49-F238E27FC236}">
                <a16:creationId xmlns:a16="http://schemas.microsoft.com/office/drawing/2014/main" id="{7AF79306-518C-4076-A0E6-D707EAECF48A}"/>
              </a:ext>
            </a:extLst>
          </p:cNvPr>
          <p:cNvSpPr>
            <a:spLocks noGrp="1"/>
          </p:cNvSpPr>
          <p:nvPr>
            <p:ph sz="half" idx="1"/>
          </p:nvPr>
        </p:nvSpPr>
        <p:spPr>
          <a:xfrm>
            <a:off x="424659" y="982660"/>
            <a:ext cx="4038600" cy="5041901"/>
          </a:xfrm>
          <a:ln>
            <a:solidFill>
              <a:schemeClr val="accent1"/>
            </a:solidFill>
          </a:ln>
        </p:spPr>
        <p:txBody>
          <a:bodyPr rtlCol="0">
            <a:noAutofit/>
          </a:bodyPr>
          <a:lstStyle/>
          <a:p>
            <a:pPr defTabSz="685807" eaLnBrk="1" fontAlgn="auto" hangingPunct="1">
              <a:spcBef>
                <a:spcPts val="0"/>
              </a:spcBef>
              <a:spcAft>
                <a:spcPts val="200"/>
              </a:spcAft>
              <a:defRPr/>
            </a:pPr>
            <a:r>
              <a:rPr lang="en-US" sz="1400" dirty="0">
                <a:latin typeface="Arial Narrow" panose="020B0606020202030204" pitchFamily="34" charset="0"/>
              </a:rPr>
              <a:t>Operating equipment without authority</a:t>
            </a:r>
          </a:p>
          <a:p>
            <a:pPr defTabSz="685807" eaLnBrk="1" fontAlgn="auto" hangingPunct="1">
              <a:spcBef>
                <a:spcPts val="0"/>
              </a:spcBef>
              <a:spcAft>
                <a:spcPts val="200"/>
              </a:spcAft>
              <a:defRPr/>
            </a:pPr>
            <a:r>
              <a:rPr lang="en-US" sz="1400" dirty="0">
                <a:latin typeface="Arial Narrow" panose="020B0606020202030204" pitchFamily="34" charset="0"/>
              </a:rPr>
              <a:t>Failure to warn</a:t>
            </a:r>
          </a:p>
          <a:p>
            <a:pPr defTabSz="685807" eaLnBrk="1" fontAlgn="auto" hangingPunct="1">
              <a:spcBef>
                <a:spcPts val="0"/>
              </a:spcBef>
              <a:spcAft>
                <a:spcPts val="200"/>
              </a:spcAft>
              <a:defRPr/>
            </a:pPr>
            <a:r>
              <a:rPr lang="en-US" sz="1400" dirty="0">
                <a:latin typeface="Arial Narrow" panose="020B0606020202030204" pitchFamily="34" charset="0"/>
              </a:rPr>
              <a:t>Failure to secure</a:t>
            </a:r>
          </a:p>
          <a:p>
            <a:pPr defTabSz="685807" eaLnBrk="1" fontAlgn="auto" hangingPunct="1">
              <a:spcBef>
                <a:spcPts val="0"/>
              </a:spcBef>
              <a:spcAft>
                <a:spcPts val="200"/>
              </a:spcAft>
              <a:defRPr/>
            </a:pPr>
            <a:r>
              <a:rPr lang="en-US" sz="1400" dirty="0">
                <a:latin typeface="Arial Narrow" panose="020B0606020202030204" pitchFamily="34" charset="0"/>
              </a:rPr>
              <a:t>Operating at improper speed (rushing)</a:t>
            </a:r>
          </a:p>
          <a:p>
            <a:pPr defTabSz="685807" eaLnBrk="1" fontAlgn="auto" hangingPunct="1">
              <a:spcBef>
                <a:spcPts val="0"/>
              </a:spcBef>
              <a:spcAft>
                <a:spcPts val="200"/>
              </a:spcAft>
              <a:defRPr/>
            </a:pPr>
            <a:r>
              <a:rPr lang="en-US" sz="1400" dirty="0">
                <a:latin typeface="Arial Narrow" panose="020B0606020202030204" pitchFamily="34" charset="0"/>
              </a:rPr>
              <a:t>Making safety devices inoperative</a:t>
            </a:r>
          </a:p>
          <a:p>
            <a:pPr defTabSz="685807" eaLnBrk="1" fontAlgn="auto" hangingPunct="1">
              <a:spcBef>
                <a:spcPts val="0"/>
              </a:spcBef>
              <a:spcAft>
                <a:spcPts val="200"/>
              </a:spcAft>
              <a:defRPr/>
            </a:pPr>
            <a:r>
              <a:rPr lang="en-US" sz="1400" dirty="0">
                <a:latin typeface="Arial Narrow" panose="020B0606020202030204" pitchFamily="34" charset="0"/>
              </a:rPr>
              <a:t>Using defective equipment</a:t>
            </a:r>
          </a:p>
          <a:p>
            <a:pPr defTabSz="685807" eaLnBrk="1" fontAlgn="auto" hangingPunct="1">
              <a:spcBef>
                <a:spcPts val="0"/>
              </a:spcBef>
              <a:spcAft>
                <a:spcPts val="200"/>
              </a:spcAft>
              <a:defRPr/>
            </a:pPr>
            <a:r>
              <a:rPr lang="en-US" sz="1400" dirty="0">
                <a:latin typeface="Arial Narrow"/>
              </a:rPr>
              <a:t>Failing to use Personal Protective Equipment (PPE) properly</a:t>
            </a:r>
          </a:p>
          <a:p>
            <a:pPr defTabSz="685807" eaLnBrk="1" fontAlgn="auto" hangingPunct="1">
              <a:spcBef>
                <a:spcPts val="0"/>
              </a:spcBef>
              <a:spcAft>
                <a:spcPts val="200"/>
              </a:spcAft>
              <a:defRPr/>
            </a:pPr>
            <a:r>
              <a:rPr lang="en-US" sz="1400" dirty="0">
                <a:latin typeface="Arial Narrow" panose="020B0606020202030204" pitchFamily="34" charset="0"/>
              </a:rPr>
              <a:t>Improper loading</a:t>
            </a:r>
          </a:p>
          <a:p>
            <a:pPr defTabSz="685807" eaLnBrk="1" fontAlgn="auto" hangingPunct="1">
              <a:spcBef>
                <a:spcPts val="0"/>
              </a:spcBef>
              <a:spcAft>
                <a:spcPts val="200"/>
              </a:spcAft>
              <a:defRPr/>
            </a:pPr>
            <a:r>
              <a:rPr lang="en-US" sz="1400" dirty="0">
                <a:latin typeface="Arial Narrow" panose="020B0606020202030204" pitchFamily="34" charset="0"/>
              </a:rPr>
              <a:t>Improper placement</a:t>
            </a:r>
          </a:p>
          <a:p>
            <a:pPr defTabSz="685807" eaLnBrk="1" fontAlgn="auto" hangingPunct="1">
              <a:spcBef>
                <a:spcPts val="0"/>
              </a:spcBef>
              <a:spcAft>
                <a:spcPts val="200"/>
              </a:spcAft>
              <a:defRPr/>
            </a:pPr>
            <a:r>
              <a:rPr lang="en-US" sz="1400" dirty="0">
                <a:latin typeface="Arial Narrow" panose="020B0606020202030204" pitchFamily="34" charset="0"/>
              </a:rPr>
              <a:t>Improper lifting</a:t>
            </a:r>
          </a:p>
          <a:p>
            <a:pPr defTabSz="685807" eaLnBrk="1" fontAlgn="auto" hangingPunct="1">
              <a:spcBef>
                <a:spcPts val="0"/>
              </a:spcBef>
              <a:spcAft>
                <a:spcPts val="200"/>
              </a:spcAft>
              <a:defRPr/>
            </a:pPr>
            <a:r>
              <a:rPr lang="en-US" sz="1400" dirty="0">
                <a:latin typeface="Arial Narrow" panose="020B0606020202030204" pitchFamily="34" charset="0"/>
              </a:rPr>
              <a:t>Improper position for task</a:t>
            </a:r>
          </a:p>
          <a:p>
            <a:pPr defTabSz="685807" eaLnBrk="1" fontAlgn="auto" hangingPunct="1">
              <a:spcBef>
                <a:spcPts val="0"/>
              </a:spcBef>
              <a:spcAft>
                <a:spcPts val="200"/>
              </a:spcAft>
              <a:defRPr/>
            </a:pPr>
            <a:r>
              <a:rPr lang="en-US" sz="1400" dirty="0">
                <a:latin typeface="Arial Narrow" panose="020B0606020202030204" pitchFamily="34" charset="0"/>
              </a:rPr>
              <a:t>Servicing equipment in operation</a:t>
            </a:r>
          </a:p>
          <a:p>
            <a:pPr defTabSz="685807" eaLnBrk="1" fontAlgn="auto" hangingPunct="1">
              <a:spcBef>
                <a:spcPts val="0"/>
              </a:spcBef>
              <a:spcAft>
                <a:spcPts val="200"/>
              </a:spcAft>
              <a:defRPr/>
            </a:pPr>
            <a:r>
              <a:rPr lang="en-US" sz="1400" dirty="0">
                <a:latin typeface="Arial Narrow" panose="020B0606020202030204" pitchFamily="34" charset="0"/>
              </a:rPr>
              <a:t>Horseplay</a:t>
            </a:r>
          </a:p>
          <a:p>
            <a:pPr defTabSz="685807" eaLnBrk="1" fontAlgn="auto" hangingPunct="1">
              <a:spcBef>
                <a:spcPts val="0"/>
              </a:spcBef>
              <a:spcAft>
                <a:spcPts val="200"/>
              </a:spcAft>
              <a:defRPr/>
            </a:pPr>
            <a:r>
              <a:rPr lang="en-US" sz="1400" dirty="0">
                <a:latin typeface="Arial Narrow" panose="020B0606020202030204" pitchFamily="34" charset="0"/>
              </a:rPr>
              <a:t>Under influence of alcohol / other drugs</a:t>
            </a:r>
          </a:p>
          <a:p>
            <a:pPr defTabSz="685807" eaLnBrk="1" fontAlgn="auto" hangingPunct="1">
              <a:spcBef>
                <a:spcPts val="0"/>
              </a:spcBef>
              <a:spcAft>
                <a:spcPts val="200"/>
              </a:spcAft>
              <a:defRPr/>
            </a:pPr>
            <a:r>
              <a:rPr lang="en-US" sz="1400" dirty="0">
                <a:latin typeface="Arial Narrow" panose="020B0606020202030204" pitchFamily="34" charset="0"/>
              </a:rPr>
              <a:t>Using equipment improperly</a:t>
            </a:r>
          </a:p>
          <a:p>
            <a:pPr defTabSz="685807" eaLnBrk="1" fontAlgn="auto" hangingPunct="1">
              <a:spcBef>
                <a:spcPts val="0"/>
              </a:spcBef>
              <a:spcAft>
                <a:spcPts val="200"/>
              </a:spcAft>
              <a:defRPr/>
            </a:pPr>
            <a:r>
              <a:rPr lang="en-US" sz="1400" dirty="0">
                <a:latin typeface="Arial Narrow" panose="020B0606020202030204" pitchFamily="34" charset="0"/>
              </a:rPr>
              <a:t>Failure to follow procedure, policy, practice</a:t>
            </a:r>
          </a:p>
          <a:p>
            <a:pPr defTabSz="685807" eaLnBrk="1" fontAlgn="auto" hangingPunct="1">
              <a:spcBef>
                <a:spcPts val="0"/>
              </a:spcBef>
              <a:spcAft>
                <a:spcPts val="200"/>
              </a:spcAft>
              <a:defRPr/>
            </a:pPr>
            <a:r>
              <a:rPr lang="en-US" sz="1400" dirty="0">
                <a:latin typeface="Arial Narrow" panose="020B0606020202030204" pitchFamily="34" charset="0"/>
              </a:rPr>
              <a:t>Failure to identify hazard / risk</a:t>
            </a:r>
          </a:p>
          <a:p>
            <a:pPr defTabSz="685807" eaLnBrk="1" fontAlgn="auto" hangingPunct="1">
              <a:spcBef>
                <a:spcPts val="0"/>
              </a:spcBef>
              <a:spcAft>
                <a:spcPts val="200"/>
              </a:spcAft>
              <a:defRPr/>
            </a:pPr>
            <a:r>
              <a:rPr lang="en-US" sz="1400" dirty="0">
                <a:latin typeface="Arial Narrow" panose="020B0606020202030204" pitchFamily="34" charset="0"/>
              </a:rPr>
              <a:t>Failure to check / monitor</a:t>
            </a:r>
          </a:p>
          <a:p>
            <a:pPr defTabSz="685807" eaLnBrk="1" fontAlgn="auto" hangingPunct="1">
              <a:spcBef>
                <a:spcPts val="0"/>
              </a:spcBef>
              <a:spcAft>
                <a:spcPts val="200"/>
              </a:spcAft>
              <a:defRPr/>
            </a:pPr>
            <a:r>
              <a:rPr lang="en-US" sz="1400" dirty="0">
                <a:latin typeface="Arial Narrow" panose="020B0606020202030204" pitchFamily="34" charset="0"/>
              </a:rPr>
              <a:t>Failure to react / correct</a:t>
            </a:r>
          </a:p>
          <a:p>
            <a:pPr defTabSz="685807" eaLnBrk="1" fontAlgn="auto" hangingPunct="1">
              <a:spcBef>
                <a:spcPts val="0"/>
              </a:spcBef>
              <a:spcAft>
                <a:spcPts val="200"/>
              </a:spcAft>
              <a:defRPr/>
            </a:pPr>
            <a:r>
              <a:rPr lang="en-US" sz="1400" dirty="0">
                <a:latin typeface="Arial Narrow" panose="020B0606020202030204" pitchFamily="34" charset="0"/>
              </a:rPr>
              <a:t>Failure to communicate / coordinate</a:t>
            </a:r>
          </a:p>
          <a:p>
            <a:pPr defTabSz="685807" eaLnBrk="1" fontAlgn="auto" hangingPunct="1">
              <a:spcBef>
                <a:spcPts val="0"/>
              </a:spcBef>
              <a:spcAft>
                <a:spcPts val="0"/>
              </a:spcAft>
              <a:defRPr/>
            </a:pPr>
            <a:endParaRPr lang="en-US" sz="1400" dirty="0">
              <a:latin typeface="Arial Narrow" panose="020B0606020202030204" pitchFamily="34" charset="0"/>
            </a:endParaRPr>
          </a:p>
          <a:p>
            <a:pPr defTabSz="685807" eaLnBrk="1" fontAlgn="auto" hangingPunct="1">
              <a:spcBef>
                <a:spcPts val="0"/>
              </a:spcBef>
              <a:spcAft>
                <a:spcPts val="0"/>
              </a:spcAft>
              <a:defRPr/>
            </a:pPr>
            <a:endParaRPr lang="en-US" sz="1400" dirty="0">
              <a:latin typeface="Arial Narrow" panose="020B0606020202030204" pitchFamily="34" charset="0"/>
            </a:endParaRPr>
          </a:p>
          <a:p>
            <a:pPr defTabSz="685807" eaLnBrk="1" fontAlgn="auto" hangingPunct="1">
              <a:spcBef>
                <a:spcPts val="0"/>
              </a:spcBef>
              <a:spcAft>
                <a:spcPts val="0"/>
              </a:spcAft>
              <a:defRPr/>
            </a:pPr>
            <a:endParaRPr lang="en-US" sz="1400" dirty="0">
              <a:latin typeface="Arial Narrow" panose="020B0606020202030204" pitchFamily="34" charset="0"/>
            </a:endParaRPr>
          </a:p>
        </p:txBody>
      </p:sp>
      <p:sp>
        <p:nvSpPr>
          <p:cNvPr id="4" name="Content Placeholder 2">
            <a:extLst>
              <a:ext uri="{FF2B5EF4-FFF2-40B4-BE49-F238E27FC236}">
                <a16:creationId xmlns:a16="http://schemas.microsoft.com/office/drawing/2014/main" id="{73A62F97-D68F-441E-A01C-E736E1BC1AAF}"/>
              </a:ext>
            </a:extLst>
          </p:cNvPr>
          <p:cNvSpPr txBox="1">
            <a:spLocks/>
          </p:cNvSpPr>
          <p:nvPr/>
        </p:nvSpPr>
        <p:spPr>
          <a:xfrm>
            <a:off x="4528343" y="982662"/>
            <a:ext cx="3859213" cy="5042743"/>
          </a:xfrm>
          <a:prstGeom prst="rect">
            <a:avLst/>
          </a:prstGeom>
          <a:ln>
            <a:solidFill>
              <a:schemeClr val="accent1"/>
            </a:solidFill>
          </a:ln>
        </p:spPr>
        <p:txBody>
          <a:bodyPr lIns="81242" tIns="40621" rIns="81242" bIns="40621" anchor="t"/>
          <a:lstStyle>
            <a:lvl1pPr marL="342900" indent="-342900" algn="l" defTabSz="914400" rtl="0" eaLnBrk="1" latinLnBrk="0" hangingPunct="1">
              <a:spcBef>
                <a:spcPct val="20000"/>
              </a:spcBef>
              <a:buClr>
                <a:srgbClr val="BC4E21"/>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800100" marR="0" indent="-342900" algn="l" defTabSz="914400" rtl="0" eaLnBrk="1" fontAlgn="auto" latinLnBrk="0" hangingPunct="1">
              <a:lnSpc>
                <a:spcPct val="100000"/>
              </a:lnSpc>
              <a:spcBef>
                <a:spcPct val="20000"/>
              </a:spcBef>
              <a:spcAft>
                <a:spcPts val="0"/>
              </a:spcAft>
              <a:buClr>
                <a:srgbClr val="BC4E21"/>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3000" indent="-228600" algn="l" defTabSz="914400" rtl="0" eaLnBrk="1" latinLnBrk="0" hangingPunct="1">
              <a:spcBef>
                <a:spcPct val="20000"/>
              </a:spcBef>
              <a:buClr>
                <a:srgbClr val="BC4E21"/>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600200" indent="-228600" algn="l" defTabSz="914400" rtl="0" eaLnBrk="1" latinLnBrk="0" hangingPunct="1">
              <a:spcBef>
                <a:spcPct val="20000"/>
              </a:spcBef>
              <a:buClr>
                <a:srgbClr val="BC4E21"/>
              </a:buClr>
              <a:buFont typeface="Wingdings" panose="05000000000000000000" pitchFamily="2" charset="2"/>
              <a:buChar char="§"/>
              <a:defRPr sz="1400" kern="1200">
                <a:solidFill>
                  <a:srgbClr val="404040"/>
                </a:solidFill>
                <a:effectLst/>
                <a:latin typeface="Arial Narrow" panose="020B0606020202030204" pitchFamily="34" charset="0"/>
                <a:ea typeface="+mn-ea"/>
                <a:cs typeface="+mn-cs"/>
              </a:defRPr>
            </a:lvl4pPr>
            <a:lvl5pPr marL="2057400" indent="-228600" algn="l" defTabSz="914400" rtl="0" eaLnBrk="1" latinLnBrk="0" hangingPunct="1">
              <a:spcBef>
                <a:spcPct val="20000"/>
              </a:spcBef>
              <a:buClr>
                <a:srgbClr val="BC4E21"/>
              </a:buClr>
              <a:buFont typeface="Wingdings" panose="05000000000000000000" pitchFamily="2" charset="2"/>
              <a:buChar char="§"/>
              <a:defRPr sz="1200" kern="1200">
                <a:solidFill>
                  <a:srgbClr val="404040"/>
                </a:solidFill>
                <a:effectLst/>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Bef>
                <a:spcPts val="0"/>
              </a:spcBef>
              <a:spcAft>
                <a:spcPts val="200"/>
              </a:spcAft>
              <a:buClrTx/>
              <a:defRPr/>
            </a:pPr>
            <a:r>
              <a:rPr lang="en-US" sz="1400" dirty="0">
                <a:latin typeface="Arial Narrow"/>
              </a:rPr>
              <a:t>Inadequate guards or barriers</a:t>
            </a:r>
            <a:endParaRPr lang="en-US" dirty="0">
              <a:latin typeface="Arial Narrow"/>
            </a:endParaRPr>
          </a:p>
          <a:p>
            <a:pPr fontAlgn="auto">
              <a:spcBef>
                <a:spcPts val="0"/>
              </a:spcBef>
              <a:spcAft>
                <a:spcPts val="200"/>
              </a:spcAft>
              <a:buClrTx/>
              <a:defRPr/>
            </a:pPr>
            <a:r>
              <a:rPr lang="en-US" sz="1400" dirty="0"/>
              <a:t>Inadequate or improper protective equipment</a:t>
            </a:r>
          </a:p>
          <a:p>
            <a:pPr fontAlgn="auto">
              <a:spcBef>
                <a:spcPts val="0"/>
              </a:spcBef>
              <a:spcAft>
                <a:spcPts val="200"/>
              </a:spcAft>
              <a:buClrTx/>
              <a:defRPr/>
            </a:pPr>
            <a:r>
              <a:rPr lang="en-US" sz="1400" dirty="0"/>
              <a:t>Defective tools, equipment or materials</a:t>
            </a:r>
          </a:p>
          <a:p>
            <a:pPr fontAlgn="auto">
              <a:spcBef>
                <a:spcPts val="0"/>
              </a:spcBef>
              <a:spcAft>
                <a:spcPts val="200"/>
              </a:spcAft>
              <a:buClrTx/>
              <a:defRPr/>
            </a:pPr>
            <a:r>
              <a:rPr lang="en-US" sz="1400" dirty="0"/>
              <a:t>Congestion or restricted action</a:t>
            </a:r>
          </a:p>
          <a:p>
            <a:pPr fontAlgn="auto">
              <a:spcBef>
                <a:spcPts val="0"/>
              </a:spcBef>
              <a:spcAft>
                <a:spcPts val="200"/>
              </a:spcAft>
              <a:buClrTx/>
              <a:defRPr/>
            </a:pPr>
            <a:r>
              <a:rPr lang="en-US" sz="1400" dirty="0"/>
              <a:t>Inadequate warning system</a:t>
            </a:r>
          </a:p>
          <a:p>
            <a:pPr fontAlgn="auto">
              <a:spcBef>
                <a:spcPts val="0"/>
              </a:spcBef>
              <a:spcAft>
                <a:spcPts val="200"/>
              </a:spcAft>
              <a:buClrTx/>
              <a:defRPr/>
            </a:pPr>
            <a:r>
              <a:rPr lang="en-US" sz="1400" dirty="0"/>
              <a:t>Fire &amp; explosion hazards</a:t>
            </a:r>
          </a:p>
          <a:p>
            <a:pPr fontAlgn="auto">
              <a:spcBef>
                <a:spcPts val="0"/>
              </a:spcBef>
              <a:spcAft>
                <a:spcPts val="200"/>
              </a:spcAft>
              <a:buClrTx/>
              <a:defRPr/>
            </a:pPr>
            <a:r>
              <a:rPr lang="en-US" sz="1400" dirty="0"/>
              <a:t>Poor housekeeping / disorder</a:t>
            </a:r>
          </a:p>
          <a:p>
            <a:pPr fontAlgn="auto">
              <a:spcBef>
                <a:spcPts val="0"/>
              </a:spcBef>
              <a:spcAft>
                <a:spcPts val="200"/>
              </a:spcAft>
              <a:buClrTx/>
              <a:defRPr/>
            </a:pPr>
            <a:r>
              <a:rPr lang="en-US" sz="1400" dirty="0"/>
              <a:t>Noise, radiation, temperature exposure</a:t>
            </a:r>
          </a:p>
          <a:p>
            <a:pPr fontAlgn="auto">
              <a:spcBef>
                <a:spcPts val="0"/>
              </a:spcBef>
              <a:spcAft>
                <a:spcPts val="200"/>
              </a:spcAft>
              <a:buClrTx/>
              <a:defRPr/>
            </a:pPr>
            <a:r>
              <a:rPr lang="en-US" sz="1400" dirty="0"/>
              <a:t>Inadequate or excess illumination</a:t>
            </a:r>
          </a:p>
          <a:p>
            <a:pPr fontAlgn="auto">
              <a:spcBef>
                <a:spcPts val="0"/>
              </a:spcBef>
              <a:spcAft>
                <a:spcPts val="200"/>
              </a:spcAft>
              <a:buClrTx/>
              <a:defRPr/>
            </a:pPr>
            <a:r>
              <a:rPr lang="en-US" sz="1400" dirty="0"/>
              <a:t>Inadequate ventilation</a:t>
            </a:r>
          </a:p>
          <a:p>
            <a:pPr fontAlgn="auto">
              <a:spcBef>
                <a:spcPts val="0"/>
              </a:spcBef>
              <a:spcAft>
                <a:spcPts val="200"/>
              </a:spcAft>
              <a:buClrTx/>
              <a:defRPr/>
            </a:pPr>
            <a:r>
              <a:rPr lang="en-US" sz="1400" dirty="0"/>
              <a:t>Presence of harmful materials</a:t>
            </a:r>
          </a:p>
          <a:p>
            <a:pPr fontAlgn="auto">
              <a:spcBef>
                <a:spcPts val="0"/>
              </a:spcBef>
              <a:spcAft>
                <a:spcPts val="200"/>
              </a:spcAft>
              <a:buClrTx/>
              <a:defRPr/>
            </a:pPr>
            <a:r>
              <a:rPr lang="en-US" sz="1400" dirty="0"/>
              <a:t>Inadequate instructions / procedures</a:t>
            </a:r>
          </a:p>
          <a:p>
            <a:pPr fontAlgn="auto">
              <a:spcBef>
                <a:spcPts val="0"/>
              </a:spcBef>
              <a:spcAft>
                <a:spcPts val="200"/>
              </a:spcAft>
              <a:buClrTx/>
              <a:defRPr/>
            </a:pPr>
            <a:r>
              <a:rPr lang="en-US" sz="1400" dirty="0"/>
              <a:t>Inadequate information / data</a:t>
            </a:r>
          </a:p>
          <a:p>
            <a:pPr fontAlgn="auto">
              <a:spcBef>
                <a:spcPts val="0"/>
              </a:spcBef>
              <a:spcAft>
                <a:spcPts val="200"/>
              </a:spcAft>
              <a:buClrTx/>
              <a:defRPr/>
            </a:pPr>
            <a:r>
              <a:rPr lang="en-US" sz="1400" dirty="0"/>
              <a:t>Inadequate preparation / planning</a:t>
            </a:r>
          </a:p>
          <a:p>
            <a:pPr fontAlgn="auto">
              <a:spcBef>
                <a:spcPts val="0"/>
              </a:spcBef>
              <a:spcAft>
                <a:spcPts val="200"/>
              </a:spcAft>
              <a:buClrTx/>
              <a:defRPr/>
            </a:pPr>
            <a:r>
              <a:rPr lang="en-US" sz="1400" dirty="0"/>
              <a:t>Inadequate support / assistance</a:t>
            </a:r>
          </a:p>
          <a:p>
            <a:pPr fontAlgn="auto">
              <a:spcBef>
                <a:spcPts val="0"/>
              </a:spcBef>
              <a:spcAft>
                <a:spcPts val="200"/>
              </a:spcAft>
              <a:buClrTx/>
              <a:defRPr/>
            </a:pPr>
            <a:r>
              <a:rPr lang="en-US" sz="1400" dirty="0"/>
              <a:t>Inadequate communications hardware / software / process</a:t>
            </a:r>
          </a:p>
          <a:p>
            <a:pPr fontAlgn="auto">
              <a:spcBef>
                <a:spcPts val="0"/>
              </a:spcBef>
              <a:spcAft>
                <a:spcPts val="200"/>
              </a:spcAft>
              <a:buClrTx/>
              <a:defRPr/>
            </a:pPr>
            <a:r>
              <a:rPr lang="en-US" sz="1400" dirty="0"/>
              <a:t>Road conditions</a:t>
            </a:r>
          </a:p>
          <a:p>
            <a:pPr fontAlgn="auto">
              <a:spcBef>
                <a:spcPts val="0"/>
              </a:spcBef>
              <a:spcAft>
                <a:spcPts val="200"/>
              </a:spcAft>
              <a:buClrTx/>
              <a:defRPr/>
            </a:pPr>
            <a:r>
              <a:rPr lang="en-US" sz="1400" dirty="0"/>
              <a:t>Weather conditions			</a:t>
            </a:r>
          </a:p>
          <a:p>
            <a:pPr>
              <a:spcBef>
                <a:spcPts val="0"/>
              </a:spcBef>
              <a:spcAft>
                <a:spcPts val="200"/>
              </a:spcAft>
              <a:buClrTx/>
              <a:defRPr/>
            </a:pPr>
            <a:endParaRPr lang="en-US" sz="1400" dirty="0"/>
          </a:p>
        </p:txBody>
      </p:sp>
      <p:sp>
        <p:nvSpPr>
          <p:cNvPr id="6" name="Slide Number Placeholder 5">
            <a:extLst>
              <a:ext uri="{FF2B5EF4-FFF2-40B4-BE49-F238E27FC236}">
                <a16:creationId xmlns:a16="http://schemas.microsoft.com/office/drawing/2014/main" id="{3F0C5E8C-8570-4B86-B64F-A7BB56C6523C}"/>
              </a:ext>
            </a:extLst>
          </p:cNvPr>
          <p:cNvSpPr txBox="1">
            <a:spLocks noChangeArrowheads="1"/>
          </p:cNvSpPr>
          <p:nvPr/>
        </p:nvSpPr>
        <p:spPr bwMode="auto">
          <a:xfrm>
            <a:off x="6457950" y="6356350"/>
            <a:ext cx="20574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75416" indent="-2597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039101" indent="-20782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454742" indent="-20782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70382" indent="-20782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23" indent="-20782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6pPr>
            <a:lvl7pPr marL="2701663" indent="-20782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7pPr>
            <a:lvl8pPr marL="3117304" indent="-20782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8pPr>
            <a:lvl9pPr marL="3532944" indent="-20782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9pPr>
          </a:lstStyle>
          <a:p>
            <a:pPr algn="r">
              <a:defRPr/>
            </a:pPr>
            <a:endParaRPr lang="en-US" altLang="en-US" sz="1273" dirty="0">
              <a:latin typeface="Times New Roman" panose="02020603050405020304" pitchFamily="18" charset="0"/>
            </a:endParaRPr>
          </a:p>
        </p:txBody>
      </p:sp>
      <p:sp>
        <p:nvSpPr>
          <p:cNvPr id="7" name="TextBox 6">
            <a:extLst>
              <a:ext uri="{FF2B5EF4-FFF2-40B4-BE49-F238E27FC236}">
                <a16:creationId xmlns:a16="http://schemas.microsoft.com/office/drawing/2014/main" id="{14AFD683-289B-463F-BBBA-8CCABB5004C2}"/>
              </a:ext>
            </a:extLst>
          </p:cNvPr>
          <p:cNvSpPr txBox="1"/>
          <p:nvPr/>
        </p:nvSpPr>
        <p:spPr>
          <a:xfrm>
            <a:off x="321275" y="613328"/>
            <a:ext cx="3748216" cy="369332"/>
          </a:xfrm>
          <a:prstGeom prst="rect">
            <a:avLst/>
          </a:prstGeom>
          <a:noFill/>
        </p:spPr>
        <p:txBody>
          <a:bodyPr wrap="square" rtlCol="0">
            <a:spAutoFit/>
          </a:bodyPr>
          <a:lstStyle/>
          <a:p>
            <a:r>
              <a:rPr lang="en-US" b="1" dirty="0"/>
              <a:t>Substandard Acts</a:t>
            </a:r>
          </a:p>
        </p:txBody>
      </p:sp>
      <p:sp>
        <p:nvSpPr>
          <p:cNvPr id="9" name="TextBox 8">
            <a:extLst>
              <a:ext uri="{FF2B5EF4-FFF2-40B4-BE49-F238E27FC236}">
                <a16:creationId xmlns:a16="http://schemas.microsoft.com/office/drawing/2014/main" id="{25F2F281-2EAD-4711-98A0-46245F1533C3}"/>
              </a:ext>
            </a:extLst>
          </p:cNvPr>
          <p:cNvSpPr txBox="1"/>
          <p:nvPr/>
        </p:nvSpPr>
        <p:spPr>
          <a:xfrm>
            <a:off x="4528343" y="596318"/>
            <a:ext cx="3748216" cy="369332"/>
          </a:xfrm>
          <a:prstGeom prst="rect">
            <a:avLst/>
          </a:prstGeom>
          <a:noFill/>
        </p:spPr>
        <p:txBody>
          <a:bodyPr wrap="square" rtlCol="0">
            <a:spAutoFit/>
          </a:bodyPr>
          <a:lstStyle/>
          <a:p>
            <a:r>
              <a:rPr lang="en-US" b="1" dirty="0"/>
              <a:t>Substandard Conditions</a:t>
            </a:r>
          </a:p>
        </p:txBody>
      </p:sp>
      <p:sp>
        <p:nvSpPr>
          <p:cNvPr id="8" name="Slide Number Placeholder 7">
            <a:extLst>
              <a:ext uri="{FF2B5EF4-FFF2-40B4-BE49-F238E27FC236}">
                <a16:creationId xmlns:a16="http://schemas.microsoft.com/office/drawing/2014/main" id="{40E0A64F-3851-4EE2-8FF7-F53F1E165442}"/>
              </a:ext>
            </a:extLst>
          </p:cNvPr>
          <p:cNvSpPr>
            <a:spLocks noGrp="1"/>
          </p:cNvSpPr>
          <p:nvPr>
            <p:ph type="sldNum" sz="quarter" idx="11"/>
          </p:nvPr>
        </p:nvSpPr>
        <p:spPr/>
        <p:txBody>
          <a:bodyPr/>
          <a:lstStyle/>
          <a:p>
            <a:pPr>
              <a:defRPr/>
            </a:pPr>
            <a:fld id="{170ED0EC-37F0-499F-A080-0AC6CC4AE22A}" type="slidenum">
              <a:rPr lang="en-GB" smtClean="0"/>
              <a:pPr>
                <a:defRPr/>
              </a:pPr>
              <a:t>31</a:t>
            </a:fld>
            <a:endParaRPr lang="en-GB" dirty="0"/>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2671DA61-0BBA-48A8-967E-BC3A4D2E9B16}"/>
              </a:ext>
            </a:extLst>
          </p:cNvPr>
          <p:cNvSpPr>
            <a:spLocks noGrp="1" noChangeArrowheads="1"/>
          </p:cNvSpPr>
          <p:nvPr>
            <p:ph type="title"/>
          </p:nvPr>
        </p:nvSpPr>
        <p:spPr/>
        <p:txBody>
          <a:bodyPr/>
          <a:lstStyle/>
          <a:p>
            <a:pPr algn="ctr" eaLnBrk="1" hangingPunct="1"/>
            <a:r>
              <a:rPr lang="en-US" altLang="en-US" sz="2000" b="1" dirty="0">
                <a:solidFill>
                  <a:srgbClr val="002060"/>
                </a:solidFill>
              </a:rPr>
              <a:t>Root Causes of Accidents</a:t>
            </a:r>
          </a:p>
        </p:txBody>
      </p:sp>
      <p:sp>
        <p:nvSpPr>
          <p:cNvPr id="3" name="Content Placeholder 2">
            <a:extLst>
              <a:ext uri="{FF2B5EF4-FFF2-40B4-BE49-F238E27FC236}">
                <a16:creationId xmlns:a16="http://schemas.microsoft.com/office/drawing/2014/main" id="{E99B66D4-7E1E-411F-8AAD-B2794F6A0475}"/>
              </a:ext>
            </a:extLst>
          </p:cNvPr>
          <p:cNvSpPr>
            <a:spLocks noGrp="1"/>
          </p:cNvSpPr>
          <p:nvPr>
            <p:ph sz="half" idx="1"/>
          </p:nvPr>
        </p:nvSpPr>
        <p:spPr>
          <a:xfrm>
            <a:off x="457199" y="1508919"/>
            <a:ext cx="4038600" cy="4697627"/>
          </a:xfrm>
          <a:ln>
            <a:solidFill>
              <a:schemeClr val="accent1"/>
            </a:solidFill>
          </a:ln>
        </p:spPr>
        <p:txBody>
          <a:bodyPr rtlCol="0">
            <a:noAutofit/>
          </a:bodyPr>
          <a:lstStyle/>
          <a:p>
            <a:pPr marL="0" indent="0" defTabSz="685807" eaLnBrk="1" fontAlgn="auto" hangingPunct="1">
              <a:spcAft>
                <a:spcPts val="0"/>
              </a:spcAft>
              <a:buFont typeface="Wingdings" panose="05000000000000000000" pitchFamily="2" charset="2"/>
              <a:buNone/>
              <a:defRPr/>
            </a:pPr>
            <a:r>
              <a:rPr lang="en-US" sz="1600" dirty="0"/>
              <a:t>Inadequate mental / physical capability</a:t>
            </a:r>
          </a:p>
          <a:p>
            <a:pPr marL="0" indent="0" defTabSz="685807" eaLnBrk="1" fontAlgn="auto" hangingPunct="1">
              <a:spcAft>
                <a:spcPts val="0"/>
              </a:spcAft>
              <a:buFont typeface="Wingdings" panose="05000000000000000000" pitchFamily="2" charset="2"/>
              <a:buNone/>
              <a:defRPr/>
            </a:pPr>
            <a:r>
              <a:rPr lang="en-US" sz="1600" dirty="0"/>
              <a:t>Mental / physical stress</a:t>
            </a:r>
          </a:p>
          <a:p>
            <a:pPr marL="0" indent="0" defTabSz="685807" eaLnBrk="1" fontAlgn="auto" hangingPunct="1">
              <a:spcAft>
                <a:spcPts val="0"/>
              </a:spcAft>
              <a:buFont typeface="Wingdings" panose="05000000000000000000" pitchFamily="2" charset="2"/>
              <a:buNone/>
              <a:defRPr/>
            </a:pPr>
            <a:r>
              <a:rPr lang="en-US" sz="1600" dirty="0"/>
              <a:t>Lack of Knowledge</a:t>
            </a:r>
          </a:p>
          <a:p>
            <a:pPr marL="0" indent="0" defTabSz="685807" eaLnBrk="1" fontAlgn="auto" hangingPunct="1">
              <a:spcAft>
                <a:spcPts val="0"/>
              </a:spcAft>
              <a:buFont typeface="Wingdings" panose="05000000000000000000" pitchFamily="2" charset="2"/>
              <a:buNone/>
              <a:defRPr/>
            </a:pPr>
            <a:r>
              <a:rPr lang="en-US" sz="1600" dirty="0"/>
              <a:t>Lack of experience</a:t>
            </a:r>
          </a:p>
          <a:p>
            <a:pPr marL="0" indent="0" defTabSz="685807" eaLnBrk="1" fontAlgn="auto" hangingPunct="1">
              <a:spcAft>
                <a:spcPts val="0"/>
              </a:spcAft>
              <a:buFont typeface="Wingdings" panose="05000000000000000000" pitchFamily="2" charset="2"/>
              <a:buNone/>
              <a:defRPr/>
            </a:pPr>
            <a:r>
              <a:rPr lang="en-US" sz="1600" dirty="0"/>
              <a:t>Inadequate training</a:t>
            </a:r>
          </a:p>
          <a:p>
            <a:pPr marL="0" indent="0" defTabSz="685807" eaLnBrk="1" fontAlgn="auto" hangingPunct="1">
              <a:spcAft>
                <a:spcPts val="0"/>
              </a:spcAft>
              <a:buFont typeface="Wingdings" panose="05000000000000000000" pitchFamily="2" charset="2"/>
              <a:buNone/>
              <a:defRPr/>
            </a:pPr>
            <a:r>
              <a:rPr lang="en-US" sz="1600" dirty="0"/>
              <a:t>Misunderstood directions</a:t>
            </a:r>
          </a:p>
          <a:p>
            <a:pPr marL="0" indent="0" defTabSz="685807" eaLnBrk="1" fontAlgn="auto" hangingPunct="1">
              <a:spcAft>
                <a:spcPts val="0"/>
              </a:spcAft>
              <a:buFont typeface="Wingdings" panose="05000000000000000000" pitchFamily="2" charset="2"/>
              <a:buNone/>
              <a:defRPr/>
            </a:pPr>
            <a:r>
              <a:rPr lang="en-US" sz="1600" dirty="0"/>
              <a:t>Lack of Situational Awareness</a:t>
            </a:r>
          </a:p>
          <a:p>
            <a:pPr marL="0" indent="0" defTabSz="685807" eaLnBrk="1" fontAlgn="auto" hangingPunct="1">
              <a:spcAft>
                <a:spcPts val="0"/>
              </a:spcAft>
              <a:buFont typeface="Wingdings" panose="05000000000000000000" pitchFamily="2" charset="2"/>
              <a:buNone/>
              <a:defRPr/>
            </a:pPr>
            <a:r>
              <a:rPr lang="en-US" sz="1600" dirty="0"/>
              <a:t>Lack of Skill</a:t>
            </a:r>
          </a:p>
          <a:p>
            <a:pPr marL="0" indent="0" defTabSz="685807" eaLnBrk="1" fontAlgn="auto" hangingPunct="1">
              <a:spcAft>
                <a:spcPts val="0"/>
              </a:spcAft>
              <a:buFont typeface="Wingdings" panose="05000000000000000000" pitchFamily="2" charset="2"/>
              <a:buNone/>
              <a:defRPr/>
            </a:pPr>
            <a:r>
              <a:rPr lang="en-US" sz="1600" dirty="0"/>
              <a:t>Inadequate initial instruction</a:t>
            </a:r>
          </a:p>
          <a:p>
            <a:pPr marL="0" indent="0" defTabSz="685807" eaLnBrk="1" fontAlgn="auto" hangingPunct="1">
              <a:spcAft>
                <a:spcPts val="0"/>
              </a:spcAft>
              <a:buFont typeface="Wingdings" panose="05000000000000000000" pitchFamily="2" charset="2"/>
              <a:buNone/>
              <a:defRPr/>
            </a:pPr>
            <a:r>
              <a:rPr lang="en-US" sz="1600" dirty="0"/>
              <a:t>Inadequate / infrequent practice</a:t>
            </a:r>
          </a:p>
          <a:p>
            <a:pPr marL="0" indent="0" defTabSz="685807" eaLnBrk="1" fontAlgn="auto" hangingPunct="1">
              <a:spcAft>
                <a:spcPts val="0"/>
              </a:spcAft>
              <a:buFont typeface="Wingdings" panose="05000000000000000000" pitchFamily="2" charset="2"/>
              <a:buNone/>
              <a:defRPr/>
            </a:pPr>
            <a:r>
              <a:rPr lang="en-US" sz="1600" dirty="0"/>
              <a:t>Lack of coaching / review</a:t>
            </a:r>
          </a:p>
          <a:p>
            <a:pPr marL="0" indent="0" defTabSz="685807" eaLnBrk="1" fontAlgn="auto" hangingPunct="1">
              <a:spcAft>
                <a:spcPts val="0"/>
              </a:spcAft>
              <a:buFont typeface="Wingdings" panose="05000000000000000000" pitchFamily="2" charset="2"/>
              <a:buNone/>
              <a:defRPr/>
            </a:pPr>
            <a:r>
              <a:rPr lang="en-US" sz="1600" dirty="0"/>
              <a:t>Improper Motivation (Complacency)</a:t>
            </a:r>
          </a:p>
          <a:p>
            <a:pPr marL="0" indent="0" defTabSz="685807" eaLnBrk="1" fontAlgn="auto" hangingPunct="1">
              <a:spcAft>
                <a:spcPts val="0"/>
              </a:spcAft>
              <a:buFont typeface="Wingdings" panose="05000000000000000000" pitchFamily="2" charset="2"/>
              <a:buNone/>
              <a:defRPr/>
            </a:pPr>
            <a:r>
              <a:rPr lang="en-US" sz="1600" dirty="0"/>
              <a:t>Improper attempt to save time / effort</a:t>
            </a:r>
          </a:p>
          <a:p>
            <a:pPr marL="0" indent="0" defTabSz="685807" eaLnBrk="1" fontAlgn="auto" hangingPunct="1">
              <a:spcAft>
                <a:spcPts val="0"/>
              </a:spcAft>
              <a:buFont typeface="Wingdings" panose="05000000000000000000" pitchFamily="2" charset="2"/>
              <a:buNone/>
              <a:defRPr/>
            </a:pPr>
            <a:r>
              <a:rPr lang="en-US" sz="1600" dirty="0"/>
              <a:t>Improper attempt to avoid discomfort</a:t>
            </a:r>
          </a:p>
          <a:p>
            <a:pPr marL="0" indent="0" defTabSz="685807" eaLnBrk="1" fontAlgn="auto" hangingPunct="1">
              <a:spcAft>
                <a:spcPts val="0"/>
              </a:spcAft>
              <a:buFont typeface="Wingdings" panose="05000000000000000000" pitchFamily="2" charset="2"/>
              <a:buNone/>
              <a:defRPr/>
            </a:pPr>
            <a:r>
              <a:rPr lang="en-US" sz="1600" dirty="0"/>
              <a:t>Improper performance tolerated</a:t>
            </a:r>
          </a:p>
          <a:p>
            <a:pPr marL="0" indent="0" defTabSz="685807" eaLnBrk="1" fontAlgn="auto" hangingPunct="1">
              <a:spcAft>
                <a:spcPts val="0"/>
              </a:spcAft>
              <a:buFont typeface="Wingdings" panose="05000000000000000000" pitchFamily="2" charset="2"/>
              <a:buNone/>
              <a:defRPr/>
            </a:pPr>
            <a:r>
              <a:rPr lang="en-US" sz="1600" dirty="0"/>
              <a:t>Abuse or Misuse</a:t>
            </a:r>
          </a:p>
          <a:p>
            <a:pPr marL="0" indent="0" defTabSz="685807" eaLnBrk="1" fontAlgn="auto" hangingPunct="1">
              <a:spcAft>
                <a:spcPts val="0"/>
              </a:spcAft>
              <a:buFont typeface="Wingdings" panose="05000000000000000000" pitchFamily="2" charset="2"/>
              <a:buNone/>
              <a:defRPr/>
            </a:pPr>
            <a:endParaRPr lang="en-US" sz="1600" dirty="0"/>
          </a:p>
        </p:txBody>
      </p:sp>
      <p:sp>
        <p:nvSpPr>
          <p:cNvPr id="73732" name="Content Placeholder 2">
            <a:extLst>
              <a:ext uri="{FF2B5EF4-FFF2-40B4-BE49-F238E27FC236}">
                <a16:creationId xmlns:a16="http://schemas.microsoft.com/office/drawing/2014/main" id="{87DEEF8B-0903-4142-A203-3E667E6386A3}"/>
              </a:ext>
            </a:extLst>
          </p:cNvPr>
          <p:cNvSpPr txBox="1">
            <a:spLocks/>
          </p:cNvSpPr>
          <p:nvPr/>
        </p:nvSpPr>
        <p:spPr bwMode="auto">
          <a:xfrm>
            <a:off x="4594652" y="1508919"/>
            <a:ext cx="3783013" cy="469788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81242" tIns="40621" rIns="81242" bIns="4062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74675" indent="-293688">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pPr>
            <a:r>
              <a:rPr lang="en-US" altLang="en-US" sz="1600" dirty="0">
                <a:solidFill>
                  <a:srgbClr val="404040"/>
                </a:solidFill>
                <a:cs typeface="Calibri" panose="020F0502020204030204" pitchFamily="34" charset="0"/>
              </a:rPr>
              <a:t>Inadequate leadership / supervision</a:t>
            </a:r>
          </a:p>
          <a:p>
            <a:pPr eaLnBrk="1" hangingPunct="1">
              <a:lnSpc>
                <a:spcPct val="100000"/>
              </a:lnSpc>
              <a:spcBef>
                <a:spcPct val="20000"/>
              </a:spcBef>
              <a:buNone/>
            </a:pPr>
            <a:r>
              <a:rPr lang="en-US" altLang="en-US" sz="1600" dirty="0">
                <a:solidFill>
                  <a:srgbClr val="404040"/>
                </a:solidFill>
                <a:cs typeface="Calibri" panose="020F0502020204030204" pitchFamily="34" charset="0"/>
              </a:rPr>
              <a:t>Inadequate engineering</a:t>
            </a:r>
          </a:p>
          <a:p>
            <a:pPr marL="280987" lvl="1" indent="0" eaLnBrk="1" hangingPunct="1">
              <a:buNone/>
            </a:pPr>
            <a:r>
              <a:rPr lang="en-US" altLang="en-US" sz="1600" dirty="0">
                <a:cs typeface="Calibri" panose="020F0502020204030204" pitchFamily="34" charset="0"/>
              </a:rPr>
              <a:t>Inadequate risk assessment</a:t>
            </a:r>
          </a:p>
          <a:p>
            <a:pPr marL="280987" lvl="1" indent="0" eaLnBrk="1" hangingPunct="1">
              <a:buNone/>
            </a:pPr>
            <a:r>
              <a:rPr lang="en-US" altLang="en-US" sz="1600" dirty="0">
                <a:cs typeface="Calibri" panose="020F0502020204030204" pitchFamily="34" charset="0"/>
              </a:rPr>
              <a:t>Inadequate consideration of ergonomics</a:t>
            </a:r>
          </a:p>
          <a:p>
            <a:pPr marL="280987" lvl="1" indent="0" eaLnBrk="1" hangingPunct="1">
              <a:buNone/>
            </a:pPr>
            <a:r>
              <a:rPr lang="en-US" altLang="en-US" sz="1600" dirty="0">
                <a:cs typeface="Calibri" panose="020F0502020204030204" pitchFamily="34" charset="0"/>
              </a:rPr>
              <a:t>Inadequate or improper controls</a:t>
            </a:r>
          </a:p>
          <a:p>
            <a:pPr marL="280987" lvl="1" indent="0" eaLnBrk="1" hangingPunct="1">
              <a:buNone/>
            </a:pPr>
            <a:r>
              <a:rPr lang="en-US" altLang="en-US" sz="1600" dirty="0">
                <a:cs typeface="Calibri" panose="020F0502020204030204" pitchFamily="34" charset="0"/>
              </a:rPr>
              <a:t>Inadequate evaluation of changes</a:t>
            </a:r>
          </a:p>
          <a:p>
            <a:pPr eaLnBrk="1" hangingPunct="1">
              <a:lnSpc>
                <a:spcPct val="100000"/>
              </a:lnSpc>
              <a:spcBef>
                <a:spcPct val="20000"/>
              </a:spcBef>
              <a:buNone/>
            </a:pPr>
            <a:r>
              <a:rPr lang="en-US" altLang="en-US" sz="1600" dirty="0">
                <a:solidFill>
                  <a:srgbClr val="404040"/>
                </a:solidFill>
                <a:cs typeface="Calibri" panose="020F0502020204030204" pitchFamily="34" charset="0"/>
              </a:rPr>
              <a:t>Inadequate purchasing</a:t>
            </a:r>
          </a:p>
          <a:p>
            <a:pPr marL="280987" lvl="1" indent="0" eaLnBrk="1" hangingPunct="1">
              <a:buNone/>
            </a:pPr>
            <a:r>
              <a:rPr lang="en-US" altLang="en-US" sz="1600" dirty="0">
                <a:cs typeface="Calibri" panose="020F0502020204030204" pitchFamily="34" charset="0"/>
              </a:rPr>
              <a:t>Inadequate ID of hazardous materials</a:t>
            </a:r>
          </a:p>
          <a:p>
            <a:pPr marL="280987" lvl="1" indent="0" eaLnBrk="1" hangingPunct="1">
              <a:buNone/>
            </a:pPr>
            <a:r>
              <a:rPr lang="en-US" altLang="en-US" sz="1600" dirty="0">
                <a:cs typeface="Calibri" panose="020F0502020204030204" pitchFamily="34" charset="0"/>
              </a:rPr>
              <a:t>Inadequate contractor selection</a:t>
            </a:r>
          </a:p>
          <a:p>
            <a:pPr eaLnBrk="1" hangingPunct="1">
              <a:lnSpc>
                <a:spcPct val="100000"/>
              </a:lnSpc>
              <a:spcBef>
                <a:spcPct val="20000"/>
              </a:spcBef>
              <a:buNone/>
            </a:pPr>
            <a:r>
              <a:rPr lang="en-US" altLang="en-US" sz="1600" dirty="0">
                <a:solidFill>
                  <a:srgbClr val="404040"/>
                </a:solidFill>
                <a:cs typeface="Calibri" panose="020F0502020204030204" pitchFamily="34" charset="0"/>
              </a:rPr>
              <a:t>Inadequate maintenance</a:t>
            </a:r>
          </a:p>
          <a:p>
            <a:pPr marL="280987" lvl="1" indent="0" eaLnBrk="1" hangingPunct="1">
              <a:buNone/>
            </a:pPr>
            <a:r>
              <a:rPr lang="en-US" altLang="en-US" sz="1600" dirty="0">
                <a:cs typeface="Calibri" panose="020F0502020204030204" pitchFamily="34" charset="0"/>
              </a:rPr>
              <a:t>Preventative / Reparative</a:t>
            </a:r>
          </a:p>
          <a:p>
            <a:pPr eaLnBrk="1" hangingPunct="1">
              <a:lnSpc>
                <a:spcPct val="100000"/>
              </a:lnSpc>
              <a:spcBef>
                <a:spcPct val="20000"/>
              </a:spcBef>
              <a:buNone/>
            </a:pPr>
            <a:r>
              <a:rPr lang="en-US" altLang="en-US" sz="1600" dirty="0">
                <a:solidFill>
                  <a:srgbClr val="404040"/>
                </a:solidFill>
                <a:cs typeface="Calibri" panose="020F0502020204030204" pitchFamily="34" charset="0"/>
              </a:rPr>
              <a:t>Inadequate tools and equipment</a:t>
            </a:r>
          </a:p>
          <a:p>
            <a:pPr eaLnBrk="1" hangingPunct="1">
              <a:lnSpc>
                <a:spcPct val="100000"/>
              </a:lnSpc>
              <a:spcBef>
                <a:spcPct val="20000"/>
              </a:spcBef>
              <a:buNone/>
            </a:pPr>
            <a:r>
              <a:rPr lang="en-US" altLang="en-US" sz="1600" dirty="0">
                <a:solidFill>
                  <a:srgbClr val="404040"/>
                </a:solidFill>
                <a:cs typeface="Calibri" panose="020F0502020204030204" pitchFamily="34" charset="0"/>
              </a:rPr>
              <a:t>Inadequate work standards</a:t>
            </a:r>
          </a:p>
          <a:p>
            <a:pPr marL="280987" lvl="1" indent="0" eaLnBrk="1" hangingPunct="1">
              <a:buNone/>
            </a:pPr>
            <a:r>
              <a:rPr lang="en-US" altLang="en-US" sz="1600" dirty="0">
                <a:solidFill>
                  <a:srgbClr val="404040"/>
                </a:solidFill>
                <a:cs typeface="Calibri" panose="020F0502020204030204" pitchFamily="34" charset="0"/>
              </a:rPr>
              <a:t>De</a:t>
            </a:r>
            <a:r>
              <a:rPr lang="en-US" altLang="en-US" sz="1600" dirty="0">
                <a:cs typeface="Calibri" panose="020F0502020204030204" pitchFamily="34" charset="0"/>
              </a:rPr>
              <a:t>velopment/Communication/Updating</a:t>
            </a:r>
          </a:p>
          <a:p>
            <a:pPr eaLnBrk="1" hangingPunct="1">
              <a:lnSpc>
                <a:spcPct val="100000"/>
              </a:lnSpc>
              <a:spcBef>
                <a:spcPct val="20000"/>
              </a:spcBef>
              <a:buNone/>
            </a:pPr>
            <a:r>
              <a:rPr lang="en-US" altLang="en-US" sz="1600" dirty="0">
                <a:solidFill>
                  <a:srgbClr val="404040"/>
                </a:solidFill>
                <a:cs typeface="Calibri" panose="020F0502020204030204" pitchFamily="34" charset="0"/>
              </a:rPr>
              <a:t>Excessive wear &amp; tear</a:t>
            </a:r>
          </a:p>
          <a:p>
            <a:pPr eaLnBrk="1" hangingPunct="1">
              <a:lnSpc>
                <a:spcPct val="100000"/>
              </a:lnSpc>
              <a:spcBef>
                <a:spcPct val="20000"/>
              </a:spcBef>
              <a:buNone/>
            </a:pPr>
            <a:r>
              <a:rPr lang="en-US" altLang="en-US" sz="1600" dirty="0">
                <a:solidFill>
                  <a:srgbClr val="404040"/>
                </a:solidFill>
                <a:cs typeface="Calibri" panose="020F0502020204030204" pitchFamily="34" charset="0"/>
              </a:rPr>
              <a:t>Inadequate communications	</a:t>
            </a:r>
          </a:p>
        </p:txBody>
      </p:sp>
      <p:sp>
        <p:nvSpPr>
          <p:cNvPr id="2" name="TextBox 1">
            <a:extLst>
              <a:ext uri="{FF2B5EF4-FFF2-40B4-BE49-F238E27FC236}">
                <a16:creationId xmlns:a16="http://schemas.microsoft.com/office/drawing/2014/main" id="{C6C38077-CFF4-4DB8-AF33-D0CCBC30E9A3}"/>
              </a:ext>
            </a:extLst>
          </p:cNvPr>
          <p:cNvSpPr txBox="1"/>
          <p:nvPr/>
        </p:nvSpPr>
        <p:spPr>
          <a:xfrm>
            <a:off x="358346" y="1139587"/>
            <a:ext cx="2903838" cy="369332"/>
          </a:xfrm>
          <a:prstGeom prst="rect">
            <a:avLst/>
          </a:prstGeom>
          <a:noFill/>
        </p:spPr>
        <p:txBody>
          <a:bodyPr wrap="square" rtlCol="0">
            <a:spAutoFit/>
          </a:bodyPr>
          <a:lstStyle/>
          <a:p>
            <a:r>
              <a:rPr lang="en-US" b="1" dirty="0"/>
              <a:t>Personal Factors</a:t>
            </a:r>
          </a:p>
        </p:txBody>
      </p:sp>
      <p:sp>
        <p:nvSpPr>
          <p:cNvPr id="4" name="TextBox 3">
            <a:extLst>
              <a:ext uri="{FF2B5EF4-FFF2-40B4-BE49-F238E27FC236}">
                <a16:creationId xmlns:a16="http://schemas.microsoft.com/office/drawing/2014/main" id="{ACB63473-FA3B-4951-B0C4-AD03384E951D}"/>
              </a:ext>
            </a:extLst>
          </p:cNvPr>
          <p:cNvSpPr txBox="1"/>
          <p:nvPr/>
        </p:nvSpPr>
        <p:spPr>
          <a:xfrm>
            <a:off x="4572000" y="1139587"/>
            <a:ext cx="2947086" cy="369332"/>
          </a:xfrm>
          <a:prstGeom prst="rect">
            <a:avLst/>
          </a:prstGeom>
          <a:noFill/>
        </p:spPr>
        <p:txBody>
          <a:bodyPr wrap="square" rtlCol="0">
            <a:spAutoFit/>
          </a:bodyPr>
          <a:lstStyle/>
          <a:p>
            <a:r>
              <a:rPr lang="en-US" b="1" dirty="0"/>
              <a:t>System Factors</a:t>
            </a:r>
          </a:p>
        </p:txBody>
      </p:sp>
      <p:sp>
        <p:nvSpPr>
          <p:cNvPr id="7" name="Slide Number Placeholder 6">
            <a:extLst>
              <a:ext uri="{FF2B5EF4-FFF2-40B4-BE49-F238E27FC236}">
                <a16:creationId xmlns:a16="http://schemas.microsoft.com/office/drawing/2014/main" id="{6397765C-A694-4A4F-A922-C3C75AE5B032}"/>
              </a:ext>
            </a:extLst>
          </p:cNvPr>
          <p:cNvSpPr>
            <a:spLocks noGrp="1"/>
          </p:cNvSpPr>
          <p:nvPr>
            <p:ph type="sldNum" sz="quarter" idx="11"/>
          </p:nvPr>
        </p:nvSpPr>
        <p:spPr/>
        <p:txBody>
          <a:bodyPr/>
          <a:lstStyle/>
          <a:p>
            <a:pPr>
              <a:defRPr/>
            </a:pPr>
            <a:fld id="{170ED0EC-37F0-499F-A080-0AC6CC4AE22A}" type="slidenum">
              <a:rPr lang="en-GB" smtClean="0"/>
              <a:pPr>
                <a:defRPr/>
              </a:pPr>
              <a:t>32</a:t>
            </a:fld>
            <a:endParaRPr lang="en-GB" dirty="0"/>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3B974B3-161E-4995-B221-60FF62429FE8}"/>
              </a:ext>
            </a:extLst>
          </p:cNvPr>
          <p:cNvSpPr>
            <a:spLocks noGrp="1" noChangeArrowheads="1"/>
          </p:cNvSpPr>
          <p:nvPr>
            <p:ph type="title"/>
          </p:nvPr>
        </p:nvSpPr>
        <p:spPr>
          <a:xfrm>
            <a:off x="457199" y="274638"/>
            <a:ext cx="8377881" cy="1143000"/>
          </a:xfrm>
        </p:spPr>
        <p:txBody>
          <a:bodyPr/>
          <a:lstStyle/>
          <a:p>
            <a:pPr eaLnBrk="1" hangingPunct="1"/>
            <a:r>
              <a:rPr lang="en-US" altLang="en-US" sz="3200" b="1" dirty="0">
                <a:solidFill>
                  <a:srgbClr val="002060"/>
                </a:solidFill>
              </a:rPr>
              <a:t>Analyzing Accidents and Near Misses </a:t>
            </a:r>
            <a:br>
              <a:rPr lang="en-US" altLang="en-US" sz="3200" b="1" dirty="0">
                <a:solidFill>
                  <a:srgbClr val="002060"/>
                </a:solidFill>
              </a:rPr>
            </a:br>
            <a:r>
              <a:rPr lang="en-US" altLang="en-US" sz="3200" b="1" dirty="0">
                <a:solidFill>
                  <a:srgbClr val="002060"/>
                </a:solidFill>
              </a:rPr>
              <a:t>That Have Already Occurred</a:t>
            </a:r>
          </a:p>
        </p:txBody>
      </p:sp>
      <p:sp>
        <p:nvSpPr>
          <p:cNvPr id="17411" name="Rectangle 3">
            <a:extLst>
              <a:ext uri="{FF2B5EF4-FFF2-40B4-BE49-F238E27FC236}">
                <a16:creationId xmlns:a16="http://schemas.microsoft.com/office/drawing/2014/main" id="{40CFBEB0-AE1A-4C2C-8061-A18AE97BD5E1}"/>
              </a:ext>
            </a:extLst>
          </p:cNvPr>
          <p:cNvSpPr>
            <a:spLocks noGrp="1" noChangeArrowheads="1"/>
          </p:cNvSpPr>
          <p:nvPr>
            <p:ph idx="1"/>
          </p:nvPr>
        </p:nvSpPr>
        <p:spPr>
          <a:xfrm>
            <a:off x="372777" y="1456548"/>
            <a:ext cx="8229600" cy="4525963"/>
          </a:xfrm>
        </p:spPr>
        <p:txBody>
          <a:bodyPr rtlCol="0">
            <a:normAutofit/>
          </a:bodyPr>
          <a:lstStyle/>
          <a:p>
            <a:pPr marL="171452" indent="-171452" defTabSz="685807" eaLnBrk="1" fontAlgn="auto" hangingPunct="1">
              <a:spcBef>
                <a:spcPct val="0"/>
              </a:spcBef>
              <a:spcAft>
                <a:spcPts val="0"/>
              </a:spcAft>
              <a:buFont typeface="Arial" panose="020B0604020202020204" pitchFamily="34" charset="0"/>
              <a:buNone/>
              <a:defRPr/>
            </a:pPr>
            <a:r>
              <a:rPr lang="en-US" altLang="en-US" sz="2400" b="1" dirty="0">
                <a:latin typeface="Calibri Light" panose="020F0302020204030204" pitchFamily="34" charset="0"/>
                <a:cs typeface="Calibri Light" panose="020F0302020204030204" pitchFamily="34" charset="0"/>
              </a:rPr>
              <a:t>Accidents and Near Misses:</a:t>
            </a:r>
          </a:p>
          <a:p>
            <a:pPr marL="339725" indent="-339725" defTabSz="685807"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Identify the Direct Causes (substandard acts and conditions)</a:t>
            </a:r>
          </a:p>
          <a:p>
            <a:pPr marL="339725" indent="-339725" defTabSz="685807" eaLnBrk="1" fontAlgn="auto" hangingPunct="1">
              <a:spcAft>
                <a:spcPts val="0"/>
              </a:spcAft>
              <a:defRPr/>
            </a:pPr>
            <a:r>
              <a:rPr lang="en-US" altLang="en-US" sz="2400" b="1" dirty="0">
                <a:latin typeface="Calibri Light" panose="020F0302020204030204" pitchFamily="34" charset="0"/>
                <a:cs typeface="Calibri Light" panose="020F0302020204030204" pitchFamily="34" charset="0"/>
              </a:rPr>
              <a:t>Identify the Root Causes (personal and system factors)</a:t>
            </a:r>
          </a:p>
        </p:txBody>
      </p:sp>
      <p:sp>
        <p:nvSpPr>
          <p:cNvPr id="17412" name="Slide Number Placeholder 5">
            <a:extLst>
              <a:ext uri="{FF2B5EF4-FFF2-40B4-BE49-F238E27FC236}">
                <a16:creationId xmlns:a16="http://schemas.microsoft.com/office/drawing/2014/main" id="{D739F777-04F0-4284-8168-B786C2A2E871}"/>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05EB9314-A5BA-49DD-8F44-1C5F635956B6}" type="slidenum">
              <a:rPr lang="en-US" altLang="en-US" sz="1273">
                <a:latin typeface="Times New Roman" panose="02020603050405020304" pitchFamily="18" charset="0"/>
              </a:rPr>
              <a:pPr fontAlgn="base">
                <a:spcBef>
                  <a:spcPct val="0"/>
                </a:spcBef>
                <a:spcAft>
                  <a:spcPct val="0"/>
                </a:spcAft>
                <a:defRPr/>
              </a:pPr>
              <a:t>33</a:t>
            </a:fld>
            <a:endParaRPr lang="en-US" altLang="en-US" sz="1273">
              <a:latin typeface="Times New Roman" panose="02020603050405020304" pitchFamily="18" charset="0"/>
            </a:endParaRPr>
          </a:p>
        </p:txBody>
      </p:sp>
      <p:pic>
        <p:nvPicPr>
          <p:cNvPr id="70661" name="Picture 1">
            <a:extLst>
              <a:ext uri="{FF2B5EF4-FFF2-40B4-BE49-F238E27FC236}">
                <a16:creationId xmlns:a16="http://schemas.microsoft.com/office/drawing/2014/main" id="{7BE265A1-BF53-4FBC-A424-A0158F26F8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3953" y="276058"/>
            <a:ext cx="1993778" cy="132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3">
            <a:extLst>
              <a:ext uri="{FF2B5EF4-FFF2-40B4-BE49-F238E27FC236}">
                <a16:creationId xmlns:a16="http://schemas.microsoft.com/office/drawing/2014/main" id="{824E9CB8-282D-4F07-B751-D1F502E65119}"/>
              </a:ext>
            </a:extLst>
          </p:cNvPr>
          <p:cNvSpPr txBox="1">
            <a:spLocks noChangeArrowheads="1"/>
          </p:cNvSpPr>
          <p:nvPr/>
        </p:nvSpPr>
        <p:spPr bwMode="auto">
          <a:xfrm>
            <a:off x="457199" y="2723356"/>
            <a:ext cx="7580313" cy="120032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dirty="0">
                <a:solidFill>
                  <a:srgbClr val="FF0000"/>
                </a:solidFill>
                <a:latin typeface="Calibri Light"/>
                <a:cs typeface="Calibri Light"/>
              </a:rPr>
              <a:t>Good investigations will go beyond direct causes to identify the root causes.  </a:t>
            </a:r>
            <a:endParaRPr lang="en-CA" altLang="en-US" sz="2400" b="1" dirty="0">
              <a:solidFill>
                <a:srgbClr val="FF0000"/>
              </a:solidFill>
              <a:latin typeface="Calibri Light" panose="020F0302020204030204" pitchFamily="34" charset="0"/>
              <a:cs typeface="Calibri Light" panose="020F0302020204030204" pitchFamily="34" charset="0"/>
            </a:endParaRPr>
          </a:p>
          <a:p>
            <a:pPr algn="ctr"/>
            <a:r>
              <a:rPr lang="en-US" altLang="en-US" sz="2400" b="1" dirty="0">
                <a:solidFill>
                  <a:srgbClr val="FF0000"/>
                </a:solidFill>
                <a:latin typeface="Calibri Light"/>
                <a:cs typeface="Calibri Light"/>
              </a:rPr>
              <a:t>When investigating, ask “why” five (or more) times!</a:t>
            </a:r>
            <a:endParaRPr lang="en-CA" altLang="en-US" sz="2400" b="1">
              <a:solidFill>
                <a:srgbClr val="FF0000"/>
              </a:solidFill>
              <a:latin typeface="Calibri Light"/>
              <a:cs typeface="Calibri Light"/>
            </a:endParaRPr>
          </a:p>
        </p:txBody>
      </p:sp>
      <p:sp>
        <p:nvSpPr>
          <p:cNvPr id="2" name="TextBox 1">
            <a:extLst>
              <a:ext uri="{FF2B5EF4-FFF2-40B4-BE49-F238E27FC236}">
                <a16:creationId xmlns:a16="http://schemas.microsoft.com/office/drawing/2014/main" id="{DA1A1507-8D10-4DEB-8645-D60377F06DA5}"/>
              </a:ext>
            </a:extLst>
          </p:cNvPr>
          <p:cNvSpPr txBox="1"/>
          <p:nvPr/>
        </p:nvSpPr>
        <p:spPr>
          <a:xfrm>
            <a:off x="455037" y="4027250"/>
            <a:ext cx="814745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latin typeface="Calibri"/>
                <a:cs typeface="Calibri"/>
              </a:rPr>
              <a:t>WHY did she fall? She stepped on a banana peel.</a:t>
            </a:r>
            <a:endParaRPr lang="en-US"/>
          </a:p>
          <a:p>
            <a:pPr marL="342900" indent="-342900">
              <a:buAutoNum type="arabicPeriod"/>
            </a:pPr>
            <a:r>
              <a:rPr lang="en-US" dirty="0">
                <a:latin typeface="Calibri"/>
                <a:cs typeface="Calibri"/>
              </a:rPr>
              <a:t>WHY was the banana peel on the floor? It fell out of the trash.</a:t>
            </a:r>
          </a:p>
          <a:p>
            <a:pPr marL="342900" indent="-342900">
              <a:buAutoNum type="arabicPeriod"/>
            </a:pPr>
            <a:r>
              <a:rPr lang="en-US" dirty="0">
                <a:latin typeface="Calibri"/>
                <a:cs typeface="Calibri"/>
              </a:rPr>
              <a:t>WHY did it fall out of the trash? The can was too full and the lid unsecured.</a:t>
            </a:r>
          </a:p>
          <a:p>
            <a:pPr marL="342900" indent="-342900">
              <a:buAutoNum type="arabicPeriod"/>
            </a:pPr>
            <a:r>
              <a:rPr lang="en-US" dirty="0">
                <a:latin typeface="Calibri"/>
                <a:cs typeface="Calibri"/>
              </a:rPr>
              <a:t>WHY was the can too full? Maintenance missed a trash pick-up.</a:t>
            </a:r>
            <a:endParaRPr lang="en-US" dirty="0">
              <a:cs typeface="Calibri"/>
            </a:endParaRPr>
          </a:p>
          <a:p>
            <a:pPr marL="342900" indent="-342900">
              <a:buAutoNum type="arabicPeriod"/>
            </a:pPr>
            <a:r>
              <a:rPr lang="en-US" dirty="0">
                <a:latin typeface="Calibri"/>
                <a:cs typeface="Calibri"/>
              </a:rPr>
              <a:t>WHY was the schedule not followed? It was not documented and a new employee did not know to pick up that can daily.</a:t>
            </a:r>
          </a:p>
          <a:p>
            <a:r>
              <a:rPr lang="en-US" dirty="0">
                <a:latin typeface="Calibri"/>
                <a:cs typeface="Calibri"/>
              </a:rPr>
              <a:t>ROOT CAUSE – Poorly documented and trained process. </a:t>
            </a:r>
            <a:endParaRPr lang="en-US" dirty="0">
              <a:cs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7411">
                                            <p:txEl>
                                              <p:pRg st="0" end="0"/>
                                            </p:txEl>
                                          </p:spTgt>
                                        </p:tgtEl>
                                        <p:attrNameLst>
                                          <p:attrName>style.visibility</p:attrName>
                                        </p:attrNameLst>
                                      </p:cBhvr>
                                      <p:to>
                                        <p:strVal val="visible"/>
                                      </p:to>
                                    </p:set>
                                    <p:anim to="" calcmode="lin" valueType="num">
                                      <p:cBhvr>
                                        <p:cTn id="7" dur="1" fill="hold"/>
                                        <p:tgtEl>
                                          <p:spTgt spid="1741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7411">
                                            <p:txEl>
                                              <p:pRg st="1" end="1"/>
                                            </p:txEl>
                                          </p:spTgt>
                                        </p:tgtEl>
                                        <p:attrNameLst>
                                          <p:attrName>style.visibility</p:attrName>
                                        </p:attrNameLst>
                                      </p:cBhvr>
                                      <p:to>
                                        <p:strVal val="visible"/>
                                      </p:to>
                                    </p:set>
                                    <p:anim to="" calcmode="lin" valueType="num">
                                      <p:cBhvr>
                                        <p:cTn id="12" dur="1" fill="hold"/>
                                        <p:tgtEl>
                                          <p:spTgt spid="1741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7411">
                                            <p:txEl>
                                              <p:pRg st="2" end="2"/>
                                            </p:txEl>
                                          </p:spTgt>
                                        </p:tgtEl>
                                        <p:attrNameLst>
                                          <p:attrName>style.visibility</p:attrName>
                                        </p:attrNameLst>
                                      </p:cBhvr>
                                      <p:to>
                                        <p:strVal val="visible"/>
                                      </p:to>
                                    </p:set>
                                    <p:anim to="" calcmode="lin" valueType="num">
                                      <p:cBhvr>
                                        <p:cTn id="17" dur="1" fill="hold"/>
                                        <p:tgtEl>
                                          <p:spTgt spid="1741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002060"/>
                </a:solidFill>
                <a:latin typeface="Calibri Light" panose="020F0302020204030204" pitchFamily="34" charset="0"/>
                <a:cs typeface="Calibri Light" panose="020F0302020204030204" pitchFamily="34" charset="0"/>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800" b="1" dirty="0">
                <a:latin typeface="Calibri Light" panose="020F0302020204030204" pitchFamily="34" charset="0"/>
                <a:cs typeface="Calibri Light" panose="020F0302020204030204" pitchFamily="34" charset="0"/>
              </a:rPr>
              <a:t>Asking why the accident happened after each response (5 times) is a way to get at:</a:t>
            </a:r>
          </a:p>
          <a:p>
            <a:pPr marL="0" indent="0">
              <a:buNone/>
            </a:pPr>
            <a:endParaRPr lang="en-US" sz="2800" b="1" dirty="0">
              <a:latin typeface="Calibri Light" panose="020F0302020204030204" pitchFamily="34" charset="0"/>
              <a:cs typeface="Calibri Light" panose="020F0302020204030204" pitchFamily="34" charset="0"/>
            </a:endParaRP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The root cause of the accident (e.g., lack of training)</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Unsafe conditions (e.g., unguarded machine)</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To get at the truth</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All of the above.</a:t>
            </a: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34</a:t>
            </a:fld>
            <a:endParaRPr lang="en-GB" dirty="0"/>
          </a:p>
        </p:txBody>
      </p:sp>
    </p:spTree>
    <p:extLst>
      <p:ext uri="{BB962C8B-B14F-4D97-AF65-F5344CB8AC3E}">
        <p14:creationId xmlns:p14="http://schemas.microsoft.com/office/powerpoint/2010/main" val="255818425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002060"/>
                </a:solidFill>
                <a:latin typeface="Calibri Light" panose="020F0302020204030204" pitchFamily="34" charset="0"/>
                <a:cs typeface="Calibri Light" panose="020F0302020204030204" pitchFamily="34" charset="0"/>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800" b="1" dirty="0">
                <a:latin typeface="+mj-lt"/>
              </a:rPr>
              <a:t>Asking why the accident happened after each response (5 times) is a way to get at:</a:t>
            </a:r>
          </a:p>
          <a:p>
            <a:pPr marL="0" indent="0">
              <a:buNone/>
            </a:pPr>
            <a:endParaRPr lang="en-US" sz="2800" b="1" dirty="0">
              <a:latin typeface="+mj-lt"/>
            </a:endParaRPr>
          </a:p>
          <a:p>
            <a:pPr marL="0" indent="0">
              <a:buNone/>
            </a:pPr>
            <a:r>
              <a:rPr lang="en-US" sz="2800" b="1" dirty="0">
                <a:latin typeface="+mj-lt"/>
              </a:rPr>
              <a:t>X  </a:t>
            </a:r>
            <a:r>
              <a:rPr lang="en-US" sz="2800" b="1" dirty="0">
                <a:highlight>
                  <a:srgbClr val="FFFF00"/>
                </a:highlight>
                <a:latin typeface="+mj-lt"/>
              </a:rPr>
              <a:t>The root cause of the accident (e.g., lack of training)</a:t>
            </a:r>
          </a:p>
          <a:p>
            <a:pPr>
              <a:buFont typeface="Wingdings" panose="05000000000000000000" pitchFamily="2" charset="2"/>
              <a:buChar char="q"/>
            </a:pPr>
            <a:r>
              <a:rPr lang="en-US" sz="2800" b="1" dirty="0">
                <a:latin typeface="+mj-lt"/>
              </a:rPr>
              <a:t> Unsafe conditions (e.g., unguarded machine)</a:t>
            </a:r>
          </a:p>
          <a:p>
            <a:pPr>
              <a:buFont typeface="Wingdings" panose="05000000000000000000" pitchFamily="2" charset="2"/>
              <a:buChar char="q"/>
            </a:pPr>
            <a:r>
              <a:rPr lang="en-US" sz="2800" b="1" dirty="0">
                <a:latin typeface="+mj-lt"/>
              </a:rPr>
              <a:t> To get at the truth</a:t>
            </a:r>
          </a:p>
          <a:p>
            <a:pPr>
              <a:buFont typeface="Wingdings" panose="05000000000000000000" pitchFamily="2" charset="2"/>
              <a:buChar char="q"/>
            </a:pPr>
            <a:r>
              <a:rPr lang="en-US" sz="2800" b="1" dirty="0">
                <a:latin typeface="+mj-lt"/>
              </a:rPr>
              <a:t> All of the above.</a:t>
            </a: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35</a:t>
            </a:fld>
            <a:endParaRPr lang="en-GB" dirty="0"/>
          </a:p>
        </p:txBody>
      </p:sp>
    </p:spTree>
    <p:extLst>
      <p:ext uri="{BB962C8B-B14F-4D97-AF65-F5344CB8AC3E}">
        <p14:creationId xmlns:p14="http://schemas.microsoft.com/office/powerpoint/2010/main" val="327641055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A797-0E15-462F-B415-6FDF0F2DD4C3}"/>
              </a:ext>
            </a:extLst>
          </p:cNvPr>
          <p:cNvSpPr>
            <a:spLocks noGrp="1"/>
          </p:cNvSpPr>
          <p:nvPr>
            <p:ph type="title"/>
          </p:nvPr>
        </p:nvSpPr>
        <p:spPr>
          <a:xfrm>
            <a:off x="747026" y="1951345"/>
            <a:ext cx="7772400" cy="782977"/>
          </a:xfrm>
        </p:spPr>
        <p:txBody>
          <a:bodyPr/>
          <a:lstStyle/>
          <a:p>
            <a:pPr algn="ctr"/>
            <a:r>
              <a:rPr lang="en-US" sz="3200" dirty="0">
                <a:solidFill>
                  <a:srgbClr val="002060"/>
                </a:solidFill>
                <a:latin typeface="Calibri Light"/>
                <a:cs typeface="Calibri Light"/>
              </a:rPr>
              <a:t>HAZARD PREVENTION and CONTROL</a:t>
            </a:r>
          </a:p>
        </p:txBody>
      </p:sp>
      <p:sp>
        <p:nvSpPr>
          <p:cNvPr id="4" name="Slide Number Placeholder 3">
            <a:extLst>
              <a:ext uri="{FF2B5EF4-FFF2-40B4-BE49-F238E27FC236}">
                <a16:creationId xmlns:a16="http://schemas.microsoft.com/office/drawing/2014/main" id="{0042E2B5-D3DD-40E5-9C56-9B02BD97344C}"/>
              </a:ext>
            </a:extLst>
          </p:cNvPr>
          <p:cNvSpPr>
            <a:spLocks noGrp="1"/>
          </p:cNvSpPr>
          <p:nvPr>
            <p:ph type="sldNum" sz="quarter" idx="11"/>
          </p:nvPr>
        </p:nvSpPr>
        <p:spPr/>
        <p:txBody>
          <a:bodyPr/>
          <a:lstStyle/>
          <a:p>
            <a:pPr>
              <a:defRPr/>
            </a:pPr>
            <a:fld id="{88F22529-F9D4-471F-B169-326C5BAC43FC}" type="slidenum">
              <a:rPr lang="en-GB" smtClean="0"/>
              <a:pPr>
                <a:defRPr/>
              </a:pPr>
              <a:t>36</a:t>
            </a:fld>
            <a:endParaRPr lang="en-GB" dirty="0"/>
          </a:p>
        </p:txBody>
      </p:sp>
      <p:pic>
        <p:nvPicPr>
          <p:cNvPr id="6" name="Picture 5" descr="A close up of a sign&#10;&#10;Description automatically generated">
            <a:extLst>
              <a:ext uri="{FF2B5EF4-FFF2-40B4-BE49-F238E27FC236}">
                <a16:creationId xmlns:a16="http://schemas.microsoft.com/office/drawing/2014/main" id="{E0899268-87A8-448D-B33A-27DF74FE7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3429000"/>
            <a:ext cx="2857500" cy="2857500"/>
          </a:xfrm>
          <a:prstGeom prst="rect">
            <a:avLst/>
          </a:prstGeom>
        </p:spPr>
      </p:pic>
    </p:spTree>
    <p:extLst>
      <p:ext uri="{BB962C8B-B14F-4D97-AF65-F5344CB8AC3E}">
        <p14:creationId xmlns:p14="http://schemas.microsoft.com/office/powerpoint/2010/main" val="2804176759"/>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9F68197-559C-47CA-95FD-3C9455CB723A}"/>
              </a:ext>
            </a:extLst>
          </p:cNvPr>
          <p:cNvSpPr>
            <a:spLocks noGrp="1" noChangeArrowheads="1"/>
          </p:cNvSpPr>
          <p:nvPr>
            <p:ph type="title"/>
          </p:nvPr>
        </p:nvSpPr>
        <p:spPr/>
        <p:txBody>
          <a:bodyPr/>
          <a:lstStyle/>
          <a:p>
            <a:pPr eaLnBrk="1" hangingPunct="1">
              <a:lnSpc>
                <a:spcPct val="80000"/>
              </a:lnSpc>
            </a:pPr>
            <a:r>
              <a:rPr lang="en-US" altLang="en-US" b="1" dirty="0">
                <a:solidFill>
                  <a:srgbClr val="002060"/>
                </a:solidFill>
              </a:rPr>
              <a:t>HAZARD PREVENTION and CONTROL</a:t>
            </a:r>
          </a:p>
        </p:txBody>
      </p:sp>
      <p:sp>
        <p:nvSpPr>
          <p:cNvPr id="18435" name="Rectangle 3">
            <a:extLst>
              <a:ext uri="{FF2B5EF4-FFF2-40B4-BE49-F238E27FC236}">
                <a16:creationId xmlns:a16="http://schemas.microsoft.com/office/drawing/2014/main" id="{9E6D4D37-1F98-43CE-B843-987FBE2DF320}"/>
              </a:ext>
            </a:extLst>
          </p:cNvPr>
          <p:cNvSpPr>
            <a:spLocks noGrp="1" noChangeArrowheads="1"/>
          </p:cNvSpPr>
          <p:nvPr>
            <p:ph idx="1"/>
          </p:nvPr>
        </p:nvSpPr>
        <p:spPr/>
        <p:txBody>
          <a:bodyPr rtlCol="0">
            <a:normAutofit/>
          </a:bodyPr>
          <a:lstStyle/>
          <a:p>
            <a:pPr marL="339725" indent="-339725" defTabSz="685807" eaLnBrk="1" fontAlgn="auto" hangingPunct="1">
              <a:spcAft>
                <a:spcPts val="1000"/>
              </a:spcAft>
              <a:defRPr/>
            </a:pPr>
            <a:r>
              <a:rPr lang="en-US" altLang="en-US" sz="2636" dirty="0"/>
              <a:t>Triggered by a determination that a hazard or potential hazard exists</a:t>
            </a:r>
          </a:p>
          <a:p>
            <a:pPr marL="339725" indent="-339725" defTabSz="685807" eaLnBrk="1" fontAlgn="auto" hangingPunct="1">
              <a:spcAft>
                <a:spcPts val="1000"/>
              </a:spcAft>
              <a:defRPr/>
            </a:pPr>
            <a:r>
              <a:rPr lang="en-US" altLang="en-US" sz="2636" dirty="0"/>
              <a:t>Where feasible, prevent hazards by effective redesign of the job or job site </a:t>
            </a:r>
          </a:p>
          <a:p>
            <a:pPr marL="339725" indent="-339725" defTabSz="685807" eaLnBrk="1" fontAlgn="auto" hangingPunct="1">
              <a:spcAft>
                <a:spcPts val="1000"/>
              </a:spcAft>
              <a:defRPr/>
            </a:pPr>
            <a:r>
              <a:rPr lang="en-US" altLang="en-US" sz="2636" dirty="0"/>
              <a:t>Where elimination is not feasible, control or manage  hazards to prevent unsafe and unhealthful exposure</a:t>
            </a:r>
          </a:p>
          <a:p>
            <a:pPr marL="339725" indent="-339725" defTabSz="685807" eaLnBrk="1" fontAlgn="auto" hangingPunct="1">
              <a:spcAft>
                <a:spcPts val="1000"/>
              </a:spcAft>
              <a:defRPr/>
            </a:pPr>
            <a:r>
              <a:rPr lang="en-US" altLang="en-US" sz="2636" dirty="0"/>
              <a:t>Elimination or control must be accomplished in a timely manner </a:t>
            </a:r>
            <a:br>
              <a:rPr lang="en-US" altLang="en-US" sz="2636" dirty="0"/>
            </a:br>
            <a:r>
              <a:rPr lang="en-US" altLang="en-US" sz="2636" dirty="0"/>
              <a:t> </a:t>
            </a:r>
            <a:br>
              <a:rPr lang="en-US" altLang="en-US" sz="2636" dirty="0"/>
            </a:br>
            <a:endParaRPr lang="en-US" altLang="en-US" sz="2636" dirty="0"/>
          </a:p>
        </p:txBody>
      </p:sp>
      <p:sp>
        <p:nvSpPr>
          <p:cNvPr id="43012" name="Slide Number Placeholder 5">
            <a:extLst>
              <a:ext uri="{FF2B5EF4-FFF2-40B4-BE49-F238E27FC236}">
                <a16:creationId xmlns:a16="http://schemas.microsoft.com/office/drawing/2014/main" id="{6EFF7838-CEEE-4A57-ADE0-4B20867FDEAB}"/>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296DE6A7-FEF7-4632-BEEF-65958AC7BF3B}" type="slidenum">
              <a:rPr lang="en-US" altLang="en-US" sz="1273">
                <a:latin typeface="Times New Roman" panose="02020603050405020304" pitchFamily="18" charset="0"/>
              </a:rPr>
              <a:pPr fontAlgn="base">
                <a:spcBef>
                  <a:spcPct val="0"/>
                </a:spcBef>
                <a:spcAft>
                  <a:spcPct val="0"/>
                </a:spcAft>
                <a:defRPr/>
              </a:pPr>
              <a:t>37</a:t>
            </a:fld>
            <a:endParaRPr lang="en-US" altLang="en-US" sz="1273">
              <a:latin typeface="Times New Roman" panose="02020603050405020304" pitchFamily="18" charset="0"/>
            </a:endParaRPr>
          </a:p>
        </p:txBody>
      </p:sp>
      <p:graphicFrame>
        <p:nvGraphicFramePr>
          <p:cNvPr id="75781" name="Object 4">
            <a:extLst>
              <a:ext uri="{FF2B5EF4-FFF2-40B4-BE49-F238E27FC236}">
                <a16:creationId xmlns:a16="http://schemas.microsoft.com/office/drawing/2014/main" id="{79634594-EEC1-4544-BDC0-56C82A7A251E}"/>
              </a:ext>
            </a:extLst>
          </p:cNvPr>
          <p:cNvGraphicFramePr>
            <a:graphicFrameLocks/>
          </p:cNvGraphicFramePr>
          <p:nvPr>
            <p:extLst>
              <p:ext uri="{D42A27DB-BD31-4B8C-83A1-F6EECF244321}">
                <p14:modId xmlns:p14="http://schemas.microsoft.com/office/powerpoint/2010/main" val="764912686"/>
              </p:ext>
            </p:extLst>
          </p:nvPr>
        </p:nvGraphicFramePr>
        <p:xfrm>
          <a:off x="6912788" y="252413"/>
          <a:ext cx="1566862" cy="1187450"/>
        </p:xfrm>
        <a:graphic>
          <a:graphicData uri="http://schemas.openxmlformats.org/presentationml/2006/ole">
            <mc:AlternateContent xmlns:mc="http://schemas.openxmlformats.org/markup-compatibility/2006">
              <mc:Choice xmlns:v="urn:schemas-microsoft-com:vml" Requires="v">
                <p:oleObj spid="_x0000_s76367" name="CorelDRAW!" r:id="rId3" imgW="1432076" imgH="961527" progId="CDraw4">
                  <p:embed/>
                </p:oleObj>
              </mc:Choice>
              <mc:Fallback>
                <p:oleObj name="CorelDRAW!" r:id="rId3" imgW="1432076" imgH="961527" progId="CDraw4">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788" y="252413"/>
                        <a:ext cx="15668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8435">
                                            <p:txEl>
                                              <p:pRg st="0" end="0"/>
                                            </p:txEl>
                                          </p:spTgt>
                                        </p:tgtEl>
                                        <p:attrNameLst>
                                          <p:attrName>style.visibility</p:attrName>
                                        </p:attrNameLst>
                                      </p:cBhvr>
                                      <p:to>
                                        <p:strVal val="visible"/>
                                      </p:to>
                                    </p:set>
                                    <p:anim to="" calcmode="lin" valueType="num">
                                      <p:cBhvr>
                                        <p:cTn id="7" dur="1" fill="hold"/>
                                        <p:tgtEl>
                                          <p:spTgt spid="1843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8435">
                                            <p:txEl>
                                              <p:pRg st="1" end="1"/>
                                            </p:txEl>
                                          </p:spTgt>
                                        </p:tgtEl>
                                        <p:attrNameLst>
                                          <p:attrName>style.visibility</p:attrName>
                                        </p:attrNameLst>
                                      </p:cBhvr>
                                      <p:to>
                                        <p:strVal val="visible"/>
                                      </p:to>
                                    </p:set>
                                    <p:anim to="" calcmode="lin" valueType="num">
                                      <p:cBhvr>
                                        <p:cTn id="12" dur="1" fill="hold"/>
                                        <p:tgtEl>
                                          <p:spTgt spid="1843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8435">
                                            <p:txEl>
                                              <p:pRg st="2" end="2"/>
                                            </p:txEl>
                                          </p:spTgt>
                                        </p:tgtEl>
                                        <p:attrNameLst>
                                          <p:attrName>style.visibility</p:attrName>
                                        </p:attrNameLst>
                                      </p:cBhvr>
                                      <p:to>
                                        <p:strVal val="visible"/>
                                      </p:to>
                                    </p:set>
                                    <p:anim to="" calcmode="lin" valueType="num">
                                      <p:cBhvr>
                                        <p:cTn id="17" dur="1" fill="hold"/>
                                        <p:tgtEl>
                                          <p:spTgt spid="1843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8435">
                                            <p:txEl>
                                              <p:pRg st="3" end="3"/>
                                            </p:txEl>
                                          </p:spTgt>
                                        </p:tgtEl>
                                        <p:attrNameLst>
                                          <p:attrName>style.visibility</p:attrName>
                                        </p:attrNameLst>
                                      </p:cBhvr>
                                      <p:to>
                                        <p:strVal val="visible"/>
                                      </p:to>
                                    </p:set>
                                    <p:anim to="" calcmode="lin" valueType="num">
                                      <p:cBhvr>
                                        <p:cTn id="22" dur="1" fill="hold"/>
                                        <p:tgtEl>
                                          <p:spTgt spid="1843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A2A69D1B-7B62-4FF4-99D0-424AECF9F626}"/>
              </a:ext>
            </a:extLst>
          </p:cNvPr>
          <p:cNvSpPr>
            <a:spLocks noGrp="1" noChangeArrowheads="1"/>
          </p:cNvSpPr>
          <p:nvPr>
            <p:ph type="title"/>
          </p:nvPr>
        </p:nvSpPr>
        <p:spPr/>
        <p:txBody>
          <a:bodyPr/>
          <a:lstStyle/>
          <a:p>
            <a:pPr algn="ctr" eaLnBrk="1" hangingPunct="1"/>
            <a:r>
              <a:rPr lang="en-US" altLang="en-US" sz="3200" dirty="0">
                <a:solidFill>
                  <a:srgbClr val="002060"/>
                </a:solidFill>
                <a:latin typeface="Calibri Light" panose="020F0302020204030204" pitchFamily="34" charset="0"/>
                <a:cs typeface="Calibri Light" panose="020F0302020204030204" pitchFamily="34" charset="0"/>
              </a:rPr>
              <a:t>HAZARD PREVENTION and CONTROL</a:t>
            </a:r>
          </a:p>
        </p:txBody>
      </p:sp>
      <p:pic>
        <p:nvPicPr>
          <p:cNvPr id="76803" name="Picture 2" descr="A close up of text on a white background&#10;&#10;Description automatically generated">
            <a:extLst>
              <a:ext uri="{FF2B5EF4-FFF2-40B4-BE49-F238E27FC236}">
                <a16:creationId xmlns:a16="http://schemas.microsoft.com/office/drawing/2014/main" id="{794FB855-8EA8-440B-A6BF-6DE6507F6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688" y="1392238"/>
            <a:ext cx="6778625"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56CC59F-EFD1-4206-95F4-28927248EF8E}"/>
              </a:ext>
            </a:extLst>
          </p:cNvPr>
          <p:cNvSpPr>
            <a:spLocks noGrp="1"/>
          </p:cNvSpPr>
          <p:nvPr>
            <p:ph type="sldNum" sz="quarter" idx="11"/>
          </p:nvPr>
        </p:nvSpPr>
        <p:spPr/>
        <p:txBody>
          <a:bodyPr/>
          <a:lstStyle/>
          <a:p>
            <a:pPr>
              <a:defRPr/>
            </a:pPr>
            <a:fld id="{D8253436-9317-4845-AF4C-D3BA7EA243DC}" type="slidenum">
              <a:rPr lang="en-GB" smtClean="0"/>
              <a:pPr>
                <a:defRPr/>
              </a:pPr>
              <a:t>38</a:t>
            </a:fld>
            <a:endParaRPr lang="en-GB" dirty="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AEBC-BC37-499D-A5EE-B6E411C534CF}"/>
              </a:ext>
            </a:extLst>
          </p:cNvPr>
          <p:cNvSpPr>
            <a:spLocks noGrp="1"/>
          </p:cNvSpPr>
          <p:nvPr>
            <p:ph type="title"/>
          </p:nvPr>
        </p:nvSpPr>
        <p:spPr/>
        <p:txBody>
          <a:bodyPr/>
          <a:lstStyle/>
          <a:p>
            <a:pPr algn="ctr"/>
            <a:r>
              <a:rPr lang="en-US" altLang="en-US" sz="3200" dirty="0">
                <a:solidFill>
                  <a:srgbClr val="002060"/>
                </a:solidFill>
                <a:latin typeface="Calibri Light" panose="020F0302020204030204" pitchFamily="34" charset="0"/>
                <a:cs typeface="Calibri Light" panose="020F0302020204030204" pitchFamily="34" charset="0"/>
              </a:rPr>
              <a:t>HAZARD PREVENTION and CONTROL</a:t>
            </a:r>
            <a:endParaRPr lang="en-US" sz="3200" dirty="0">
              <a:solidFill>
                <a:srgbClr val="002060"/>
              </a:solidFill>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38D5DD50-ABB2-4635-B8BE-C67A361897A4}"/>
              </a:ext>
            </a:extLst>
          </p:cNvPr>
          <p:cNvSpPr>
            <a:spLocks noGrp="1"/>
          </p:cNvSpPr>
          <p:nvPr>
            <p:ph idx="1"/>
          </p:nvPr>
        </p:nvSpPr>
        <p:spPr>
          <a:xfrm>
            <a:off x="514865" y="1166018"/>
            <a:ext cx="8353897" cy="4525963"/>
          </a:xfrm>
        </p:spPr>
        <p:txBody>
          <a:bodyPr/>
          <a:lstStyle/>
          <a:p>
            <a:pPr marL="0" indent="0">
              <a:buNone/>
            </a:pPr>
            <a:r>
              <a:rPr lang="en-US" sz="2800" dirty="0"/>
              <a:t>The best solution is always elimination or substitution which is at the top of the hierarchy of controls</a:t>
            </a:r>
          </a:p>
          <a:p>
            <a:r>
              <a:rPr lang="en-US" sz="2800" i="1" dirty="0"/>
              <a:t>Elimination</a:t>
            </a:r>
          </a:p>
          <a:p>
            <a:pPr lvl="1"/>
            <a:r>
              <a:rPr lang="en-US" dirty="0"/>
              <a:t>Eliminate the hazard, such as moving a valve to ground level so that a ladder is not needed to open or close it</a:t>
            </a:r>
          </a:p>
          <a:p>
            <a:r>
              <a:rPr lang="en-US" sz="2800" i="1" dirty="0"/>
              <a:t>Substitution</a:t>
            </a:r>
          </a:p>
          <a:p>
            <a:pPr lvl="1"/>
            <a:r>
              <a:rPr lang="en-US" dirty="0">
                <a:latin typeface="Calibri"/>
                <a:cs typeface="Calibri"/>
              </a:rPr>
              <a:t>Using a significantly less hazardous material or approach such as substituting a non-flammable cleaning agent for one that is flammable</a:t>
            </a:r>
          </a:p>
          <a:p>
            <a:endParaRPr lang="en-US" dirty="0"/>
          </a:p>
        </p:txBody>
      </p:sp>
      <p:sp>
        <p:nvSpPr>
          <p:cNvPr id="4" name="Slide Number Placeholder 3">
            <a:extLst>
              <a:ext uri="{FF2B5EF4-FFF2-40B4-BE49-F238E27FC236}">
                <a16:creationId xmlns:a16="http://schemas.microsoft.com/office/drawing/2014/main" id="{A5253718-5109-4EE1-B154-18CB2AE0C920}"/>
              </a:ext>
            </a:extLst>
          </p:cNvPr>
          <p:cNvSpPr>
            <a:spLocks noGrp="1"/>
          </p:cNvSpPr>
          <p:nvPr>
            <p:ph type="sldNum" sz="quarter" idx="11"/>
          </p:nvPr>
        </p:nvSpPr>
        <p:spPr/>
        <p:txBody>
          <a:bodyPr/>
          <a:lstStyle/>
          <a:p>
            <a:pPr>
              <a:defRPr/>
            </a:pPr>
            <a:fld id="{3F4818DF-A78A-4999-9725-BA0C6DE7E9D9}" type="slidenum">
              <a:rPr lang="en-GB" smtClean="0"/>
              <a:pPr>
                <a:defRPr/>
              </a:pPr>
              <a:t>39</a:t>
            </a:fld>
            <a:endParaRPr lang="en-GB" dirty="0"/>
          </a:p>
        </p:txBody>
      </p:sp>
    </p:spTree>
    <p:extLst>
      <p:ext uri="{BB962C8B-B14F-4D97-AF65-F5344CB8AC3E}">
        <p14:creationId xmlns:p14="http://schemas.microsoft.com/office/powerpoint/2010/main" val="360313454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8E4391-4A3F-4CCD-8793-94222B0227FA}"/>
              </a:ext>
            </a:extLst>
          </p:cNvPr>
          <p:cNvSpPr>
            <a:spLocks noGrp="1"/>
          </p:cNvSpPr>
          <p:nvPr>
            <p:ph idx="1"/>
          </p:nvPr>
        </p:nvSpPr>
        <p:spPr>
          <a:xfrm>
            <a:off x="457200" y="1290638"/>
            <a:ext cx="8229600" cy="4364037"/>
          </a:xfrm>
        </p:spPr>
        <p:txBody>
          <a:bodyPr/>
          <a:lstStyle/>
          <a:p>
            <a:pPr>
              <a:defRPr/>
            </a:pPr>
            <a:endParaRPr lang="en-GB" dirty="0"/>
          </a:p>
          <a:p>
            <a:pPr>
              <a:defRPr/>
            </a:pPr>
            <a:r>
              <a:rPr lang="en-US" dirty="0"/>
              <a:t>Zack Mansdorf Ph.D., CIH, CSP, QEP, Course Editor, OHTA</a:t>
            </a:r>
          </a:p>
          <a:p>
            <a:pPr>
              <a:defRPr/>
            </a:pPr>
            <a:r>
              <a:rPr lang="en-US" dirty="0"/>
              <a:t>Chris Laszcz-Davis, MS, CIH, COH, FAIHA, AIC Fellow, OHTA Co-Chair, Contributor and OHTA slide deck reviewer</a:t>
            </a:r>
          </a:p>
          <a:p>
            <a:pPr>
              <a:defRPr/>
            </a:pPr>
            <a:r>
              <a:rPr lang="en-US" dirty="0"/>
              <a:t>Marianne Levitsky, MS, CIH, ROH, Contributor, WHWB</a:t>
            </a:r>
          </a:p>
          <a:p>
            <a:pPr>
              <a:defRPr/>
            </a:pPr>
            <a:r>
              <a:rPr lang="en-US" dirty="0"/>
              <a:t>Debbie Dietrich, MS, CIH, Contributor</a:t>
            </a:r>
          </a:p>
          <a:p>
            <a:pPr>
              <a:defRPr/>
            </a:pPr>
            <a:r>
              <a:rPr lang="en-US" dirty="0"/>
              <a:t>Melissa Gould, CRSP, CHSC, Contributor, LMA</a:t>
            </a:r>
          </a:p>
          <a:p>
            <a:pPr>
              <a:defRPr/>
            </a:pPr>
            <a:r>
              <a:rPr lang="en-US" dirty="0"/>
              <a:t>David </a:t>
            </a:r>
            <a:r>
              <a:rPr lang="en-US" dirty="0" err="1"/>
              <a:t>Hiipakka</a:t>
            </a:r>
            <a:r>
              <a:rPr lang="en-US" dirty="0"/>
              <a:t>, CSP, CIH, MPH, Contributor, OHSS</a:t>
            </a:r>
          </a:p>
          <a:p>
            <a:pPr>
              <a:defRPr/>
            </a:pPr>
            <a:r>
              <a:rPr lang="en-US" dirty="0"/>
              <a:t>Ross Di Corleto, PhD, COH, Contributor, OHTA</a:t>
            </a:r>
          </a:p>
          <a:p>
            <a:pPr>
              <a:defRPr/>
            </a:pPr>
            <a:r>
              <a:rPr lang="en-US" dirty="0"/>
              <a:t>Alan Leibowitz, CIH, CSP, OHTA slide deck reviewer</a:t>
            </a: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GB" sz="1800" dirty="0"/>
          </a:p>
          <a:p>
            <a:pPr marL="0" indent="0" algn="ctr">
              <a:buFont typeface="Arial" panose="020B0604020202020204" pitchFamily="34" charset="0"/>
              <a:buNone/>
              <a:defRPr/>
            </a:pPr>
            <a:endParaRPr lang="en-US" sz="1800" dirty="0"/>
          </a:p>
        </p:txBody>
      </p:sp>
      <p:sp>
        <p:nvSpPr>
          <p:cNvPr id="33795" name="Title 1">
            <a:extLst>
              <a:ext uri="{FF2B5EF4-FFF2-40B4-BE49-F238E27FC236}">
                <a16:creationId xmlns:a16="http://schemas.microsoft.com/office/drawing/2014/main" id="{1CA8AECE-86A8-4354-BFED-197A812771B2}"/>
              </a:ext>
            </a:extLst>
          </p:cNvPr>
          <p:cNvSpPr>
            <a:spLocks noGrp="1" noChangeArrowheads="1"/>
          </p:cNvSpPr>
          <p:nvPr>
            <p:ph type="title"/>
          </p:nvPr>
        </p:nvSpPr>
        <p:spPr/>
        <p:txBody>
          <a:bodyPr/>
          <a:lstStyle/>
          <a:p>
            <a:pPr algn="ctr"/>
            <a:r>
              <a:rPr lang="en-US" altLang="en-US" b="1" dirty="0">
                <a:solidFill>
                  <a:srgbClr val="000066"/>
                </a:solidFill>
              </a:rPr>
              <a:t>OHTA ACKNOWLEDGEMENTS</a:t>
            </a:r>
          </a:p>
        </p:txBody>
      </p:sp>
      <p:sp>
        <p:nvSpPr>
          <p:cNvPr id="4" name="Slide Number Placeholder 3">
            <a:extLst>
              <a:ext uri="{FF2B5EF4-FFF2-40B4-BE49-F238E27FC236}">
                <a16:creationId xmlns:a16="http://schemas.microsoft.com/office/drawing/2014/main" id="{1263CBC6-EB90-4C9F-BC1D-3E8462ACE19C}"/>
              </a:ext>
            </a:extLst>
          </p:cNvPr>
          <p:cNvSpPr>
            <a:spLocks noGrp="1"/>
          </p:cNvSpPr>
          <p:nvPr>
            <p:ph type="sldNum" sz="quarter" idx="11"/>
          </p:nvPr>
        </p:nvSpPr>
        <p:spPr/>
        <p:txBody>
          <a:bodyPr/>
          <a:lstStyle/>
          <a:p>
            <a:pPr>
              <a:defRPr/>
            </a:pPr>
            <a:fld id="{D32A7FE0-9D77-4784-A259-E16946EF1B06}" type="slidenum">
              <a:rPr lang="en-GB" smtClean="0"/>
              <a:pPr>
                <a:defRPr/>
              </a:pPr>
              <a:t>4</a:t>
            </a:fld>
            <a:endParaRPr lang="en-GB" dirty="0"/>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E69F-CEA1-41AD-8EB4-7CDBDA092107}"/>
              </a:ext>
            </a:extLst>
          </p:cNvPr>
          <p:cNvSpPr>
            <a:spLocks noGrp="1"/>
          </p:cNvSpPr>
          <p:nvPr>
            <p:ph type="title"/>
          </p:nvPr>
        </p:nvSpPr>
        <p:spPr/>
        <p:txBody>
          <a:bodyPr/>
          <a:lstStyle/>
          <a:p>
            <a:pPr algn="ctr"/>
            <a:r>
              <a:rPr lang="en-US" altLang="en-US" sz="3200" dirty="0">
                <a:solidFill>
                  <a:srgbClr val="002060"/>
                </a:solidFill>
                <a:latin typeface="Calibri Light" panose="020F0302020204030204" pitchFamily="34" charset="0"/>
                <a:cs typeface="Calibri Light" panose="020F0302020204030204" pitchFamily="34" charset="0"/>
              </a:rPr>
              <a:t>HAZARD PREVENTION and CONTROL</a:t>
            </a:r>
            <a:endParaRPr lang="en-US" sz="3200" dirty="0">
              <a:solidFill>
                <a:srgbClr val="002060"/>
              </a:solidFill>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93B38913-4C57-4FA2-9823-1FAC2CBCB2FF}"/>
              </a:ext>
            </a:extLst>
          </p:cNvPr>
          <p:cNvSpPr>
            <a:spLocks noGrp="1"/>
          </p:cNvSpPr>
          <p:nvPr>
            <p:ph idx="1"/>
          </p:nvPr>
        </p:nvSpPr>
        <p:spPr/>
        <p:txBody>
          <a:bodyPr/>
          <a:lstStyle/>
          <a:p>
            <a:pPr marL="398463" indent="-398463"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Timely correction or control of hazards includes: </a:t>
            </a:r>
          </a:p>
          <a:p>
            <a:pPr marL="796925" lvl="1" indent="-398463" defTabSz="685807" eaLnBrk="1" fontAlgn="auto" hangingPunct="1">
              <a:spcAft>
                <a:spcPts val="0"/>
              </a:spcAft>
              <a:buFont typeface="Verdana" panose="020B0604030504040204" pitchFamily="34" charset="0"/>
              <a:buChar char="‒"/>
              <a:defRPr/>
            </a:pPr>
            <a:r>
              <a:rPr lang="en-US" altLang="en-US" b="1" i="1" dirty="0">
                <a:latin typeface="Calibri Light" panose="020F0302020204030204" pitchFamily="34" charset="0"/>
                <a:cs typeface="Calibri Light" panose="020F0302020204030204" pitchFamily="34" charset="0"/>
              </a:rPr>
              <a:t>Engineering Controls</a:t>
            </a:r>
            <a:r>
              <a:rPr lang="en-US" altLang="en-US" b="1" dirty="0">
                <a:latin typeface="Calibri Light" panose="020F0302020204030204" pitchFamily="34" charset="0"/>
                <a:cs typeface="Calibri Light" panose="020F0302020204030204" pitchFamily="34" charset="0"/>
              </a:rPr>
              <a:t>, where feasible and appropriate, controlling hazards at the source using engineered systems (exhaust ventilation).  </a:t>
            </a:r>
          </a:p>
          <a:p>
            <a:pPr marL="796925" lvl="1" indent="-398463" defTabSz="685807" eaLnBrk="1" fontAlgn="auto" hangingPunct="1">
              <a:spcAft>
                <a:spcPts val="0"/>
              </a:spcAft>
              <a:buFont typeface="Verdana" panose="020B0604030504040204" pitchFamily="34" charset="0"/>
              <a:buChar char="‒"/>
              <a:defRPr/>
            </a:pPr>
            <a:r>
              <a:rPr lang="en-US" altLang="en-US" b="1" dirty="0">
                <a:latin typeface="Calibri Light" panose="020F0302020204030204" pitchFamily="34" charset="0"/>
                <a:cs typeface="Calibri Light" panose="020F0302020204030204" pitchFamily="34" charset="0"/>
              </a:rPr>
              <a:t>Examples include:</a:t>
            </a:r>
          </a:p>
          <a:p>
            <a:pPr marL="1090613" lvl="2" indent="-293688" defTabSz="685807" eaLnBrk="1" fontAlgn="auto" hangingPunct="1">
              <a:spcAft>
                <a:spcPts val="0"/>
              </a:spcAft>
              <a:buSzPct val="75000"/>
              <a:defRPr/>
            </a:pPr>
            <a:r>
              <a:rPr lang="en-US" altLang="en-US" sz="2800" b="1" dirty="0">
                <a:latin typeface="Calibri Light" panose="020F0302020204030204" pitchFamily="34" charset="0"/>
                <a:cs typeface="Calibri Light" panose="020F0302020204030204" pitchFamily="34" charset="0"/>
              </a:rPr>
              <a:t>Local ventilation systems</a:t>
            </a:r>
          </a:p>
          <a:p>
            <a:pPr marL="1090613" lvl="2" indent="-293688" defTabSz="685807" eaLnBrk="1" fontAlgn="auto" hangingPunct="1">
              <a:spcAft>
                <a:spcPts val="0"/>
              </a:spcAft>
              <a:buSzPct val="75000"/>
              <a:defRPr/>
            </a:pPr>
            <a:r>
              <a:rPr lang="en-US" altLang="en-US" sz="2800" b="1" dirty="0">
                <a:latin typeface="Calibri Light" panose="020F0302020204030204" pitchFamily="34" charset="0"/>
                <a:cs typeface="Calibri Light" panose="020F0302020204030204" pitchFamily="34" charset="0"/>
              </a:rPr>
              <a:t>Process enclosure (Noise-hazardous equipment)</a:t>
            </a:r>
          </a:p>
          <a:p>
            <a:pPr marL="1090613" lvl="2" indent="-293688" defTabSz="685807" eaLnBrk="1" fontAlgn="auto" hangingPunct="1">
              <a:spcAft>
                <a:spcPts val="0"/>
              </a:spcAft>
              <a:buSzPct val="75000"/>
              <a:defRPr/>
            </a:pPr>
            <a:r>
              <a:rPr lang="en-US" altLang="en-US" sz="2800" b="1" dirty="0">
                <a:latin typeface="Calibri Light" panose="020F0302020204030204" pitchFamily="34" charset="0"/>
                <a:cs typeface="Calibri Light" panose="020F0302020204030204" pitchFamily="34" charset="0"/>
              </a:rPr>
              <a:t>Lock Out / Tag out of hazardous energy</a:t>
            </a:r>
          </a:p>
          <a:p>
            <a:pPr marL="1090613" lvl="2" indent="-293688" defTabSz="685807" eaLnBrk="1" fontAlgn="auto" hangingPunct="1">
              <a:spcAft>
                <a:spcPts val="0"/>
              </a:spcAft>
              <a:buSzPct val="75000"/>
              <a:defRPr/>
            </a:pPr>
            <a:r>
              <a:rPr lang="en-US" altLang="en-US" sz="2800" b="1" dirty="0">
                <a:latin typeface="Calibri Light" panose="020F0302020204030204" pitchFamily="34" charset="0"/>
                <a:cs typeface="Calibri Light" panose="020F0302020204030204" pitchFamily="34" charset="0"/>
              </a:rPr>
              <a:t>Machine guarding</a:t>
            </a:r>
          </a:p>
          <a:p>
            <a:endParaRPr lang="en-US" dirty="0"/>
          </a:p>
        </p:txBody>
      </p:sp>
      <p:sp>
        <p:nvSpPr>
          <p:cNvPr id="4" name="Slide Number Placeholder 3">
            <a:extLst>
              <a:ext uri="{FF2B5EF4-FFF2-40B4-BE49-F238E27FC236}">
                <a16:creationId xmlns:a16="http://schemas.microsoft.com/office/drawing/2014/main" id="{F18709DE-52B6-4D94-BBF7-39A190D6EFF2}"/>
              </a:ext>
            </a:extLst>
          </p:cNvPr>
          <p:cNvSpPr>
            <a:spLocks noGrp="1"/>
          </p:cNvSpPr>
          <p:nvPr>
            <p:ph type="sldNum" sz="quarter" idx="11"/>
          </p:nvPr>
        </p:nvSpPr>
        <p:spPr/>
        <p:txBody>
          <a:bodyPr/>
          <a:lstStyle/>
          <a:p>
            <a:pPr>
              <a:defRPr/>
            </a:pPr>
            <a:fld id="{3F4818DF-A78A-4999-9725-BA0C6DE7E9D9}" type="slidenum">
              <a:rPr lang="en-GB" smtClean="0"/>
              <a:pPr>
                <a:defRPr/>
              </a:pPr>
              <a:t>40</a:t>
            </a:fld>
            <a:endParaRPr lang="en-GB" dirty="0"/>
          </a:p>
        </p:txBody>
      </p:sp>
    </p:spTree>
    <p:extLst>
      <p:ext uri="{BB962C8B-B14F-4D97-AF65-F5344CB8AC3E}">
        <p14:creationId xmlns:p14="http://schemas.microsoft.com/office/powerpoint/2010/main" val="234902595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2">
            <a:extLst>
              <a:ext uri="{FF2B5EF4-FFF2-40B4-BE49-F238E27FC236}">
                <a16:creationId xmlns:a16="http://schemas.microsoft.com/office/drawing/2014/main" id="{4054CB5C-C1E5-4EC9-88AD-6C7E0D4431EE}"/>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b="1" dirty="0">
                <a:solidFill>
                  <a:srgbClr val="002060"/>
                </a:solidFill>
              </a:rPr>
              <a:t>HAZARD PREVENTION and CONTROL </a:t>
            </a:r>
            <a:endParaRPr lang="en-US" altLang="en-US" sz="2545" b="1" dirty="0">
              <a:solidFill>
                <a:srgbClr val="002060"/>
              </a:solidFill>
            </a:endParaRPr>
          </a:p>
        </p:txBody>
      </p:sp>
      <p:sp>
        <p:nvSpPr>
          <p:cNvPr id="19459" name="Rectangle 3">
            <a:extLst>
              <a:ext uri="{FF2B5EF4-FFF2-40B4-BE49-F238E27FC236}">
                <a16:creationId xmlns:a16="http://schemas.microsoft.com/office/drawing/2014/main" id="{91CA4D2E-6FB0-4632-B800-DC3B0AECABAF}"/>
              </a:ext>
            </a:extLst>
          </p:cNvPr>
          <p:cNvSpPr>
            <a:spLocks noGrp="1" noChangeArrowheads="1"/>
          </p:cNvSpPr>
          <p:nvPr>
            <p:ph idx="1"/>
          </p:nvPr>
        </p:nvSpPr>
        <p:spPr/>
        <p:txBody>
          <a:bodyPr/>
          <a:lstStyle/>
          <a:p>
            <a:pPr marL="339725" indent="-339725" eaLnBrk="1" hangingPunct="1"/>
            <a:r>
              <a:rPr lang="en-US" altLang="en-US" sz="2400" b="1" dirty="0">
                <a:latin typeface="Calibri Light" panose="020F0302020204030204" pitchFamily="34" charset="0"/>
                <a:cs typeface="Calibri Light" panose="020F0302020204030204" pitchFamily="34" charset="0"/>
              </a:rPr>
              <a:t>Administrative controls include: </a:t>
            </a:r>
          </a:p>
          <a:p>
            <a:pPr marL="685800" lvl="1" indent="-342900" eaLnBrk="1" hangingPunct="1">
              <a:buFont typeface="Verdana" panose="020B0604030504040204" pitchFamily="34" charset="0"/>
              <a:buChar char="‒"/>
            </a:pPr>
            <a:r>
              <a:rPr lang="en-US" altLang="en-US" sz="2400" b="1" i="1" dirty="0">
                <a:latin typeface="Calibri Light"/>
                <a:cs typeface="Calibri Light"/>
              </a:rPr>
              <a:t>Warning signs and labels: </a:t>
            </a:r>
            <a:r>
              <a:rPr lang="en-US" altLang="en-US" sz="2400" b="1" dirty="0">
                <a:latin typeface="Calibri Light"/>
                <a:cs typeface="Calibri Light"/>
              </a:rPr>
              <a:t>Must be properly communicated.</a:t>
            </a:r>
          </a:p>
          <a:p>
            <a:pPr marL="685800" lvl="1" indent="-342900">
              <a:buFont typeface="Verdana" panose="020B0604030504040204" pitchFamily="34" charset="0"/>
              <a:buChar char="‒"/>
            </a:pPr>
            <a:r>
              <a:rPr lang="en-US" altLang="en-US" sz="2400" b="1" i="1" dirty="0">
                <a:latin typeface="Calibri Light"/>
                <a:cs typeface="Calibri Light"/>
              </a:rPr>
              <a:t>Procedures for safe work : </a:t>
            </a:r>
            <a:r>
              <a:rPr lang="en-US" altLang="en-US" sz="2400" b="1" dirty="0">
                <a:latin typeface="Calibri Light"/>
                <a:cs typeface="Calibri Light"/>
              </a:rPr>
              <a:t>Standard job procedures are understood and followed as a result of training, positive reinforcement, correction of unsafe performance, and enforcement by supervisors</a:t>
            </a:r>
            <a:endParaRPr lang="en-US">
              <a:latin typeface="Calibri Light"/>
              <a:cs typeface="Calibri Light"/>
            </a:endParaRPr>
          </a:p>
          <a:p>
            <a:pPr marL="685800" lvl="1" indent="-342900"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For Example: Asbestos or mold removal work protocols</a:t>
            </a:r>
          </a:p>
          <a:p>
            <a:pPr marL="685800" lvl="1" indent="-342900"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Example: How to operate during normal operations, shut down, start up and during emergencies.</a:t>
            </a:r>
          </a:p>
          <a:p>
            <a:pPr marL="685800" lvl="1" indent="-342900"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Example: Work changes such as starting earlier in the day during hot seasonal work</a:t>
            </a:r>
          </a:p>
          <a:p>
            <a:pPr marL="685800" lvl="1" indent="-342900"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Example: Rotation of workers where the work is tedious</a:t>
            </a:r>
          </a:p>
          <a:p>
            <a:pPr marL="685800" lvl="1" indent="-342900" eaLnBrk="1" hangingPunct="1">
              <a:buFont typeface="Verdana" panose="020B0604030504040204" pitchFamily="34" charset="0"/>
              <a:buChar char="‒"/>
            </a:pPr>
            <a:endParaRPr lang="en-US" altLang="en-US" sz="2400" dirty="0"/>
          </a:p>
        </p:txBody>
      </p:sp>
      <p:sp>
        <p:nvSpPr>
          <p:cNvPr id="45060" name="Slide Number Placeholder 5">
            <a:extLst>
              <a:ext uri="{FF2B5EF4-FFF2-40B4-BE49-F238E27FC236}">
                <a16:creationId xmlns:a16="http://schemas.microsoft.com/office/drawing/2014/main" id="{C1ECCBE5-1E92-43B9-A777-10D6D007012F}"/>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40CADD84-6CDD-4609-B9BC-F8BD539C56EF}" type="slidenum">
              <a:rPr lang="en-US" altLang="en-US" sz="1273">
                <a:latin typeface="Times New Roman" panose="02020603050405020304" pitchFamily="18" charset="0"/>
              </a:rPr>
              <a:pPr fontAlgn="base">
                <a:spcBef>
                  <a:spcPct val="0"/>
                </a:spcBef>
                <a:spcAft>
                  <a:spcPct val="0"/>
                </a:spcAft>
                <a:defRPr/>
              </a:pPr>
              <a:t>41</a:t>
            </a:fld>
            <a:endParaRPr lang="en-US" altLang="en-US" sz="1273">
              <a:latin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anim to="" calcmode="lin" valueType="num">
                                      <p:cBhvr>
                                        <p:cTn id="7" dur="1" fill="hold"/>
                                        <p:tgtEl>
                                          <p:spTgt spid="19459">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499"/>
                                          </p:stCondLst>
                                        </p:cTn>
                                        <p:tgtEl>
                                          <p:spTgt spid="19459">
                                            <p:txEl>
                                              <p:pRg st="1" end="1"/>
                                            </p:txEl>
                                          </p:spTgt>
                                        </p:tgtEl>
                                        <p:attrNameLst>
                                          <p:attrName>style.visibility</p:attrName>
                                        </p:attrNameLst>
                                      </p:cBhvr>
                                      <p:to>
                                        <p:strVal val="visible"/>
                                      </p:to>
                                    </p:set>
                                    <p:anim to="" calcmode="lin" valueType="num">
                                      <p:cBhvr>
                                        <p:cTn id="10" dur="1" fill="hold"/>
                                        <p:tgtEl>
                                          <p:spTgt spid="19459">
                                            <p:txEl>
                                              <p:pRg st="1" end="1"/>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499"/>
                                          </p:stCondLst>
                                        </p:cTn>
                                        <p:tgtEl>
                                          <p:spTgt spid="19459">
                                            <p:txEl>
                                              <p:pRg st="2" end="2"/>
                                            </p:txEl>
                                          </p:spTgt>
                                        </p:tgtEl>
                                        <p:attrNameLst>
                                          <p:attrName>style.visibility</p:attrName>
                                        </p:attrNameLst>
                                      </p:cBhvr>
                                      <p:to>
                                        <p:strVal val="visible"/>
                                      </p:to>
                                    </p:set>
                                    <p:anim to="" calcmode="lin" valueType="num">
                                      <p:cBhvr>
                                        <p:cTn id="13" dur="1" fill="hold"/>
                                        <p:tgtEl>
                                          <p:spTgt spid="19459">
                                            <p:txEl>
                                              <p:pRg st="2" end="2"/>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499"/>
                                          </p:stCondLst>
                                        </p:cTn>
                                        <p:tgtEl>
                                          <p:spTgt spid="19459">
                                            <p:txEl>
                                              <p:pRg st="3" end="3"/>
                                            </p:txEl>
                                          </p:spTgt>
                                        </p:tgtEl>
                                        <p:attrNameLst>
                                          <p:attrName>style.visibility</p:attrName>
                                        </p:attrNameLst>
                                      </p:cBhvr>
                                      <p:to>
                                        <p:strVal val="visible"/>
                                      </p:to>
                                    </p:set>
                                    <p:anim to="" calcmode="lin" valueType="num">
                                      <p:cBhvr>
                                        <p:cTn id="16" dur="1" fill="hold"/>
                                        <p:tgtEl>
                                          <p:spTgt spid="19459">
                                            <p:txEl>
                                              <p:pRg st="3" end="3"/>
                                            </p:txEl>
                                          </p:spTgt>
                                        </p:tgtEl>
                                        <p:attrNameLst>
                                          <p:attrName/>
                                        </p:attrNameLst>
                                      </p:cBhvr>
                                    </p:anim>
                                  </p:childTnLst>
                                </p:cTn>
                              </p:par>
                              <p:par>
                                <p:cTn id="17" presetID="24" presetClass="entr" presetSubtype="0" fill="hold" grpId="0" nodeType="withEffect">
                                  <p:stCondLst>
                                    <p:cond delay="0"/>
                                  </p:stCondLst>
                                  <p:childTnLst>
                                    <p:set>
                                      <p:cBhvr>
                                        <p:cTn id="18" dur="1" fill="hold">
                                          <p:stCondLst>
                                            <p:cond delay="499"/>
                                          </p:stCondLst>
                                        </p:cTn>
                                        <p:tgtEl>
                                          <p:spTgt spid="19459">
                                            <p:txEl>
                                              <p:pRg st="4" end="4"/>
                                            </p:txEl>
                                          </p:spTgt>
                                        </p:tgtEl>
                                        <p:attrNameLst>
                                          <p:attrName>style.visibility</p:attrName>
                                        </p:attrNameLst>
                                      </p:cBhvr>
                                      <p:to>
                                        <p:strVal val="visible"/>
                                      </p:to>
                                    </p:set>
                                    <p:anim to="" calcmode="lin" valueType="num">
                                      <p:cBhvr>
                                        <p:cTn id="19" dur="1" fill="hold"/>
                                        <p:tgtEl>
                                          <p:spTgt spid="19459">
                                            <p:txEl>
                                              <p:pRg st="4" end="4"/>
                                            </p:txEl>
                                          </p:spTgt>
                                        </p:tgtEl>
                                        <p:attrNameLst>
                                          <p:attrName/>
                                        </p:attrNameLst>
                                      </p:cBhvr>
                                    </p:anim>
                                  </p:childTnLst>
                                </p:cTn>
                              </p:par>
                              <p:par>
                                <p:cTn id="20" presetID="24" presetClass="entr" presetSubtype="0" fill="hold" grpId="0" nodeType="withEffect">
                                  <p:stCondLst>
                                    <p:cond delay="0"/>
                                  </p:stCondLst>
                                  <p:childTnLst>
                                    <p:set>
                                      <p:cBhvr>
                                        <p:cTn id="21" dur="1" fill="hold">
                                          <p:stCondLst>
                                            <p:cond delay="499"/>
                                          </p:stCondLst>
                                        </p:cTn>
                                        <p:tgtEl>
                                          <p:spTgt spid="19459">
                                            <p:txEl>
                                              <p:pRg st="5" end="5"/>
                                            </p:txEl>
                                          </p:spTgt>
                                        </p:tgtEl>
                                        <p:attrNameLst>
                                          <p:attrName>style.visibility</p:attrName>
                                        </p:attrNameLst>
                                      </p:cBhvr>
                                      <p:to>
                                        <p:strVal val="visible"/>
                                      </p:to>
                                    </p:set>
                                    <p:anim to="" calcmode="lin" valueType="num">
                                      <p:cBhvr>
                                        <p:cTn id="22" dur="1" fill="hold"/>
                                        <p:tgtEl>
                                          <p:spTgt spid="19459">
                                            <p:txEl>
                                              <p:pRg st="5" end="5"/>
                                            </p:txEl>
                                          </p:spTgt>
                                        </p:tgtEl>
                                        <p:attrNameLst>
                                          <p:attrName/>
                                        </p:attrNameLst>
                                      </p:cBhvr>
                                    </p:anim>
                                  </p:childTnLst>
                                </p:cTn>
                              </p:par>
                              <p:par>
                                <p:cTn id="23" presetID="24" presetClass="entr" presetSubtype="0" fill="hold" grpId="0" nodeType="withEffect">
                                  <p:stCondLst>
                                    <p:cond delay="0"/>
                                  </p:stCondLst>
                                  <p:childTnLst>
                                    <p:set>
                                      <p:cBhvr>
                                        <p:cTn id="24" dur="1" fill="hold">
                                          <p:stCondLst>
                                            <p:cond delay="499"/>
                                          </p:stCondLst>
                                        </p:cTn>
                                        <p:tgtEl>
                                          <p:spTgt spid="19459">
                                            <p:txEl>
                                              <p:pRg st="6" end="6"/>
                                            </p:txEl>
                                          </p:spTgt>
                                        </p:tgtEl>
                                        <p:attrNameLst>
                                          <p:attrName>style.visibility</p:attrName>
                                        </p:attrNameLst>
                                      </p:cBhvr>
                                      <p:to>
                                        <p:strVal val="visible"/>
                                      </p:to>
                                    </p:set>
                                    <p:anim to="" calcmode="lin" valueType="num">
                                      <p:cBhvr>
                                        <p:cTn id="25" dur="1" fill="hold"/>
                                        <p:tgtEl>
                                          <p:spTgt spid="19459">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2">
            <a:extLst>
              <a:ext uri="{FF2B5EF4-FFF2-40B4-BE49-F238E27FC236}">
                <a16:creationId xmlns:a16="http://schemas.microsoft.com/office/drawing/2014/main" id="{5426D64D-3628-44C8-A32B-8D6EFB08E1C8}"/>
              </a:ext>
            </a:extLst>
          </p:cNvPr>
          <p:cNvSpPr>
            <a:spLocks noGrp="1" noChangeArrowheads="1"/>
          </p:cNvSpPr>
          <p:nvPr>
            <p:ph type="title"/>
          </p:nvPr>
        </p:nvSpPr>
        <p:spPr/>
        <p:txBody>
          <a:bodyPr rtlCol="0">
            <a:normAutofit/>
          </a:bodyPr>
          <a:lstStyle/>
          <a:p>
            <a:pPr defTabSz="685807" eaLnBrk="1" fontAlgn="auto" hangingPunct="1">
              <a:spcAft>
                <a:spcPts val="0"/>
              </a:spcAft>
              <a:defRPr/>
            </a:pPr>
            <a:r>
              <a:rPr lang="en-US" altLang="en-US" b="1" dirty="0">
                <a:solidFill>
                  <a:srgbClr val="002060"/>
                </a:solidFill>
              </a:rPr>
              <a:t>HAZARD PREVENTION and CONTROL </a:t>
            </a:r>
            <a:endParaRPr lang="en-US" altLang="en-US" sz="2545" b="1" dirty="0">
              <a:solidFill>
                <a:srgbClr val="002060"/>
              </a:solidFill>
            </a:endParaRPr>
          </a:p>
        </p:txBody>
      </p:sp>
      <p:sp>
        <p:nvSpPr>
          <p:cNvPr id="19459" name="Rectangle 3">
            <a:extLst>
              <a:ext uri="{FF2B5EF4-FFF2-40B4-BE49-F238E27FC236}">
                <a16:creationId xmlns:a16="http://schemas.microsoft.com/office/drawing/2014/main" id="{9390A197-4E1E-4594-9B9F-CEC095D352BB}"/>
              </a:ext>
            </a:extLst>
          </p:cNvPr>
          <p:cNvSpPr>
            <a:spLocks noGrp="1" noChangeArrowheads="1"/>
          </p:cNvSpPr>
          <p:nvPr>
            <p:ph idx="1"/>
          </p:nvPr>
        </p:nvSpPr>
        <p:spPr/>
        <p:txBody>
          <a:bodyPr/>
          <a:lstStyle/>
          <a:p>
            <a:pPr marL="339725" indent="-339725" eaLnBrk="1" hangingPunct="1"/>
            <a:r>
              <a:rPr lang="en-US" altLang="en-US" sz="2400" b="1" dirty="0">
                <a:latin typeface="Calibri Light" panose="020F0302020204030204" pitchFamily="34" charset="0"/>
                <a:cs typeface="Calibri Light" panose="020F0302020204030204" pitchFamily="34" charset="0"/>
              </a:rPr>
              <a:t>Timely control of hazards includes: </a:t>
            </a:r>
          </a:p>
          <a:p>
            <a:pPr marL="693738" lvl="1" indent="-354013" eaLnBrk="1" hangingPunct="1">
              <a:buFont typeface="Verdana" panose="020B0604030504040204" pitchFamily="34" charset="0"/>
              <a:buChar char="‒"/>
            </a:pPr>
            <a:r>
              <a:rPr lang="en-US" altLang="en-US" sz="2400" b="1" i="1" dirty="0">
                <a:latin typeface="Calibri Light" panose="020F0302020204030204" pitchFamily="34" charset="0"/>
                <a:cs typeface="Calibri Light" panose="020F0302020204030204" pitchFamily="34" charset="0"/>
              </a:rPr>
              <a:t>Personal Protective Equipment (PPE): </a:t>
            </a:r>
            <a:r>
              <a:rPr lang="en-US" altLang="en-US" sz="2400" b="1" dirty="0">
                <a:latin typeface="Calibri Light" panose="020F0302020204030204" pitchFamily="34" charset="0"/>
                <a:cs typeface="Calibri Light" panose="020F0302020204030204" pitchFamily="34" charset="0"/>
              </a:rPr>
              <a:t>This should be a temporary measure until engineering or long-term controls are implemented where feasible.</a:t>
            </a:r>
          </a:p>
          <a:p>
            <a:pPr marL="693738" lvl="1" indent="-354013"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For example:</a:t>
            </a:r>
          </a:p>
          <a:p>
            <a:pPr lvl="2" eaLnBrk="1" hangingPunct="1">
              <a:buSzPct val="75000"/>
            </a:pPr>
            <a:r>
              <a:rPr lang="en-US" altLang="en-US" sz="2400" b="1" dirty="0">
                <a:latin typeface="Calibri Light" panose="020F0302020204030204" pitchFamily="34" charset="0"/>
                <a:cs typeface="Calibri Light" panose="020F0302020204030204" pitchFamily="34" charset="0"/>
              </a:rPr>
              <a:t>Use of safety glasses and face shields for sight </a:t>
            </a:r>
          </a:p>
          <a:p>
            <a:pPr lvl="2" eaLnBrk="1" hangingPunct="1">
              <a:buSzPct val="75000"/>
            </a:pPr>
            <a:r>
              <a:rPr lang="en-US" altLang="en-US" sz="2400" b="1" dirty="0">
                <a:latin typeface="Calibri Light" panose="020F0302020204030204" pitchFamily="34" charset="0"/>
                <a:cs typeface="Calibri Light" panose="020F0302020204030204" pitchFamily="34" charset="0"/>
              </a:rPr>
              <a:t>Use of ear plugs or muffs to protect hearing</a:t>
            </a:r>
          </a:p>
          <a:p>
            <a:pPr lvl="2" eaLnBrk="1" hangingPunct="1">
              <a:buSzPct val="75000"/>
            </a:pPr>
            <a:r>
              <a:rPr lang="en-US" altLang="en-US" sz="2400" b="1" dirty="0">
                <a:latin typeface="Calibri Light" panose="020F0302020204030204" pitchFamily="34" charset="0"/>
                <a:cs typeface="Calibri Light" panose="020F0302020204030204" pitchFamily="34" charset="0"/>
              </a:rPr>
              <a:t>Use of respirators to protect the respiratory system</a:t>
            </a:r>
          </a:p>
          <a:p>
            <a:pPr lvl="2" eaLnBrk="1" hangingPunct="1">
              <a:buSzPct val="75000"/>
            </a:pPr>
            <a:r>
              <a:rPr lang="en-US" altLang="en-US" sz="2400" b="1" dirty="0">
                <a:latin typeface="Calibri Light" panose="020F0302020204030204" pitchFamily="34" charset="0"/>
                <a:cs typeface="Calibri Light" panose="020F0302020204030204" pitchFamily="34" charset="0"/>
              </a:rPr>
              <a:t>Use of gloves and protective clothing for the skin</a:t>
            </a:r>
          </a:p>
          <a:p>
            <a:pPr lvl="2" eaLnBrk="1" hangingPunct="1">
              <a:buSzPct val="75000"/>
            </a:pPr>
            <a:r>
              <a:rPr lang="en-US" altLang="en-US" sz="2400" b="1" dirty="0">
                <a:latin typeface="Calibri Light" panose="020F0302020204030204" pitchFamily="34" charset="0"/>
                <a:cs typeface="Calibri Light" panose="020F0302020204030204" pitchFamily="34" charset="0"/>
              </a:rPr>
              <a:t>Safety shoes and boots for protection of the feet</a:t>
            </a:r>
          </a:p>
        </p:txBody>
      </p:sp>
      <p:sp>
        <p:nvSpPr>
          <p:cNvPr id="46084" name="Slide Number Placeholder 5">
            <a:extLst>
              <a:ext uri="{FF2B5EF4-FFF2-40B4-BE49-F238E27FC236}">
                <a16:creationId xmlns:a16="http://schemas.microsoft.com/office/drawing/2014/main" id="{64CDCFBF-E358-4FEC-980C-B5E703227BBB}"/>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9E13D902-E374-4558-AD39-905F600885F6}" type="slidenum">
              <a:rPr lang="en-US" altLang="en-US" sz="1273">
                <a:latin typeface="Times New Roman" panose="02020603050405020304" pitchFamily="18" charset="0"/>
              </a:rPr>
              <a:pPr fontAlgn="base">
                <a:spcBef>
                  <a:spcPct val="0"/>
                </a:spcBef>
                <a:spcAft>
                  <a:spcPct val="0"/>
                </a:spcAft>
                <a:defRPr/>
              </a:pPr>
              <a:t>42</a:t>
            </a:fld>
            <a:endParaRPr lang="en-US" altLang="en-US" sz="1273">
              <a:latin typeface="Times New Roman" panose="02020603050405020304" pitchFamily="18" charset="0"/>
            </a:endParaRPr>
          </a:p>
        </p:txBody>
      </p:sp>
      <p:pic>
        <p:nvPicPr>
          <p:cNvPr id="79877" name="Picture 1">
            <a:extLst>
              <a:ext uri="{FF2B5EF4-FFF2-40B4-BE49-F238E27FC236}">
                <a16:creationId xmlns:a16="http://schemas.microsoft.com/office/drawing/2014/main" id="{2EEB7933-51B9-4B78-B7CD-F64D7815E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708" y="80212"/>
            <a:ext cx="1843774" cy="184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anim to="" calcmode="lin" valueType="num">
                                      <p:cBhvr>
                                        <p:cTn id="7" dur="1" fill="hold"/>
                                        <p:tgtEl>
                                          <p:spTgt spid="19459">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499"/>
                                          </p:stCondLst>
                                        </p:cTn>
                                        <p:tgtEl>
                                          <p:spTgt spid="19459">
                                            <p:txEl>
                                              <p:pRg st="1" end="1"/>
                                            </p:txEl>
                                          </p:spTgt>
                                        </p:tgtEl>
                                        <p:attrNameLst>
                                          <p:attrName>style.visibility</p:attrName>
                                        </p:attrNameLst>
                                      </p:cBhvr>
                                      <p:to>
                                        <p:strVal val="visible"/>
                                      </p:to>
                                    </p:set>
                                    <p:anim to="" calcmode="lin" valueType="num">
                                      <p:cBhvr>
                                        <p:cTn id="10" dur="1" fill="hold"/>
                                        <p:tgtEl>
                                          <p:spTgt spid="19459">
                                            <p:txEl>
                                              <p:pRg st="1" end="1"/>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499"/>
                                          </p:stCondLst>
                                        </p:cTn>
                                        <p:tgtEl>
                                          <p:spTgt spid="19459">
                                            <p:txEl>
                                              <p:pRg st="2" end="2"/>
                                            </p:txEl>
                                          </p:spTgt>
                                        </p:tgtEl>
                                        <p:attrNameLst>
                                          <p:attrName>style.visibility</p:attrName>
                                        </p:attrNameLst>
                                      </p:cBhvr>
                                      <p:to>
                                        <p:strVal val="visible"/>
                                      </p:to>
                                    </p:set>
                                    <p:anim to="" calcmode="lin" valueType="num">
                                      <p:cBhvr>
                                        <p:cTn id="13" dur="1" fill="hold"/>
                                        <p:tgtEl>
                                          <p:spTgt spid="19459">
                                            <p:txEl>
                                              <p:pRg st="2" end="2"/>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499"/>
                                          </p:stCondLst>
                                        </p:cTn>
                                        <p:tgtEl>
                                          <p:spTgt spid="19459">
                                            <p:txEl>
                                              <p:pRg st="3" end="3"/>
                                            </p:txEl>
                                          </p:spTgt>
                                        </p:tgtEl>
                                        <p:attrNameLst>
                                          <p:attrName>style.visibility</p:attrName>
                                        </p:attrNameLst>
                                      </p:cBhvr>
                                      <p:to>
                                        <p:strVal val="visible"/>
                                      </p:to>
                                    </p:set>
                                    <p:anim to="" calcmode="lin" valueType="num">
                                      <p:cBhvr>
                                        <p:cTn id="16" dur="1" fill="hold"/>
                                        <p:tgtEl>
                                          <p:spTgt spid="19459">
                                            <p:txEl>
                                              <p:pRg st="3" end="3"/>
                                            </p:txEl>
                                          </p:spTgt>
                                        </p:tgtEl>
                                        <p:attrNameLst>
                                          <p:attrName/>
                                        </p:attrNameLst>
                                      </p:cBhvr>
                                    </p:anim>
                                  </p:childTnLst>
                                </p:cTn>
                              </p:par>
                              <p:par>
                                <p:cTn id="17" presetID="24" presetClass="entr" presetSubtype="0" fill="hold" grpId="0" nodeType="withEffect">
                                  <p:stCondLst>
                                    <p:cond delay="0"/>
                                  </p:stCondLst>
                                  <p:childTnLst>
                                    <p:set>
                                      <p:cBhvr>
                                        <p:cTn id="18" dur="1" fill="hold">
                                          <p:stCondLst>
                                            <p:cond delay="499"/>
                                          </p:stCondLst>
                                        </p:cTn>
                                        <p:tgtEl>
                                          <p:spTgt spid="19459">
                                            <p:txEl>
                                              <p:pRg st="4" end="4"/>
                                            </p:txEl>
                                          </p:spTgt>
                                        </p:tgtEl>
                                        <p:attrNameLst>
                                          <p:attrName>style.visibility</p:attrName>
                                        </p:attrNameLst>
                                      </p:cBhvr>
                                      <p:to>
                                        <p:strVal val="visible"/>
                                      </p:to>
                                    </p:set>
                                    <p:anim to="" calcmode="lin" valueType="num">
                                      <p:cBhvr>
                                        <p:cTn id="19" dur="1" fill="hold"/>
                                        <p:tgtEl>
                                          <p:spTgt spid="19459">
                                            <p:txEl>
                                              <p:pRg st="4" end="4"/>
                                            </p:txEl>
                                          </p:spTgt>
                                        </p:tgtEl>
                                        <p:attrNameLst>
                                          <p:attrName/>
                                        </p:attrNameLst>
                                      </p:cBhvr>
                                    </p:anim>
                                  </p:childTnLst>
                                </p:cTn>
                              </p:par>
                              <p:par>
                                <p:cTn id="20" presetID="24" presetClass="entr" presetSubtype="0" fill="hold" grpId="0" nodeType="withEffect">
                                  <p:stCondLst>
                                    <p:cond delay="0"/>
                                  </p:stCondLst>
                                  <p:childTnLst>
                                    <p:set>
                                      <p:cBhvr>
                                        <p:cTn id="21" dur="1" fill="hold">
                                          <p:stCondLst>
                                            <p:cond delay="499"/>
                                          </p:stCondLst>
                                        </p:cTn>
                                        <p:tgtEl>
                                          <p:spTgt spid="19459">
                                            <p:txEl>
                                              <p:pRg st="5" end="5"/>
                                            </p:txEl>
                                          </p:spTgt>
                                        </p:tgtEl>
                                        <p:attrNameLst>
                                          <p:attrName>style.visibility</p:attrName>
                                        </p:attrNameLst>
                                      </p:cBhvr>
                                      <p:to>
                                        <p:strVal val="visible"/>
                                      </p:to>
                                    </p:set>
                                    <p:anim to="" calcmode="lin" valueType="num">
                                      <p:cBhvr>
                                        <p:cTn id="22" dur="1" fill="hold"/>
                                        <p:tgtEl>
                                          <p:spTgt spid="19459">
                                            <p:txEl>
                                              <p:pRg st="5" end="5"/>
                                            </p:txEl>
                                          </p:spTgt>
                                        </p:tgtEl>
                                        <p:attrNameLst>
                                          <p:attrName/>
                                        </p:attrNameLst>
                                      </p:cBhvr>
                                    </p:anim>
                                  </p:childTnLst>
                                </p:cTn>
                              </p:par>
                              <p:par>
                                <p:cTn id="23" presetID="24" presetClass="entr" presetSubtype="0" fill="hold" grpId="0" nodeType="withEffect">
                                  <p:stCondLst>
                                    <p:cond delay="0"/>
                                  </p:stCondLst>
                                  <p:childTnLst>
                                    <p:set>
                                      <p:cBhvr>
                                        <p:cTn id="24" dur="1" fill="hold">
                                          <p:stCondLst>
                                            <p:cond delay="499"/>
                                          </p:stCondLst>
                                        </p:cTn>
                                        <p:tgtEl>
                                          <p:spTgt spid="19459">
                                            <p:txEl>
                                              <p:pRg st="6" end="6"/>
                                            </p:txEl>
                                          </p:spTgt>
                                        </p:tgtEl>
                                        <p:attrNameLst>
                                          <p:attrName>style.visibility</p:attrName>
                                        </p:attrNameLst>
                                      </p:cBhvr>
                                      <p:to>
                                        <p:strVal val="visible"/>
                                      </p:to>
                                    </p:set>
                                    <p:anim to="" calcmode="lin" valueType="num">
                                      <p:cBhvr>
                                        <p:cTn id="25" dur="1" fill="hold"/>
                                        <p:tgtEl>
                                          <p:spTgt spid="19459">
                                            <p:txEl>
                                              <p:pRg st="6" end="6"/>
                                            </p:txEl>
                                          </p:spTgt>
                                        </p:tgtEl>
                                        <p:attrNameLst>
                                          <p:attrName/>
                                        </p:attrNameLst>
                                      </p:cBhvr>
                                    </p:anim>
                                  </p:childTnLst>
                                </p:cTn>
                              </p:par>
                              <p:par>
                                <p:cTn id="26" presetID="24" presetClass="entr" presetSubtype="0" fill="hold" grpId="0" nodeType="withEffect">
                                  <p:stCondLst>
                                    <p:cond delay="0"/>
                                  </p:stCondLst>
                                  <p:childTnLst>
                                    <p:set>
                                      <p:cBhvr>
                                        <p:cTn id="27" dur="1" fill="hold">
                                          <p:stCondLst>
                                            <p:cond delay="499"/>
                                          </p:stCondLst>
                                        </p:cTn>
                                        <p:tgtEl>
                                          <p:spTgt spid="19459">
                                            <p:txEl>
                                              <p:pRg st="7" end="7"/>
                                            </p:txEl>
                                          </p:spTgt>
                                        </p:tgtEl>
                                        <p:attrNameLst>
                                          <p:attrName>style.visibility</p:attrName>
                                        </p:attrNameLst>
                                      </p:cBhvr>
                                      <p:to>
                                        <p:strVal val="visible"/>
                                      </p:to>
                                    </p:set>
                                    <p:anim to="" calcmode="lin" valueType="num">
                                      <p:cBhvr>
                                        <p:cTn id="28" dur="1" fill="hold"/>
                                        <p:tgtEl>
                                          <p:spTgt spid="19459">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5" name="Rectangle 2">
            <a:extLst>
              <a:ext uri="{FF2B5EF4-FFF2-40B4-BE49-F238E27FC236}">
                <a16:creationId xmlns:a16="http://schemas.microsoft.com/office/drawing/2014/main" id="{B61B878D-D583-40B3-A13D-958976204B06}"/>
              </a:ext>
            </a:extLst>
          </p:cNvPr>
          <p:cNvSpPr>
            <a:spLocks noGrp="1" noChangeArrowheads="1"/>
          </p:cNvSpPr>
          <p:nvPr>
            <p:ph type="title"/>
          </p:nvPr>
        </p:nvSpPr>
        <p:spPr/>
        <p:txBody>
          <a:bodyPr rtlCol="0">
            <a:normAutofit/>
          </a:bodyPr>
          <a:lstStyle/>
          <a:p>
            <a:pPr defTabSz="685807" eaLnBrk="1" fontAlgn="auto" hangingPunct="1">
              <a:spcAft>
                <a:spcPts val="0"/>
              </a:spcAft>
              <a:defRPr/>
            </a:pPr>
            <a:r>
              <a:rPr lang="en-US" altLang="en-US" b="1" dirty="0">
                <a:solidFill>
                  <a:srgbClr val="002060"/>
                </a:solidFill>
              </a:rPr>
              <a:t>HAZARD PREVENTION and CONTROL </a:t>
            </a:r>
            <a:endParaRPr lang="en-US" altLang="en-US" sz="2545" b="1" dirty="0">
              <a:solidFill>
                <a:srgbClr val="002060"/>
              </a:solidFill>
            </a:endParaRPr>
          </a:p>
        </p:txBody>
      </p:sp>
      <p:sp>
        <p:nvSpPr>
          <p:cNvPr id="20483" name="Rectangle 3">
            <a:extLst>
              <a:ext uri="{FF2B5EF4-FFF2-40B4-BE49-F238E27FC236}">
                <a16:creationId xmlns:a16="http://schemas.microsoft.com/office/drawing/2014/main" id="{1D6B98AC-5C30-43E4-BAE6-A6B417987460}"/>
              </a:ext>
            </a:extLst>
          </p:cNvPr>
          <p:cNvSpPr>
            <a:spLocks noGrp="1" noChangeArrowheads="1"/>
          </p:cNvSpPr>
          <p:nvPr>
            <p:ph idx="1"/>
          </p:nvPr>
        </p:nvSpPr>
        <p:spPr/>
        <p:txBody>
          <a:bodyPr/>
          <a:lstStyle/>
          <a:p>
            <a:pPr marL="339725" indent="-339725" eaLnBrk="1" hangingPunct="1"/>
            <a:r>
              <a:rPr lang="en-US" altLang="en-US" sz="2400" dirty="0"/>
              <a:t>Other hazard prevention and control measures include:</a:t>
            </a:r>
          </a:p>
          <a:p>
            <a:pPr marL="682625" lvl="1" indent="-339725" eaLnBrk="1" hangingPunct="1"/>
            <a:r>
              <a:rPr lang="en-US" altLang="en-US" sz="2100" dirty="0"/>
              <a:t>Facility and equipment maintenance to prevent failures</a:t>
            </a:r>
          </a:p>
          <a:p>
            <a:pPr marL="682625" lvl="1" indent="-339725" eaLnBrk="1" hangingPunct="1"/>
            <a:r>
              <a:rPr lang="en-US" altLang="en-US" sz="2100" dirty="0"/>
              <a:t>Planning and preparing for emergencies such as severe weather</a:t>
            </a:r>
          </a:p>
          <a:p>
            <a:pPr marL="682625" lvl="1" indent="-339725" eaLnBrk="1" hangingPunct="1"/>
            <a:r>
              <a:rPr lang="en-US" altLang="en-US" sz="2100" dirty="0"/>
              <a:t>Evaluating the need for first aid on site and the availability of emergency medical care nearby</a:t>
            </a:r>
          </a:p>
          <a:p>
            <a:pPr marL="339725" indent="-339725" eaLnBrk="1" hangingPunct="1"/>
            <a:r>
              <a:rPr lang="en-US" altLang="en-US" sz="2400" dirty="0"/>
              <a:t>Facility inspections</a:t>
            </a:r>
          </a:p>
          <a:p>
            <a:pPr marL="738188" lvl="1" indent="-395288" eaLnBrk="1" hangingPunct="1">
              <a:buFont typeface="Verdana" panose="020B0604030504040204" pitchFamily="34" charset="0"/>
              <a:buChar char="‒"/>
            </a:pPr>
            <a:r>
              <a:rPr lang="en-US" altLang="en-US" sz="2000" dirty="0"/>
              <a:t>Safety &amp; health inspections using simple checklists developed by qualified persons</a:t>
            </a:r>
          </a:p>
          <a:p>
            <a:pPr marL="738188" lvl="1" indent="-395288" eaLnBrk="1" hangingPunct="1">
              <a:buFont typeface="Verdana" panose="020B0604030504040204" pitchFamily="34" charset="0"/>
              <a:buChar char="‒"/>
            </a:pPr>
            <a:r>
              <a:rPr lang="en-US" altLang="en-US" sz="2000" dirty="0"/>
              <a:t>Training workers to survey their own areas to report unsafe conditions</a:t>
            </a:r>
            <a:endParaRPr lang="en-US" altLang="en-US" sz="2000" b="1" dirty="0">
              <a:solidFill>
                <a:srgbClr val="FF0000"/>
              </a:solidFill>
            </a:endParaRPr>
          </a:p>
          <a:p>
            <a:pPr marL="682625" lvl="1" indent="-339725" eaLnBrk="1" hangingPunct="1"/>
            <a:endParaRPr lang="en-US" altLang="en-US" sz="2100" dirty="0"/>
          </a:p>
        </p:txBody>
      </p:sp>
      <p:sp>
        <p:nvSpPr>
          <p:cNvPr id="47108" name="Slide Number Placeholder 5">
            <a:extLst>
              <a:ext uri="{FF2B5EF4-FFF2-40B4-BE49-F238E27FC236}">
                <a16:creationId xmlns:a16="http://schemas.microsoft.com/office/drawing/2014/main" id="{8BEDA576-62E8-477E-9A6F-53E6A4DD8E83}"/>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146696C7-4308-44A5-829D-E8BF62039777}" type="slidenum">
              <a:rPr lang="en-US" altLang="en-US" sz="1273">
                <a:latin typeface="Times New Roman" panose="02020603050405020304" pitchFamily="18" charset="0"/>
              </a:rPr>
              <a:pPr fontAlgn="base">
                <a:spcBef>
                  <a:spcPct val="0"/>
                </a:spcBef>
                <a:spcAft>
                  <a:spcPct val="0"/>
                </a:spcAft>
                <a:defRPr/>
              </a:pPr>
              <a:t>43</a:t>
            </a:fld>
            <a:endParaRPr lang="en-US" altLang="en-US" sz="1273">
              <a:latin typeface="Times New Roman" panose="02020603050405020304" pitchFamily="18" charset="0"/>
            </a:endParaRPr>
          </a:p>
        </p:txBody>
      </p:sp>
      <p:pic>
        <p:nvPicPr>
          <p:cNvPr id="80902" name="Picture 1">
            <a:extLst>
              <a:ext uri="{FF2B5EF4-FFF2-40B4-BE49-F238E27FC236}">
                <a16:creationId xmlns:a16="http://schemas.microsoft.com/office/drawing/2014/main" id="{6E119505-403F-48B6-A156-B23CA830C1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6471" y="135731"/>
            <a:ext cx="179863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anim to="" calcmode="lin" valueType="num">
                                      <p:cBhvr>
                                        <p:cTn id="7" dur="1" fill="hold"/>
                                        <p:tgtEl>
                                          <p:spTgt spid="20483">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499"/>
                                          </p:stCondLst>
                                        </p:cTn>
                                        <p:tgtEl>
                                          <p:spTgt spid="20483">
                                            <p:txEl>
                                              <p:pRg st="1" end="1"/>
                                            </p:txEl>
                                          </p:spTgt>
                                        </p:tgtEl>
                                        <p:attrNameLst>
                                          <p:attrName>style.visibility</p:attrName>
                                        </p:attrNameLst>
                                      </p:cBhvr>
                                      <p:to>
                                        <p:strVal val="visible"/>
                                      </p:to>
                                    </p:set>
                                    <p:anim to="" calcmode="lin" valueType="num">
                                      <p:cBhvr>
                                        <p:cTn id="10" dur="1" fill="hold"/>
                                        <p:tgtEl>
                                          <p:spTgt spid="20483">
                                            <p:txEl>
                                              <p:pRg st="1" end="1"/>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499"/>
                                          </p:stCondLst>
                                        </p:cTn>
                                        <p:tgtEl>
                                          <p:spTgt spid="20483">
                                            <p:txEl>
                                              <p:pRg st="2" end="2"/>
                                            </p:txEl>
                                          </p:spTgt>
                                        </p:tgtEl>
                                        <p:attrNameLst>
                                          <p:attrName>style.visibility</p:attrName>
                                        </p:attrNameLst>
                                      </p:cBhvr>
                                      <p:to>
                                        <p:strVal val="visible"/>
                                      </p:to>
                                    </p:set>
                                    <p:anim to="" calcmode="lin" valueType="num">
                                      <p:cBhvr>
                                        <p:cTn id="13" dur="1" fill="hold"/>
                                        <p:tgtEl>
                                          <p:spTgt spid="20483">
                                            <p:txEl>
                                              <p:pRg st="2" end="2"/>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499"/>
                                          </p:stCondLst>
                                        </p:cTn>
                                        <p:tgtEl>
                                          <p:spTgt spid="20483">
                                            <p:txEl>
                                              <p:pRg st="3" end="3"/>
                                            </p:txEl>
                                          </p:spTgt>
                                        </p:tgtEl>
                                        <p:attrNameLst>
                                          <p:attrName>style.visibility</p:attrName>
                                        </p:attrNameLst>
                                      </p:cBhvr>
                                      <p:to>
                                        <p:strVal val="visible"/>
                                      </p:to>
                                    </p:set>
                                    <p:anim to="" calcmode="lin" valueType="num">
                                      <p:cBhvr>
                                        <p:cTn id="16" dur="1" fill="hold"/>
                                        <p:tgtEl>
                                          <p:spTgt spid="20483">
                                            <p:txEl>
                                              <p:pRg st="3" end="3"/>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499"/>
                                          </p:stCondLst>
                                        </p:cTn>
                                        <p:tgtEl>
                                          <p:spTgt spid="20483">
                                            <p:txEl>
                                              <p:pRg st="4" end="4"/>
                                            </p:txEl>
                                          </p:spTgt>
                                        </p:tgtEl>
                                        <p:attrNameLst>
                                          <p:attrName>style.visibility</p:attrName>
                                        </p:attrNameLst>
                                      </p:cBhvr>
                                      <p:to>
                                        <p:strVal val="visible"/>
                                      </p:to>
                                    </p:set>
                                    <p:anim to="" calcmode="lin" valueType="num">
                                      <p:cBhvr>
                                        <p:cTn id="21" dur="1" fill="hold"/>
                                        <p:tgtEl>
                                          <p:spTgt spid="20483">
                                            <p:txEl>
                                              <p:pRg st="4" end="4"/>
                                            </p:txEl>
                                          </p:spTgt>
                                        </p:tgtEl>
                                        <p:attrNameLst>
                                          <p:attrName/>
                                        </p:attrNameLst>
                                      </p:cBhvr>
                                    </p:anim>
                                  </p:childTnLst>
                                </p:cTn>
                              </p:par>
                              <p:par>
                                <p:cTn id="22" presetID="24" presetClass="entr" presetSubtype="0" fill="hold" grpId="0" nodeType="withEffect">
                                  <p:stCondLst>
                                    <p:cond delay="0"/>
                                  </p:stCondLst>
                                  <p:childTnLst>
                                    <p:set>
                                      <p:cBhvr>
                                        <p:cTn id="23" dur="1" fill="hold">
                                          <p:stCondLst>
                                            <p:cond delay="499"/>
                                          </p:stCondLst>
                                        </p:cTn>
                                        <p:tgtEl>
                                          <p:spTgt spid="20483">
                                            <p:txEl>
                                              <p:pRg st="5" end="5"/>
                                            </p:txEl>
                                          </p:spTgt>
                                        </p:tgtEl>
                                        <p:attrNameLst>
                                          <p:attrName>style.visibility</p:attrName>
                                        </p:attrNameLst>
                                      </p:cBhvr>
                                      <p:to>
                                        <p:strVal val="visible"/>
                                      </p:to>
                                    </p:set>
                                    <p:anim to="" calcmode="lin" valueType="num">
                                      <p:cBhvr>
                                        <p:cTn id="24" dur="1" fill="hold"/>
                                        <p:tgtEl>
                                          <p:spTgt spid="20483">
                                            <p:txEl>
                                              <p:pRg st="5" end="5"/>
                                            </p:txEl>
                                          </p:spTgt>
                                        </p:tgtEl>
                                        <p:attrNameLst>
                                          <p:attrName/>
                                        </p:attrNameLst>
                                      </p:cBhvr>
                                    </p:anim>
                                  </p:childTnLst>
                                </p:cTn>
                              </p:par>
                              <p:par>
                                <p:cTn id="25" presetID="24" presetClass="entr" presetSubtype="0" fill="hold" grpId="0" nodeType="withEffect">
                                  <p:stCondLst>
                                    <p:cond delay="0"/>
                                  </p:stCondLst>
                                  <p:childTnLst>
                                    <p:set>
                                      <p:cBhvr>
                                        <p:cTn id="26" dur="1" fill="hold">
                                          <p:stCondLst>
                                            <p:cond delay="499"/>
                                          </p:stCondLst>
                                        </p:cTn>
                                        <p:tgtEl>
                                          <p:spTgt spid="20483">
                                            <p:txEl>
                                              <p:pRg st="6" end="6"/>
                                            </p:txEl>
                                          </p:spTgt>
                                        </p:tgtEl>
                                        <p:attrNameLst>
                                          <p:attrName>style.visibility</p:attrName>
                                        </p:attrNameLst>
                                      </p:cBhvr>
                                      <p:to>
                                        <p:strVal val="visible"/>
                                      </p:to>
                                    </p:set>
                                    <p:anim to="" calcmode="lin" valueType="num">
                                      <p:cBhvr>
                                        <p:cTn id="27" dur="1" fill="hold"/>
                                        <p:tgtEl>
                                          <p:spTgt spid="2048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a:xfrm>
            <a:off x="457200" y="326593"/>
            <a:ext cx="8229600" cy="1039091"/>
          </a:xfrm>
        </p:spPr>
        <p:txBody>
          <a:bodyPr/>
          <a:lstStyle/>
          <a:p>
            <a:pPr algn="ctr"/>
            <a:r>
              <a:rPr lang="en-US" b="1" dirty="0">
                <a:solidFill>
                  <a:srgbClr val="002060"/>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400" b="1" dirty="0">
                <a:latin typeface="Calibri Light" panose="020F0302020204030204" pitchFamily="34" charset="0"/>
                <a:cs typeface="Calibri Light" panose="020F0302020204030204" pitchFamily="34" charset="0"/>
              </a:rPr>
              <a:t>The Hierarchy of Controls is a model for handling identified hazards.  The </a:t>
            </a:r>
            <a:r>
              <a:rPr lang="en-US" sz="2400" b="1" i="1" dirty="0">
                <a:latin typeface="Calibri Light" panose="020F0302020204030204" pitchFamily="34" charset="0"/>
                <a:cs typeface="Calibri Light" panose="020F0302020204030204" pitchFamily="34" charset="0"/>
              </a:rPr>
              <a:t>least effective </a:t>
            </a:r>
            <a:r>
              <a:rPr lang="en-US" sz="2400" b="1" dirty="0">
                <a:latin typeface="Calibri Light" panose="020F0302020204030204" pitchFamily="34" charset="0"/>
                <a:cs typeface="Calibri Light" panose="020F0302020204030204" pitchFamily="34" charset="0"/>
              </a:rPr>
              <a:t>measure in the Hierarchy of Controls is: (check all that apply):</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Eliminate the hazard</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Substitute a less hazardous material or approach</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Provide engineering controls such as ventilation</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Provide administrative controls such as work practices and rest breaks</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Use personal protective equipment (PPE) such as respirators or hearing protection</a:t>
            </a: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44</a:t>
            </a:fld>
            <a:endParaRPr lang="en-GB" dirty="0"/>
          </a:p>
        </p:txBody>
      </p:sp>
    </p:spTree>
    <p:extLst>
      <p:ext uri="{BB962C8B-B14F-4D97-AF65-F5344CB8AC3E}">
        <p14:creationId xmlns:p14="http://schemas.microsoft.com/office/powerpoint/2010/main" val="3593515386"/>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002060"/>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400" b="1" dirty="0">
                <a:latin typeface="Calibri Light" panose="020F0302020204030204" pitchFamily="34" charset="0"/>
                <a:cs typeface="Calibri Light" panose="020F0302020204030204" pitchFamily="34" charset="0"/>
              </a:rPr>
              <a:t>The Hierarchy of Controls is a model for handling identified hazards.  The </a:t>
            </a:r>
            <a:r>
              <a:rPr lang="en-US" sz="2400" b="1" dirty="0">
                <a:highlight>
                  <a:srgbClr val="FFFF00"/>
                </a:highlight>
                <a:latin typeface="Calibri Light" panose="020F0302020204030204" pitchFamily="34" charset="0"/>
                <a:cs typeface="Calibri Light" panose="020F0302020204030204" pitchFamily="34" charset="0"/>
              </a:rPr>
              <a:t>least effective </a:t>
            </a:r>
            <a:r>
              <a:rPr lang="en-US" sz="2400" b="1" dirty="0">
                <a:latin typeface="Calibri Light" panose="020F0302020204030204" pitchFamily="34" charset="0"/>
                <a:cs typeface="Calibri Light" panose="020F0302020204030204" pitchFamily="34" charset="0"/>
              </a:rPr>
              <a:t>measure in the Hierarchy of controls is: (check all that apply):</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Eliminate the hazard</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Substitute a less hazardous material or approach</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Provide engineering controls such as ventilation</a:t>
            </a:r>
          </a:p>
          <a:p>
            <a:pPr>
              <a:buFont typeface="Wingdings" panose="05000000000000000000" pitchFamily="2" charset="2"/>
              <a:buChar char="q"/>
            </a:pPr>
            <a:r>
              <a:rPr lang="en-US" sz="2400" b="1" dirty="0">
                <a:latin typeface="Calibri Light" panose="020F0302020204030204" pitchFamily="34" charset="0"/>
                <a:cs typeface="Calibri Light" panose="020F0302020204030204" pitchFamily="34" charset="0"/>
              </a:rPr>
              <a:t> Provide administrative controls such as work practices and rest breaks</a:t>
            </a:r>
          </a:p>
          <a:p>
            <a:pPr marL="0" indent="0">
              <a:buNone/>
            </a:pPr>
            <a:r>
              <a:rPr lang="en-US" sz="2400" b="1" dirty="0">
                <a:highlight>
                  <a:srgbClr val="FFFF00"/>
                </a:highlight>
                <a:latin typeface="Calibri Light" panose="020F0302020204030204" pitchFamily="34" charset="0"/>
                <a:cs typeface="Calibri Light" panose="020F0302020204030204" pitchFamily="34" charset="0"/>
              </a:rPr>
              <a:t>X Use personal protective equipment (PPE) such as respirators or hearing protection</a:t>
            </a: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45</a:t>
            </a:fld>
            <a:endParaRPr lang="en-GB" dirty="0"/>
          </a:p>
        </p:txBody>
      </p:sp>
    </p:spTree>
    <p:extLst>
      <p:ext uri="{BB962C8B-B14F-4D97-AF65-F5344CB8AC3E}">
        <p14:creationId xmlns:p14="http://schemas.microsoft.com/office/powerpoint/2010/main" val="2614621222"/>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051E48-551B-4907-B519-3509E5459ED9}"/>
              </a:ext>
            </a:extLst>
          </p:cNvPr>
          <p:cNvSpPr>
            <a:spLocks noGrp="1"/>
          </p:cNvSpPr>
          <p:nvPr>
            <p:ph type="title"/>
          </p:nvPr>
        </p:nvSpPr>
        <p:spPr>
          <a:xfrm>
            <a:off x="914400" y="1757779"/>
            <a:ext cx="7772400" cy="599881"/>
          </a:xfrm>
        </p:spPr>
        <p:txBody>
          <a:bodyPr/>
          <a:lstStyle/>
          <a:p>
            <a:r>
              <a:rPr lang="en-US" sz="3200" dirty="0">
                <a:solidFill>
                  <a:srgbClr val="002060"/>
                </a:solidFill>
                <a:latin typeface="Calibri Light"/>
                <a:cs typeface="Calibri Light"/>
              </a:rPr>
              <a:t>WORKER and MANAGEMENT TRAINING</a:t>
            </a:r>
          </a:p>
        </p:txBody>
      </p:sp>
      <p:pic>
        <p:nvPicPr>
          <p:cNvPr id="7" name="Picture 6">
            <a:extLst>
              <a:ext uri="{FF2B5EF4-FFF2-40B4-BE49-F238E27FC236}">
                <a16:creationId xmlns:a16="http://schemas.microsoft.com/office/drawing/2014/main" id="{26182240-70AC-49AE-B7B0-F22C18B143E4}"/>
              </a:ext>
            </a:extLst>
          </p:cNvPr>
          <p:cNvPicPr>
            <a:picLocks noChangeAspect="1"/>
          </p:cNvPicPr>
          <p:nvPr/>
        </p:nvPicPr>
        <p:blipFill>
          <a:blip r:embed="rId2"/>
          <a:stretch>
            <a:fillRect/>
          </a:stretch>
        </p:blipFill>
        <p:spPr>
          <a:xfrm>
            <a:off x="2302477" y="2968711"/>
            <a:ext cx="4362450" cy="3276600"/>
          </a:xfrm>
          <a:prstGeom prst="rect">
            <a:avLst/>
          </a:prstGeom>
        </p:spPr>
      </p:pic>
      <p:sp>
        <p:nvSpPr>
          <p:cNvPr id="4" name="Slide Number Placeholder 3">
            <a:extLst>
              <a:ext uri="{FF2B5EF4-FFF2-40B4-BE49-F238E27FC236}">
                <a16:creationId xmlns:a16="http://schemas.microsoft.com/office/drawing/2014/main" id="{7DA5F5F7-85B1-4A5B-8AD8-A93FE70B648A}"/>
              </a:ext>
            </a:extLst>
          </p:cNvPr>
          <p:cNvSpPr>
            <a:spLocks noGrp="1"/>
          </p:cNvSpPr>
          <p:nvPr>
            <p:ph type="sldNum" sz="quarter" idx="11"/>
          </p:nvPr>
        </p:nvSpPr>
        <p:spPr/>
        <p:txBody>
          <a:bodyPr/>
          <a:lstStyle/>
          <a:p>
            <a:pPr>
              <a:defRPr/>
            </a:pPr>
            <a:fld id="{8C28C825-8B56-4D47-AD22-1565AC870D51}" type="slidenum">
              <a:rPr lang="en-GB" smtClean="0"/>
              <a:pPr>
                <a:defRPr/>
              </a:pPr>
              <a:t>46</a:t>
            </a:fld>
            <a:endParaRPr lang="en-GB" dirty="0"/>
          </a:p>
        </p:txBody>
      </p:sp>
    </p:spTree>
    <p:extLst>
      <p:ext uri="{BB962C8B-B14F-4D97-AF65-F5344CB8AC3E}">
        <p14:creationId xmlns:p14="http://schemas.microsoft.com/office/powerpoint/2010/main" val="2808287410"/>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14860197-8F03-4597-A241-74561491E16B}"/>
              </a:ext>
            </a:extLst>
          </p:cNvPr>
          <p:cNvSpPr>
            <a:spLocks noGrp="1" noChangeArrowheads="1"/>
          </p:cNvSpPr>
          <p:nvPr>
            <p:ph type="title"/>
          </p:nvPr>
        </p:nvSpPr>
        <p:spPr>
          <a:xfrm>
            <a:off x="457200" y="326593"/>
            <a:ext cx="8229600" cy="1039091"/>
          </a:xfrm>
        </p:spPr>
        <p:txBody>
          <a:bodyPr/>
          <a:lstStyle/>
          <a:p>
            <a:pPr algn="ctr"/>
            <a:r>
              <a:rPr lang="en-US" altLang="en-US" b="1" dirty="0">
                <a:solidFill>
                  <a:srgbClr val="002060"/>
                </a:solidFill>
              </a:rPr>
              <a:t>WORKER and MANAGEMENT TRAINING</a:t>
            </a:r>
            <a:endParaRPr lang="en-CA" altLang="en-US" b="1" dirty="0">
              <a:solidFill>
                <a:srgbClr val="002060"/>
              </a:solidFill>
            </a:endParaRPr>
          </a:p>
        </p:txBody>
      </p:sp>
      <p:sp>
        <p:nvSpPr>
          <p:cNvPr id="84995" name="Content Placeholder 2">
            <a:extLst>
              <a:ext uri="{FF2B5EF4-FFF2-40B4-BE49-F238E27FC236}">
                <a16:creationId xmlns:a16="http://schemas.microsoft.com/office/drawing/2014/main" id="{9A35EE3E-1D22-4387-A196-DBAA21250EAC}"/>
              </a:ext>
            </a:extLst>
          </p:cNvPr>
          <p:cNvSpPr>
            <a:spLocks noGrp="1" noChangeArrowheads="1"/>
          </p:cNvSpPr>
          <p:nvPr>
            <p:ph idx="1"/>
          </p:nvPr>
        </p:nvSpPr>
        <p:spPr/>
        <p:txBody>
          <a:bodyPr/>
          <a:lstStyle/>
          <a:p>
            <a:pPr marL="0" indent="0">
              <a:buNone/>
            </a:pPr>
            <a:r>
              <a:rPr lang="en-US" altLang="en-US" sz="2800" dirty="0"/>
              <a:t>Training requirements vary by location and country but should include:</a:t>
            </a:r>
          </a:p>
          <a:p>
            <a:r>
              <a:rPr lang="en-US" altLang="en-US" sz="2800" dirty="0"/>
              <a:t>Training on the safety and health program and responsibilities of labor and management</a:t>
            </a:r>
          </a:p>
          <a:p>
            <a:r>
              <a:rPr lang="en-US" altLang="en-US" sz="2800" dirty="0"/>
              <a:t>Training on required controls and practices to protect themselves and their co-workers.</a:t>
            </a:r>
            <a:endParaRPr lang="en-CA" altLang="en-US" sz="2800" dirty="0"/>
          </a:p>
          <a:p>
            <a:r>
              <a:rPr lang="en-US" altLang="en-US" sz="2800" dirty="0"/>
              <a:t>Training of management on their responsibilities to make sure required controls are in place and workers follow good safety practices</a:t>
            </a:r>
          </a:p>
        </p:txBody>
      </p:sp>
      <p:pic>
        <p:nvPicPr>
          <p:cNvPr id="84996" name="Picture 3">
            <a:extLst>
              <a:ext uri="{FF2B5EF4-FFF2-40B4-BE49-F238E27FC236}">
                <a16:creationId xmlns:a16="http://schemas.microsoft.com/office/drawing/2014/main" id="{727915F1-0A39-4DA6-A6C0-8E7117F4C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902" y="5257800"/>
            <a:ext cx="1748796" cy="12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07A3F51-AC59-4E1C-9BB0-06C9298ED5FB}"/>
              </a:ext>
            </a:extLst>
          </p:cNvPr>
          <p:cNvSpPr>
            <a:spLocks noGrp="1"/>
          </p:cNvSpPr>
          <p:nvPr>
            <p:ph type="sldNum" sz="quarter" idx="11"/>
          </p:nvPr>
        </p:nvSpPr>
        <p:spPr/>
        <p:txBody>
          <a:bodyPr/>
          <a:lstStyle/>
          <a:p>
            <a:pPr>
              <a:defRPr/>
            </a:pPr>
            <a:fld id="{8C28C825-8B56-4D47-AD22-1565AC870D51}" type="slidenum">
              <a:rPr lang="en-GB" smtClean="0"/>
              <a:pPr>
                <a:defRPr/>
              </a:pPr>
              <a:t>47</a:t>
            </a:fld>
            <a:endParaRPr lang="en-GB" dirty="0"/>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14860197-8F03-4597-A241-74561491E16B}"/>
              </a:ext>
            </a:extLst>
          </p:cNvPr>
          <p:cNvSpPr>
            <a:spLocks noGrp="1" noChangeArrowheads="1"/>
          </p:cNvSpPr>
          <p:nvPr>
            <p:ph type="title"/>
          </p:nvPr>
        </p:nvSpPr>
        <p:spPr/>
        <p:txBody>
          <a:bodyPr/>
          <a:lstStyle/>
          <a:p>
            <a:pPr algn="ctr"/>
            <a:r>
              <a:rPr lang="en-US" altLang="en-US" b="1" dirty="0">
                <a:solidFill>
                  <a:srgbClr val="002060"/>
                </a:solidFill>
              </a:rPr>
              <a:t>WORKER and MANAGEMENT TRAINING</a:t>
            </a:r>
            <a:endParaRPr lang="en-CA" altLang="en-US" b="1" dirty="0">
              <a:solidFill>
                <a:srgbClr val="002060"/>
              </a:solidFill>
            </a:endParaRPr>
          </a:p>
        </p:txBody>
      </p:sp>
      <p:sp>
        <p:nvSpPr>
          <p:cNvPr id="84995" name="Content Placeholder 2">
            <a:extLst>
              <a:ext uri="{FF2B5EF4-FFF2-40B4-BE49-F238E27FC236}">
                <a16:creationId xmlns:a16="http://schemas.microsoft.com/office/drawing/2014/main" id="{9A35EE3E-1D22-4387-A196-DBAA21250EAC}"/>
              </a:ext>
            </a:extLst>
          </p:cNvPr>
          <p:cNvSpPr>
            <a:spLocks noGrp="1" noChangeArrowheads="1"/>
          </p:cNvSpPr>
          <p:nvPr>
            <p:ph idx="1"/>
          </p:nvPr>
        </p:nvSpPr>
        <p:spPr/>
        <p:txBody>
          <a:bodyPr/>
          <a:lstStyle/>
          <a:p>
            <a:r>
              <a:rPr lang="en-US" altLang="en-US" sz="2800" dirty="0"/>
              <a:t>Specific training on worksite hazards is covered in the next section and in other sections such as the section on personal protective equipment</a:t>
            </a:r>
          </a:p>
        </p:txBody>
      </p:sp>
      <p:pic>
        <p:nvPicPr>
          <p:cNvPr id="84996" name="Picture 3">
            <a:extLst>
              <a:ext uri="{FF2B5EF4-FFF2-40B4-BE49-F238E27FC236}">
                <a16:creationId xmlns:a16="http://schemas.microsoft.com/office/drawing/2014/main" id="{727915F1-0A39-4DA6-A6C0-8E7117F4C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026" y="4901901"/>
            <a:ext cx="1748796" cy="12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07A3F51-AC59-4E1C-9BB0-06C9298ED5FB}"/>
              </a:ext>
            </a:extLst>
          </p:cNvPr>
          <p:cNvSpPr>
            <a:spLocks noGrp="1"/>
          </p:cNvSpPr>
          <p:nvPr>
            <p:ph type="sldNum" sz="quarter" idx="11"/>
          </p:nvPr>
        </p:nvSpPr>
        <p:spPr/>
        <p:txBody>
          <a:bodyPr/>
          <a:lstStyle/>
          <a:p>
            <a:pPr>
              <a:defRPr/>
            </a:pPr>
            <a:fld id="{8C28C825-8B56-4D47-AD22-1565AC870D51}" type="slidenum">
              <a:rPr lang="en-GB" smtClean="0"/>
              <a:pPr>
                <a:defRPr/>
              </a:pPr>
              <a:t>48</a:t>
            </a:fld>
            <a:endParaRPr lang="en-GB" dirty="0"/>
          </a:p>
        </p:txBody>
      </p:sp>
    </p:spTree>
    <p:extLst>
      <p:ext uri="{BB962C8B-B14F-4D97-AF65-F5344CB8AC3E}">
        <p14:creationId xmlns:p14="http://schemas.microsoft.com/office/powerpoint/2010/main" val="3341041846"/>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E88D8-D578-4B59-8957-31FFCD7DD44D}"/>
              </a:ext>
            </a:extLst>
          </p:cNvPr>
          <p:cNvSpPr>
            <a:spLocks noGrp="1"/>
          </p:cNvSpPr>
          <p:nvPr>
            <p:ph type="title"/>
          </p:nvPr>
        </p:nvSpPr>
        <p:spPr>
          <a:xfrm>
            <a:off x="649287" y="2149054"/>
            <a:ext cx="7772400" cy="727312"/>
          </a:xfrm>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CHEMICAL HAZARDS</a:t>
            </a:r>
          </a:p>
        </p:txBody>
      </p:sp>
      <p:sp>
        <p:nvSpPr>
          <p:cNvPr id="4" name="Slide Number Placeholder 3">
            <a:extLst>
              <a:ext uri="{FF2B5EF4-FFF2-40B4-BE49-F238E27FC236}">
                <a16:creationId xmlns:a16="http://schemas.microsoft.com/office/drawing/2014/main" id="{D7F8FDE8-F594-414B-A4BE-C7128A18AF41}"/>
              </a:ext>
            </a:extLst>
          </p:cNvPr>
          <p:cNvSpPr>
            <a:spLocks noGrp="1"/>
          </p:cNvSpPr>
          <p:nvPr>
            <p:ph type="sldNum" sz="quarter" idx="11"/>
          </p:nvPr>
        </p:nvSpPr>
        <p:spPr/>
        <p:txBody>
          <a:bodyPr/>
          <a:lstStyle/>
          <a:p>
            <a:pPr>
              <a:defRPr/>
            </a:pPr>
            <a:fld id="{88F22529-F9D4-471F-B169-326C5BAC43FC}" type="slidenum">
              <a:rPr lang="en-GB" smtClean="0"/>
              <a:pPr>
                <a:defRPr/>
              </a:pPr>
              <a:t>49</a:t>
            </a:fld>
            <a:endParaRPr lang="en-GB" dirty="0"/>
          </a:p>
        </p:txBody>
      </p:sp>
      <p:pic>
        <p:nvPicPr>
          <p:cNvPr id="5" name="Picture 4">
            <a:extLst>
              <a:ext uri="{FF2B5EF4-FFF2-40B4-BE49-F238E27FC236}">
                <a16:creationId xmlns:a16="http://schemas.microsoft.com/office/drawing/2014/main" id="{E75E04B3-FBED-4311-AB1A-442BA773FE8D}"/>
              </a:ext>
            </a:extLst>
          </p:cNvPr>
          <p:cNvPicPr>
            <a:picLocks noChangeAspect="1"/>
          </p:cNvPicPr>
          <p:nvPr/>
        </p:nvPicPr>
        <p:blipFill>
          <a:blip r:embed="rId2"/>
          <a:stretch>
            <a:fillRect/>
          </a:stretch>
        </p:blipFill>
        <p:spPr>
          <a:xfrm>
            <a:off x="3496961" y="3607487"/>
            <a:ext cx="1986349" cy="2652503"/>
          </a:xfrm>
          <a:prstGeom prst="rect">
            <a:avLst/>
          </a:prstGeom>
        </p:spPr>
      </p:pic>
    </p:spTree>
    <p:extLst>
      <p:ext uri="{BB962C8B-B14F-4D97-AF65-F5344CB8AC3E}">
        <p14:creationId xmlns:p14="http://schemas.microsoft.com/office/powerpoint/2010/main" val="266117459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04183A-E913-4228-A3DB-10F8946670B2}"/>
              </a:ext>
            </a:extLst>
          </p:cNvPr>
          <p:cNvSpPr>
            <a:spLocks noGrp="1"/>
          </p:cNvSpPr>
          <p:nvPr>
            <p:ph idx="1"/>
          </p:nvPr>
        </p:nvSpPr>
        <p:spPr>
          <a:xfrm>
            <a:off x="450850" y="1290638"/>
            <a:ext cx="8229600" cy="4195762"/>
          </a:xfrm>
        </p:spPr>
        <p:txBody>
          <a:bodyPr/>
          <a:lstStyle/>
          <a:p>
            <a:pPr>
              <a:defRPr/>
            </a:pPr>
            <a:endParaRPr lang="en-GB" dirty="0"/>
          </a:p>
          <a:p>
            <a:pPr marL="0" indent="0">
              <a:buFont typeface="Arial" panose="020B0604020202020204" pitchFamily="34" charset="0"/>
              <a:buNone/>
              <a:defRPr/>
            </a:pPr>
            <a:r>
              <a:rPr lang="en-GB" sz="1800" dirty="0">
                <a:cs typeface="Arial" panose="020B0604020202020204" pitchFamily="34" charset="0"/>
              </a:rPr>
              <a:t>This material is provided under the </a:t>
            </a:r>
            <a:r>
              <a:rPr lang="en-GB" sz="1800" dirty="0">
                <a:cs typeface="Arial" panose="020B0604020202020204" pitchFamily="34" charset="0"/>
                <a:hlinkClick r:id="rId3"/>
              </a:rPr>
              <a:t>Creative Commons Attribution - </a:t>
            </a:r>
            <a:r>
              <a:rPr lang="en-GB" sz="1800" dirty="0" err="1">
                <a:cs typeface="Arial" panose="020B0604020202020204" pitchFamily="34" charset="0"/>
                <a:hlinkClick r:id="rId3"/>
              </a:rPr>
              <a:t>ShareAlike</a:t>
            </a:r>
            <a:r>
              <a:rPr lang="en-GB" sz="1800" dirty="0">
                <a:cs typeface="Arial" panose="020B0604020202020204" pitchFamily="34" charset="0"/>
                <a:hlinkClick r:id="rId3"/>
              </a:rPr>
              <a:t> license agreement</a:t>
            </a:r>
            <a:r>
              <a:rPr lang="en-GB" sz="1800" dirty="0">
                <a:cs typeface="Arial" panose="020B0604020202020204" pitchFamily="34" charset="0"/>
              </a:rPr>
              <a:t>. </a:t>
            </a:r>
          </a:p>
          <a:p>
            <a:pPr marL="0" indent="0">
              <a:buFont typeface="Arial" panose="020B0604020202020204" pitchFamily="34" charset="0"/>
              <a:buNone/>
              <a:defRPr/>
            </a:pPr>
            <a:r>
              <a:rPr lang="en-GB" sz="1800" b="1" dirty="0">
                <a:solidFill>
                  <a:srgbClr val="333333"/>
                </a:solidFill>
              </a:rPr>
              <a:t>You are free to:</a:t>
            </a:r>
          </a:p>
          <a:p>
            <a:pPr marL="0" indent="0">
              <a:buFont typeface="Arial" panose="020B0604020202020204" pitchFamily="34" charset="0"/>
              <a:buNone/>
              <a:defRPr/>
            </a:pPr>
            <a:r>
              <a:rPr lang="en-GB" sz="1800" b="1" dirty="0">
                <a:solidFill>
                  <a:srgbClr val="222222"/>
                </a:solidFill>
              </a:rPr>
              <a:t>Share</a:t>
            </a:r>
            <a:r>
              <a:rPr lang="en-GB" sz="1800" dirty="0">
                <a:solidFill>
                  <a:srgbClr val="333333"/>
                </a:solidFill>
              </a:rPr>
              <a:t> — copy and redistribute the material in any medium or format</a:t>
            </a:r>
          </a:p>
          <a:p>
            <a:pPr marL="0" indent="0">
              <a:buFont typeface="Arial" panose="020B0604020202020204" pitchFamily="34" charset="0"/>
              <a:buNone/>
              <a:defRPr/>
            </a:pPr>
            <a:r>
              <a:rPr lang="en-GB" sz="1800" b="1" dirty="0">
                <a:solidFill>
                  <a:srgbClr val="222222"/>
                </a:solidFill>
              </a:rPr>
              <a:t>Adapt</a:t>
            </a:r>
            <a:r>
              <a:rPr lang="en-GB" sz="1800" dirty="0">
                <a:solidFill>
                  <a:srgbClr val="333333"/>
                </a:solidFill>
              </a:rPr>
              <a:t> — remix, transform, and build upon the material for any purpose, even 		    commercially.</a:t>
            </a:r>
          </a:p>
          <a:p>
            <a:pPr marL="0" indent="0">
              <a:buFont typeface="Arial" panose="020B0604020202020204" pitchFamily="34" charset="0"/>
              <a:buNone/>
              <a:defRPr/>
            </a:pPr>
            <a:r>
              <a:rPr lang="en-GB" sz="1800" b="1" dirty="0">
                <a:cs typeface="Arial" panose="020B0604020202020204" pitchFamily="34" charset="0"/>
              </a:rPr>
              <a:t>Under the following terms:</a:t>
            </a:r>
          </a:p>
          <a:p>
            <a:pPr>
              <a:defRPr/>
            </a:pPr>
            <a:r>
              <a:rPr lang="en-GB" sz="1800" b="1" dirty="0">
                <a:cs typeface="Arial" panose="020B0604020202020204" pitchFamily="34" charset="0"/>
              </a:rPr>
              <a:t>Attribution</a:t>
            </a:r>
            <a:r>
              <a:rPr lang="en-GB" sz="1800" dirty="0">
                <a:cs typeface="Arial" panose="020B0604020202020204" pitchFamily="34" charset="0"/>
              </a:rPr>
              <a:t> — You must give appropriate credit, provide a link to the license, and indicate if changes were made. You may do so in any reasonable manner, but not in any way that suggests the licensor endorses you or your use.</a:t>
            </a:r>
          </a:p>
          <a:p>
            <a:pPr>
              <a:defRPr/>
            </a:pPr>
            <a:r>
              <a:rPr lang="en-GB" sz="1800" b="1" dirty="0" err="1">
                <a:cs typeface="Arial" panose="020B0604020202020204" pitchFamily="34" charset="0"/>
              </a:rPr>
              <a:t>ShareAlike</a:t>
            </a:r>
            <a:r>
              <a:rPr lang="en-GB" sz="1800" dirty="0">
                <a:cs typeface="Arial" panose="020B0604020202020204" pitchFamily="34" charset="0"/>
              </a:rPr>
              <a:t> — If you remix, transform, or build upon the material, you must distribute your contributions under the same license as the original.</a:t>
            </a:r>
          </a:p>
          <a:p>
            <a:pPr marL="0" indent="0">
              <a:buFont typeface="Arial" panose="020B0604020202020204" pitchFamily="34" charset="0"/>
              <a:buNone/>
              <a:defRPr/>
            </a:pPr>
            <a:r>
              <a:rPr lang="en-GB" sz="1600" b="1" dirty="0"/>
              <a:t>No additional restrictions</a:t>
            </a:r>
            <a:r>
              <a:rPr lang="en-GB" sz="1600" dirty="0"/>
              <a:t> — You may not apply legal terms or technological measures that legally restrict others from doing anything the license permits.</a:t>
            </a:r>
            <a:endParaRPr lang="en-US" sz="1600" dirty="0"/>
          </a:p>
        </p:txBody>
      </p:sp>
      <p:sp>
        <p:nvSpPr>
          <p:cNvPr id="35843" name="Title 1">
            <a:extLst>
              <a:ext uri="{FF2B5EF4-FFF2-40B4-BE49-F238E27FC236}">
                <a16:creationId xmlns:a16="http://schemas.microsoft.com/office/drawing/2014/main" id="{6B9177EA-DC12-4141-A21C-34BCCDD8F021}"/>
              </a:ext>
            </a:extLst>
          </p:cNvPr>
          <p:cNvSpPr>
            <a:spLocks noGrp="1" noChangeArrowheads="1"/>
          </p:cNvSpPr>
          <p:nvPr>
            <p:ph type="title"/>
          </p:nvPr>
        </p:nvSpPr>
        <p:spPr/>
        <p:txBody>
          <a:bodyPr/>
          <a:lstStyle/>
          <a:p>
            <a:pPr algn="ctr"/>
            <a:r>
              <a:rPr lang="en-US" altLang="en-US" b="1" dirty="0">
                <a:solidFill>
                  <a:srgbClr val="000066"/>
                </a:solidFill>
              </a:rPr>
              <a:t>COPYRIGHT INFORMATION</a:t>
            </a:r>
          </a:p>
        </p:txBody>
      </p:sp>
      <p:sp>
        <p:nvSpPr>
          <p:cNvPr id="4" name="Slide Number Placeholder 3">
            <a:extLst>
              <a:ext uri="{FF2B5EF4-FFF2-40B4-BE49-F238E27FC236}">
                <a16:creationId xmlns:a16="http://schemas.microsoft.com/office/drawing/2014/main" id="{4AF17A25-D76B-4FB9-AEA0-17BA85A4EC41}"/>
              </a:ext>
            </a:extLst>
          </p:cNvPr>
          <p:cNvSpPr>
            <a:spLocks noGrp="1"/>
          </p:cNvSpPr>
          <p:nvPr>
            <p:ph type="sldNum" sz="quarter" idx="11"/>
          </p:nvPr>
        </p:nvSpPr>
        <p:spPr/>
        <p:txBody>
          <a:bodyPr/>
          <a:lstStyle/>
          <a:p>
            <a:pPr>
              <a:defRPr/>
            </a:pPr>
            <a:fld id="{A99F2F61-A056-4229-A612-A8169A64D90E}" type="slidenum">
              <a:rPr lang="en-GB" smtClean="0"/>
              <a:pPr>
                <a:defRPr/>
              </a:pPr>
              <a:t>5</a:t>
            </a:fld>
            <a:endParaRPr lang="en-GB" dirty="0"/>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3E59E-C737-4FC9-B2D1-317C5FB1A8DC}"/>
              </a:ext>
            </a:extLst>
          </p:cNvPr>
          <p:cNvSpPr>
            <a:spLocks noGrp="1"/>
          </p:cNvSpPr>
          <p:nvPr>
            <p:ph type="title"/>
          </p:nvPr>
        </p:nvSpPr>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CHEMICAL HAZARDS</a:t>
            </a:r>
          </a:p>
        </p:txBody>
      </p:sp>
      <p:sp>
        <p:nvSpPr>
          <p:cNvPr id="3" name="Content Placeholder 2">
            <a:extLst>
              <a:ext uri="{FF2B5EF4-FFF2-40B4-BE49-F238E27FC236}">
                <a16:creationId xmlns:a16="http://schemas.microsoft.com/office/drawing/2014/main" id="{A47C5995-63F7-47CC-9E34-9F21DDD0298F}"/>
              </a:ext>
            </a:extLst>
          </p:cNvPr>
          <p:cNvSpPr>
            <a:spLocks noGrp="1"/>
          </p:cNvSpPr>
          <p:nvPr>
            <p:ph idx="1"/>
          </p:nvPr>
        </p:nvSpPr>
        <p:spPr>
          <a:xfrm>
            <a:off x="564292" y="1278924"/>
            <a:ext cx="8229600" cy="4525963"/>
          </a:xfrm>
        </p:spPr>
        <p:txBody>
          <a:bodyPr/>
          <a:lstStyle/>
          <a:p>
            <a:r>
              <a:rPr lang="en-US" b="1" dirty="0">
                <a:latin typeface="Calibri Light" panose="020F0302020204030204" pitchFamily="34" charset="0"/>
                <a:cs typeface="Calibri Light" panose="020F0302020204030204" pitchFamily="34" charset="0"/>
              </a:rPr>
              <a:t>All chemicals can be hazardous if used incorrectly </a:t>
            </a:r>
          </a:p>
          <a:p>
            <a:pPr lvl="1"/>
            <a:r>
              <a:rPr lang="en-US" b="1" dirty="0">
                <a:latin typeface="Calibri Light" panose="020F0302020204030204" pitchFamily="34" charset="0"/>
                <a:cs typeface="Calibri Light" panose="020F0302020204030204" pitchFamily="34" charset="0"/>
              </a:rPr>
              <a:t>Acetic acid at 5% is vinegar and used in your salad</a:t>
            </a:r>
          </a:p>
          <a:p>
            <a:pPr lvl="1"/>
            <a:r>
              <a:rPr lang="en-US" b="1" dirty="0">
                <a:latin typeface="Calibri Light" panose="020F0302020204030204" pitchFamily="34" charset="0"/>
                <a:cs typeface="Calibri Light" panose="020F0302020204030204" pitchFamily="34" charset="0"/>
              </a:rPr>
              <a:t>Acetic acid at concentrations above 10% can  cause skin irritation or burns above 25%</a:t>
            </a:r>
          </a:p>
          <a:p>
            <a:r>
              <a:rPr lang="en-US" b="1" dirty="0">
                <a:latin typeface="Calibri Light" panose="020F0302020204030204" pitchFamily="34" charset="0"/>
                <a:cs typeface="Calibri Light" panose="020F0302020204030204" pitchFamily="34" charset="0"/>
              </a:rPr>
              <a:t>Some chemicals are inherently more hazardous than others</a:t>
            </a:r>
          </a:p>
          <a:p>
            <a:pPr lvl="1"/>
            <a:r>
              <a:rPr lang="en-US" b="1" dirty="0">
                <a:latin typeface="Calibri Light" panose="020F0302020204030204" pitchFamily="34" charset="0"/>
                <a:cs typeface="Calibri Light" panose="020F0302020204030204" pitchFamily="34" charset="0"/>
              </a:rPr>
              <a:t>Gasoline is highly flammable and can be explosive if in a closed environment</a:t>
            </a:r>
          </a:p>
          <a:p>
            <a:pPr marL="457200" lvl="1" indent="0">
              <a:buNone/>
            </a:pPr>
            <a:endParaRPr lang="en-US" dirty="0"/>
          </a:p>
        </p:txBody>
      </p:sp>
      <p:sp>
        <p:nvSpPr>
          <p:cNvPr id="4" name="Slide Number Placeholder 3">
            <a:extLst>
              <a:ext uri="{FF2B5EF4-FFF2-40B4-BE49-F238E27FC236}">
                <a16:creationId xmlns:a16="http://schemas.microsoft.com/office/drawing/2014/main" id="{B95A5516-E6C0-4F83-AF68-0F77F8737836}"/>
              </a:ext>
            </a:extLst>
          </p:cNvPr>
          <p:cNvSpPr>
            <a:spLocks noGrp="1"/>
          </p:cNvSpPr>
          <p:nvPr>
            <p:ph type="sldNum" sz="quarter" idx="11"/>
          </p:nvPr>
        </p:nvSpPr>
        <p:spPr/>
        <p:txBody>
          <a:bodyPr/>
          <a:lstStyle/>
          <a:p>
            <a:pPr>
              <a:defRPr/>
            </a:pPr>
            <a:fld id="{3F4818DF-A78A-4999-9725-BA0C6DE7E9D9}" type="slidenum">
              <a:rPr lang="en-GB" smtClean="0"/>
              <a:pPr>
                <a:defRPr/>
              </a:pPr>
              <a:t>50</a:t>
            </a:fld>
            <a:endParaRPr lang="en-GB" dirty="0"/>
          </a:p>
        </p:txBody>
      </p:sp>
    </p:spTree>
    <p:extLst>
      <p:ext uri="{BB962C8B-B14F-4D97-AF65-F5344CB8AC3E}">
        <p14:creationId xmlns:p14="http://schemas.microsoft.com/office/powerpoint/2010/main" val="1088616070"/>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3E59E-C737-4FC9-B2D1-317C5FB1A8DC}"/>
              </a:ext>
            </a:extLst>
          </p:cNvPr>
          <p:cNvSpPr>
            <a:spLocks noGrp="1"/>
          </p:cNvSpPr>
          <p:nvPr>
            <p:ph type="title"/>
          </p:nvPr>
        </p:nvSpPr>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CHEMICAL HAZARDS</a:t>
            </a:r>
          </a:p>
        </p:txBody>
      </p:sp>
      <p:sp>
        <p:nvSpPr>
          <p:cNvPr id="3" name="Content Placeholder 2">
            <a:extLst>
              <a:ext uri="{FF2B5EF4-FFF2-40B4-BE49-F238E27FC236}">
                <a16:creationId xmlns:a16="http://schemas.microsoft.com/office/drawing/2014/main" id="{A47C5995-63F7-47CC-9E34-9F21DDD0298F}"/>
              </a:ext>
            </a:extLst>
          </p:cNvPr>
          <p:cNvSpPr>
            <a:spLocks noGrp="1"/>
          </p:cNvSpPr>
          <p:nvPr>
            <p:ph idx="1"/>
          </p:nvPr>
        </p:nvSpPr>
        <p:spPr>
          <a:xfrm>
            <a:off x="564292" y="1278925"/>
            <a:ext cx="8229600" cy="2728784"/>
          </a:xfrm>
        </p:spPr>
        <p:txBody>
          <a:bodyPr/>
          <a:lstStyle/>
          <a:p>
            <a:r>
              <a:rPr lang="en-US" b="1" dirty="0">
                <a:latin typeface="Calibri Light" panose="020F0302020204030204" pitchFamily="34" charset="0"/>
                <a:cs typeface="Calibri Light" panose="020F0302020204030204" pitchFamily="34" charset="0"/>
              </a:rPr>
              <a:t>Chemicals can present a variety of hazardous features including corrosivity, flammability, reactivity, toxicity, and others</a:t>
            </a:r>
          </a:p>
          <a:p>
            <a:r>
              <a:rPr lang="en-US" b="1" dirty="0">
                <a:latin typeface="Calibri Light" panose="020F0302020204030204" pitchFamily="34" charset="0"/>
                <a:cs typeface="Calibri Light" panose="020F0302020204030204" pitchFamily="34" charset="0"/>
              </a:rPr>
              <a:t>We will feature human health effects in the next section</a:t>
            </a:r>
          </a:p>
          <a:p>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B95A5516-E6C0-4F83-AF68-0F77F8737836}"/>
              </a:ext>
            </a:extLst>
          </p:cNvPr>
          <p:cNvSpPr>
            <a:spLocks noGrp="1"/>
          </p:cNvSpPr>
          <p:nvPr>
            <p:ph type="sldNum" sz="quarter" idx="11"/>
          </p:nvPr>
        </p:nvSpPr>
        <p:spPr/>
        <p:txBody>
          <a:bodyPr/>
          <a:lstStyle/>
          <a:p>
            <a:pPr>
              <a:defRPr/>
            </a:pPr>
            <a:fld id="{3F4818DF-A78A-4999-9725-BA0C6DE7E9D9}" type="slidenum">
              <a:rPr lang="en-GB" smtClean="0"/>
              <a:pPr>
                <a:defRPr/>
              </a:pPr>
              <a:t>51</a:t>
            </a:fld>
            <a:endParaRPr lang="en-GB" dirty="0"/>
          </a:p>
        </p:txBody>
      </p:sp>
      <p:pic>
        <p:nvPicPr>
          <p:cNvPr id="233476" name="Picture 4" descr="See the source image">
            <a:extLst>
              <a:ext uri="{FF2B5EF4-FFF2-40B4-BE49-F238E27FC236}">
                <a16:creationId xmlns:a16="http://schemas.microsoft.com/office/drawing/2014/main" id="{6DA670F4-7D30-450A-87F1-FAEF561A1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844" y="3645243"/>
            <a:ext cx="2799664" cy="2799664"/>
          </a:xfrm>
          <a:prstGeom prst="rect">
            <a:avLst/>
          </a:prstGeom>
          <a:noFill/>
          <a:extLst>
            <a:ext uri="{909E8E84-426E-40DD-AFC4-6F175D3DCCD1}">
              <a14:hiddenFill xmlns:a14="http://schemas.microsoft.com/office/drawing/2010/main">
                <a:solidFill>
                  <a:srgbClr val="FFFFFF"/>
                </a:solidFill>
              </a14:hiddenFill>
            </a:ext>
          </a:extLst>
        </p:spPr>
      </p:pic>
      <p:pic>
        <p:nvPicPr>
          <p:cNvPr id="233478" name="Picture 6" descr="See the source image">
            <a:extLst>
              <a:ext uri="{FF2B5EF4-FFF2-40B4-BE49-F238E27FC236}">
                <a16:creationId xmlns:a16="http://schemas.microsoft.com/office/drawing/2014/main" id="{5CDE36F4-EEBF-4227-B0AA-79BFFBFB3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092" y="3645243"/>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708505"/>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A2D87CF-CC32-4A61-884F-9A9DCEB6EE69}"/>
              </a:ext>
            </a:extLst>
          </p:cNvPr>
          <p:cNvSpPr>
            <a:spLocks noGrp="1" noChangeArrowheads="1"/>
          </p:cNvSpPr>
          <p:nvPr>
            <p:ph type="title"/>
          </p:nvPr>
        </p:nvSpPr>
        <p:spPr/>
        <p:txBody>
          <a:bodyPr/>
          <a:lstStyle/>
          <a:p>
            <a:pPr marL="171450" indent="-171450" algn="ctr" eaLnBrk="1" hangingPunct="1"/>
            <a:r>
              <a:rPr lang="en-GB" altLang="en-US" sz="3200" b="1" dirty="0">
                <a:solidFill>
                  <a:srgbClr val="002060"/>
                </a:solidFill>
                <a:latin typeface="Calibri Light" panose="020F0302020204030204" pitchFamily="34" charset="0"/>
                <a:cs typeface="Calibri Light" panose="020F0302020204030204" pitchFamily="34" charset="0"/>
              </a:rPr>
              <a:t>CHEMICAL HAZARDS</a:t>
            </a:r>
          </a:p>
        </p:txBody>
      </p:sp>
      <p:sp>
        <p:nvSpPr>
          <p:cNvPr id="3077" name="Rectangle 3">
            <a:extLst>
              <a:ext uri="{FF2B5EF4-FFF2-40B4-BE49-F238E27FC236}">
                <a16:creationId xmlns:a16="http://schemas.microsoft.com/office/drawing/2014/main" id="{D9CF4782-D4A7-4289-A6A8-45D99755C674}"/>
              </a:ext>
            </a:extLst>
          </p:cNvPr>
          <p:cNvSpPr>
            <a:spLocks noGrp="1" noChangeArrowheads="1"/>
          </p:cNvSpPr>
          <p:nvPr>
            <p:ph idx="1"/>
          </p:nvPr>
        </p:nvSpPr>
        <p:spPr>
          <a:xfrm>
            <a:off x="407773" y="1166018"/>
            <a:ext cx="8229600" cy="5090620"/>
          </a:xfrm>
        </p:spPr>
        <p:txBody>
          <a:bodyPr rtlCol="0">
            <a:noAutofit/>
          </a:bodyPr>
          <a:lstStyle/>
          <a:p>
            <a:pPr marL="171452" indent="-171452" defTabSz="685807" eaLnBrk="1" fontAlgn="auto" hangingPunct="1">
              <a:spcBef>
                <a:spcPct val="0"/>
              </a:spcBef>
              <a:spcAft>
                <a:spcPts val="0"/>
              </a:spcAft>
              <a:buFont typeface="Arial" panose="020B0604020202020204" pitchFamily="34" charset="0"/>
              <a:buNone/>
              <a:defRPr/>
            </a:pPr>
            <a:endParaRPr lang="en-GB" altLang="en-US" sz="2400" dirty="0">
              <a:solidFill>
                <a:schemeClr val="tx2"/>
              </a:solidFill>
              <a:latin typeface="Arial" panose="020B0604020202020204" pitchFamily="34" charset="0"/>
              <a:cs typeface="Arial" panose="020B0604020202020204" pitchFamily="34" charset="0"/>
            </a:endParaRPr>
          </a:p>
          <a:p>
            <a:pPr marL="236538" indent="-236538" defTabSz="685807" eaLnBrk="1" fontAlgn="auto" hangingPunct="1">
              <a:spcBef>
                <a:spcPct val="0"/>
              </a:spcBef>
              <a:spcAft>
                <a:spcPts val="0"/>
              </a:spcAft>
              <a:defRPr/>
            </a:pPr>
            <a:r>
              <a:rPr lang="en-GB" altLang="en-US" sz="2400" b="1" dirty="0">
                <a:latin typeface="Calibri Light" panose="020F0302020204030204" pitchFamily="34" charset="0"/>
                <a:cs typeface="Calibri Light" panose="020F0302020204030204" pitchFamily="34" charset="0"/>
              </a:rPr>
              <a:t>Chemicals can cause adverse health effects such as:</a:t>
            </a:r>
          </a:p>
          <a:p>
            <a:pPr marL="973138" lvl="1" indent="-279400" defTabSz="685807" eaLnBrk="1" fontAlgn="auto" hangingPunct="1">
              <a:spcBef>
                <a:spcPct val="0"/>
              </a:spcBef>
              <a:spcAft>
                <a:spcPts val="0"/>
              </a:spcAft>
              <a:buSzPct val="75000"/>
              <a:defRPr/>
            </a:pPr>
            <a:r>
              <a:rPr lang="en-GB" altLang="en-US" sz="2400" b="1" dirty="0">
                <a:latin typeface="Calibri Light" panose="020F0302020204030204" pitchFamily="34" charset="0"/>
                <a:cs typeface="Calibri Light" panose="020F0302020204030204" pitchFamily="34" charset="0"/>
              </a:rPr>
              <a:t>Burns</a:t>
            </a:r>
          </a:p>
          <a:p>
            <a:pPr marL="973138" lvl="1" indent="-279400" defTabSz="685807" eaLnBrk="1" fontAlgn="auto" hangingPunct="1">
              <a:spcBef>
                <a:spcPct val="0"/>
              </a:spcBef>
              <a:spcAft>
                <a:spcPts val="0"/>
              </a:spcAft>
              <a:buSzPct val="75000"/>
              <a:defRPr/>
            </a:pPr>
            <a:r>
              <a:rPr lang="en-GB" altLang="en-US" sz="2400" b="1" dirty="0">
                <a:latin typeface="Calibri Light" panose="020F0302020204030204" pitchFamily="34" charset="0"/>
                <a:cs typeface="Calibri Light" panose="020F0302020204030204" pitchFamily="34" charset="0"/>
              </a:rPr>
              <a:t>Permanent disabilities</a:t>
            </a:r>
          </a:p>
          <a:p>
            <a:pPr marL="973138" lvl="1" indent="-279400" defTabSz="685807" eaLnBrk="1" fontAlgn="auto" hangingPunct="1">
              <a:spcBef>
                <a:spcPct val="0"/>
              </a:spcBef>
              <a:spcAft>
                <a:spcPts val="0"/>
              </a:spcAft>
              <a:buSzPct val="75000"/>
              <a:defRPr/>
            </a:pPr>
            <a:r>
              <a:rPr lang="en-GB" altLang="en-US" sz="2400" b="1" dirty="0">
                <a:latin typeface="Calibri Light" panose="020F0302020204030204" pitchFamily="34" charset="0"/>
                <a:cs typeface="Calibri Light" panose="020F0302020204030204" pitchFamily="34" charset="0"/>
              </a:rPr>
              <a:t>Death</a:t>
            </a:r>
          </a:p>
          <a:p>
            <a:pPr marL="514355" lvl="1" indent="-171452" defTabSz="685807" eaLnBrk="1" fontAlgn="auto" hangingPunct="1">
              <a:spcBef>
                <a:spcPct val="0"/>
              </a:spcBef>
              <a:spcAft>
                <a:spcPts val="0"/>
              </a:spcAft>
              <a:buFont typeface="Arial" panose="020B0604020202020204" pitchFamily="34" charset="0"/>
              <a:buNone/>
              <a:defRPr/>
            </a:pPr>
            <a:endParaRPr lang="en-GB" altLang="en-US" sz="2400" b="1" dirty="0">
              <a:latin typeface="Calibri Light" panose="020F0302020204030204" pitchFamily="34" charset="0"/>
              <a:cs typeface="Calibri Light" panose="020F0302020204030204" pitchFamily="34" charset="0"/>
            </a:endParaRPr>
          </a:p>
          <a:p>
            <a:pPr marL="236538" indent="-236538" defTabSz="685807" eaLnBrk="1" fontAlgn="auto" hangingPunct="1">
              <a:spcBef>
                <a:spcPct val="0"/>
              </a:spcBef>
              <a:spcAft>
                <a:spcPts val="0"/>
              </a:spcAft>
              <a:defRPr/>
            </a:pPr>
            <a:r>
              <a:rPr lang="en-GB" altLang="en-US" sz="2400" b="1" dirty="0">
                <a:latin typeface="Calibri Light" panose="020F0302020204030204" pitchFamily="34" charset="0"/>
                <a:cs typeface="Calibri Light" panose="020F0302020204030204" pitchFamily="34" charset="0"/>
              </a:rPr>
              <a:t>Sometimes adverse effects occur immediately (Acute effect)</a:t>
            </a:r>
          </a:p>
          <a:p>
            <a:pPr marL="579438" lvl="1" indent="-236538" defTabSz="685807" eaLnBrk="1" fontAlgn="auto" hangingPunct="1">
              <a:spcBef>
                <a:spcPct val="0"/>
              </a:spcBef>
              <a:spcAft>
                <a:spcPts val="0"/>
              </a:spcAft>
              <a:defRPr/>
            </a:pPr>
            <a:r>
              <a:rPr lang="en-GB" altLang="en-US" sz="2100" b="1" dirty="0">
                <a:latin typeface="Calibri Light" panose="020F0302020204030204" pitchFamily="34" charset="0"/>
                <a:cs typeface="Calibri Light" panose="020F0302020204030204" pitchFamily="34" charset="0"/>
              </a:rPr>
              <a:t>For example – contact with corrosive chemicals can cause immediate skin burns</a:t>
            </a:r>
          </a:p>
          <a:p>
            <a:pPr marL="236538" indent="-236538" defTabSz="685807" eaLnBrk="1" fontAlgn="auto" hangingPunct="1">
              <a:spcBef>
                <a:spcPct val="0"/>
              </a:spcBef>
              <a:spcAft>
                <a:spcPts val="0"/>
              </a:spcAft>
              <a:defRPr/>
            </a:pPr>
            <a:endParaRPr lang="en-GB" altLang="en-US" sz="2400" b="1" dirty="0">
              <a:latin typeface="Calibri Light" panose="020F0302020204030204" pitchFamily="34" charset="0"/>
              <a:cs typeface="Calibri Light" panose="020F0302020204030204" pitchFamily="34" charset="0"/>
            </a:endParaRPr>
          </a:p>
          <a:p>
            <a:pPr marL="236538" indent="-236538" defTabSz="685807" eaLnBrk="1" fontAlgn="auto" hangingPunct="1">
              <a:spcBef>
                <a:spcPct val="0"/>
              </a:spcBef>
              <a:spcAft>
                <a:spcPts val="0"/>
              </a:spcAft>
              <a:defRPr/>
            </a:pPr>
            <a:r>
              <a:rPr lang="en-GB" altLang="en-US" sz="2400" b="1" dirty="0">
                <a:latin typeface="Calibri Light" panose="020F0302020204030204" pitchFamily="34" charset="0"/>
                <a:cs typeface="Calibri Light" panose="020F0302020204030204" pitchFamily="34" charset="0"/>
              </a:rPr>
              <a:t>Sometime the adverse effects may not show for years or require long periods of exposure to show (Chronic effect) </a:t>
            </a:r>
          </a:p>
          <a:p>
            <a:pPr marL="579438" lvl="1" indent="-236538" defTabSz="685807" eaLnBrk="1" fontAlgn="auto" hangingPunct="1">
              <a:spcBef>
                <a:spcPct val="0"/>
              </a:spcBef>
              <a:spcAft>
                <a:spcPts val="0"/>
              </a:spcAft>
              <a:defRPr/>
            </a:pPr>
            <a:r>
              <a:rPr lang="en-GB" altLang="en-US" sz="2100" b="1" dirty="0">
                <a:latin typeface="Calibri Light" panose="020F0302020204030204" pitchFamily="34" charset="0"/>
                <a:cs typeface="Calibri Light" panose="020F0302020204030204" pitchFamily="34" charset="0"/>
              </a:rPr>
              <a:t>for example, years of exposure to silica can cause severe lung disease  </a:t>
            </a:r>
          </a:p>
          <a:p>
            <a:pPr marL="171452" indent="-171452" defTabSz="685807" eaLnBrk="1" fontAlgn="auto" hangingPunct="1">
              <a:spcAft>
                <a:spcPts val="0"/>
              </a:spcAft>
              <a:buFont typeface="Arial" panose="020B0604020202020204" pitchFamily="34" charset="0"/>
              <a:buNone/>
              <a:defRPr/>
            </a:pPr>
            <a:endParaRPr lang="en-US" altLang="en-US" sz="2400" b="1" dirty="0">
              <a:latin typeface="Calibri Light" panose="020F0302020204030204" pitchFamily="34" charset="0"/>
              <a:cs typeface="Calibri Light" panose="020F0302020204030204" pitchFamily="34" charset="0"/>
            </a:endParaRPr>
          </a:p>
        </p:txBody>
      </p:sp>
      <p:graphicFrame>
        <p:nvGraphicFramePr>
          <p:cNvPr id="88068" name="Object 9">
            <a:extLst>
              <a:ext uri="{FF2B5EF4-FFF2-40B4-BE49-F238E27FC236}">
                <a16:creationId xmlns:a16="http://schemas.microsoft.com/office/drawing/2014/main" id="{A27B5584-26E6-4E82-82B3-C0C85E6824A6}"/>
              </a:ext>
            </a:extLst>
          </p:cNvPr>
          <p:cNvGraphicFramePr>
            <a:graphicFrameLocks noChangeAspect="1"/>
          </p:cNvGraphicFramePr>
          <p:nvPr>
            <p:extLst>
              <p:ext uri="{D42A27DB-BD31-4B8C-83A1-F6EECF244321}">
                <p14:modId xmlns:p14="http://schemas.microsoft.com/office/powerpoint/2010/main" val="1687846261"/>
              </p:ext>
            </p:extLst>
          </p:nvPr>
        </p:nvGraphicFramePr>
        <p:xfrm>
          <a:off x="5467908" y="1066306"/>
          <a:ext cx="3113087" cy="2098675"/>
        </p:xfrm>
        <a:graphic>
          <a:graphicData uri="http://schemas.openxmlformats.org/presentationml/2006/ole">
            <mc:AlternateContent xmlns:mc="http://schemas.openxmlformats.org/markup-compatibility/2006">
              <mc:Choice xmlns:v="urn:schemas-microsoft-com:vml" Requires="v">
                <p:oleObj spid="_x0000_s386203" name="Clip" r:id="rId3" imgW="1590476" imgH="942857" progId="MS_ClipArt_Gallery.2">
                  <p:embed/>
                </p:oleObj>
              </mc:Choice>
              <mc:Fallback>
                <p:oleObj name="Clip" r:id="rId3" imgW="1590476" imgH="942857" progId="MS_ClipArt_Gallery.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908" y="1066306"/>
                        <a:ext cx="3113087" cy="209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8069" name="Object 10">
            <a:extLst>
              <a:ext uri="{FF2B5EF4-FFF2-40B4-BE49-F238E27FC236}">
                <a16:creationId xmlns:a16="http://schemas.microsoft.com/office/drawing/2014/main" id="{D8B88665-09F7-4B44-AA21-066CFDFF382B}"/>
              </a:ext>
            </a:extLst>
          </p:cNvPr>
          <p:cNvGraphicFramePr>
            <a:graphicFrameLocks noChangeAspect="1"/>
          </p:cNvGraphicFramePr>
          <p:nvPr>
            <p:extLst>
              <p:ext uri="{D42A27DB-BD31-4B8C-83A1-F6EECF244321}">
                <p14:modId xmlns:p14="http://schemas.microsoft.com/office/powerpoint/2010/main" val="83100669"/>
              </p:ext>
            </p:extLst>
          </p:nvPr>
        </p:nvGraphicFramePr>
        <p:xfrm>
          <a:off x="7977059" y="1467644"/>
          <a:ext cx="965200" cy="1612900"/>
        </p:xfrm>
        <a:graphic>
          <a:graphicData uri="http://schemas.openxmlformats.org/presentationml/2006/ole">
            <mc:AlternateContent xmlns:mc="http://schemas.openxmlformats.org/markup-compatibility/2006">
              <mc:Choice xmlns:v="urn:schemas-microsoft-com:vml" Requires="v">
                <p:oleObj spid="_x0000_s386204" name="Clip" r:id="rId5" imgW="1086307" imgH="1815998" progId="MS_ClipArt_Gallery.2">
                  <p:embed/>
                </p:oleObj>
              </mc:Choice>
              <mc:Fallback>
                <p:oleObj name="Clip" r:id="rId5" imgW="1086307" imgH="1815998" progId="MS_ClipArt_Gallery.2">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7059" y="1467644"/>
                        <a:ext cx="965200" cy="161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a:extLst>
              <a:ext uri="{FF2B5EF4-FFF2-40B4-BE49-F238E27FC236}">
                <a16:creationId xmlns:a16="http://schemas.microsoft.com/office/drawing/2014/main" id="{D4BDBE76-2E2E-4174-90DE-15E5FD58A13D}"/>
              </a:ext>
            </a:extLst>
          </p:cNvPr>
          <p:cNvSpPr>
            <a:spLocks noGrp="1"/>
          </p:cNvSpPr>
          <p:nvPr>
            <p:ph type="sldNum" sz="quarter" idx="11"/>
          </p:nvPr>
        </p:nvSpPr>
        <p:spPr/>
        <p:txBody>
          <a:bodyPr/>
          <a:lstStyle/>
          <a:p>
            <a:pPr>
              <a:defRPr/>
            </a:pPr>
            <a:fld id="{8C28C825-8B56-4D47-AD22-1565AC870D51}" type="slidenum">
              <a:rPr lang="en-GB" smtClean="0"/>
              <a:pPr>
                <a:defRPr/>
              </a:pPr>
              <a:t>52</a:t>
            </a:fld>
            <a:endParaRPr lang="en-GB" dirty="0"/>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4D74BE67-9F0C-497B-B12C-26A789BD96A9}"/>
              </a:ext>
            </a:extLst>
          </p:cNvPr>
          <p:cNvSpPr>
            <a:spLocks noGrp="1" noChangeArrowheads="1"/>
          </p:cNvSpPr>
          <p:nvPr>
            <p:ph type="title"/>
          </p:nvPr>
        </p:nvSpPr>
        <p:spPr/>
        <p:txBody>
          <a:bodyPr lIns="81805" tIns="40904" rIns="81805" bIns="40904" rtlCol="0">
            <a:normAutofit/>
          </a:bodyPr>
          <a:lstStyle/>
          <a:p>
            <a:pPr defTabSz="685807" eaLnBrk="1" fontAlgn="auto" hangingPunct="1">
              <a:spcAft>
                <a:spcPts val="0"/>
              </a:spcAft>
              <a:defRPr/>
            </a:pPr>
            <a:r>
              <a:rPr lang="en-US" sz="3150" b="1" dirty="0">
                <a:solidFill>
                  <a:schemeClr val="bg2">
                    <a:lumMod val="25000"/>
                  </a:schemeClr>
                </a:solidFill>
              </a:rPr>
              <a:t> </a:t>
            </a:r>
            <a:r>
              <a:rPr lang="en-US" sz="3150" b="1" dirty="0">
                <a:solidFill>
                  <a:srgbClr val="002060"/>
                </a:solidFill>
              </a:rPr>
              <a:t>CHEMICAL ROUTES of ENTRY into BODY</a:t>
            </a:r>
          </a:p>
        </p:txBody>
      </p:sp>
      <p:sp>
        <p:nvSpPr>
          <p:cNvPr id="310275" name="Rectangle 3">
            <a:extLst>
              <a:ext uri="{FF2B5EF4-FFF2-40B4-BE49-F238E27FC236}">
                <a16:creationId xmlns:a16="http://schemas.microsoft.com/office/drawing/2014/main" id="{28277948-13F7-4B35-B493-59224CB689FB}"/>
              </a:ext>
            </a:extLst>
          </p:cNvPr>
          <p:cNvSpPr>
            <a:spLocks noGrp="1" noChangeArrowheads="1"/>
          </p:cNvSpPr>
          <p:nvPr>
            <p:ph idx="1"/>
          </p:nvPr>
        </p:nvSpPr>
        <p:spPr/>
        <p:txBody>
          <a:bodyPr lIns="81805" tIns="40904" rIns="81805" bIns="40904" rtlCol="0">
            <a:normAutofit/>
          </a:bodyPr>
          <a:lstStyle/>
          <a:p>
            <a:pPr marL="339725" indent="-339725" defTabSz="685807" eaLnBrk="1" fontAlgn="auto" hangingPunct="1">
              <a:spcAft>
                <a:spcPts val="0"/>
              </a:spcAft>
              <a:defRPr/>
            </a:pPr>
            <a:r>
              <a:rPr lang="en-US" sz="3376" b="1" dirty="0">
                <a:latin typeface="Calibri Light" panose="020F0302020204030204" pitchFamily="34" charset="0"/>
                <a:cs typeface="Calibri Light" panose="020F0302020204030204" pitchFamily="34" charset="0"/>
              </a:rPr>
              <a:t>Inhalation</a:t>
            </a:r>
          </a:p>
          <a:p>
            <a:pPr marL="339725" indent="-339725" defTabSz="685807" eaLnBrk="1" fontAlgn="auto" hangingPunct="1">
              <a:spcAft>
                <a:spcPts val="0"/>
              </a:spcAft>
              <a:defRPr/>
            </a:pPr>
            <a:r>
              <a:rPr lang="en-US" sz="3376" b="1" dirty="0">
                <a:latin typeface="Calibri Light" panose="020F0302020204030204" pitchFamily="34" charset="0"/>
                <a:cs typeface="Calibri Light" panose="020F0302020204030204" pitchFamily="34" charset="0"/>
              </a:rPr>
              <a:t>Absorption </a:t>
            </a:r>
          </a:p>
          <a:p>
            <a:pPr marL="339725" indent="-339725" defTabSz="685807" eaLnBrk="1" fontAlgn="auto" hangingPunct="1">
              <a:spcAft>
                <a:spcPts val="0"/>
              </a:spcAft>
              <a:defRPr/>
            </a:pPr>
            <a:r>
              <a:rPr lang="en-US" sz="3376" b="1" dirty="0">
                <a:latin typeface="Calibri Light" panose="020F0302020204030204" pitchFamily="34" charset="0"/>
                <a:cs typeface="Calibri Light" panose="020F0302020204030204" pitchFamily="34" charset="0"/>
              </a:rPr>
              <a:t>Ingestion</a:t>
            </a:r>
          </a:p>
          <a:p>
            <a:pPr marL="339725" indent="-339725" defTabSz="685807" eaLnBrk="1" fontAlgn="auto" hangingPunct="1">
              <a:spcAft>
                <a:spcPts val="0"/>
              </a:spcAft>
              <a:defRPr/>
            </a:pPr>
            <a:r>
              <a:rPr lang="en-US" sz="3376" b="1" dirty="0">
                <a:latin typeface="Calibri Light" panose="020F0302020204030204" pitchFamily="34" charset="0"/>
                <a:cs typeface="Calibri Light" panose="020F0302020204030204" pitchFamily="34" charset="0"/>
              </a:rPr>
              <a:t>Injection</a:t>
            </a:r>
          </a:p>
        </p:txBody>
      </p:sp>
      <p:pic>
        <p:nvPicPr>
          <p:cNvPr id="89092" name="Picture 4">
            <a:extLst>
              <a:ext uri="{FF2B5EF4-FFF2-40B4-BE49-F238E27FC236}">
                <a16:creationId xmlns:a16="http://schemas.microsoft.com/office/drawing/2014/main" id="{9C460759-0BA6-408B-AE1E-8646A41C9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0" y="1931988"/>
            <a:ext cx="428942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0BC149F-4B5D-4E73-8D7A-19E17329184A}"/>
              </a:ext>
            </a:extLst>
          </p:cNvPr>
          <p:cNvSpPr>
            <a:spLocks noGrp="1"/>
          </p:cNvSpPr>
          <p:nvPr>
            <p:ph type="sldNum" sz="quarter" idx="11"/>
          </p:nvPr>
        </p:nvSpPr>
        <p:spPr/>
        <p:txBody>
          <a:bodyPr/>
          <a:lstStyle/>
          <a:p>
            <a:pPr>
              <a:defRPr/>
            </a:pPr>
            <a:fld id="{8C28C825-8B56-4D47-AD22-1565AC870D51}" type="slidenum">
              <a:rPr lang="en-GB" smtClean="0"/>
              <a:pPr>
                <a:defRPr/>
              </a:pPr>
              <a:t>53</a:t>
            </a:fld>
            <a:endParaRPr lang="en-GB" dirty="0"/>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4D74BE67-9F0C-497B-B12C-26A789BD96A9}"/>
              </a:ext>
            </a:extLst>
          </p:cNvPr>
          <p:cNvSpPr>
            <a:spLocks noGrp="1" noChangeArrowheads="1"/>
          </p:cNvSpPr>
          <p:nvPr>
            <p:ph type="title"/>
          </p:nvPr>
        </p:nvSpPr>
        <p:spPr/>
        <p:txBody>
          <a:bodyPr lIns="81805" tIns="40904" rIns="81805" bIns="40904" rtlCol="0">
            <a:normAutofit/>
          </a:bodyPr>
          <a:lstStyle/>
          <a:p>
            <a:pPr algn="ctr" defTabSz="685807" eaLnBrk="1" fontAlgn="auto" hangingPunct="1">
              <a:spcAft>
                <a:spcPts val="0"/>
              </a:spcAft>
              <a:defRPr/>
            </a:pPr>
            <a:r>
              <a:rPr lang="en-US" sz="3150" dirty="0">
                <a:solidFill>
                  <a:schemeClr val="bg2">
                    <a:lumMod val="25000"/>
                  </a:schemeClr>
                </a:solidFill>
                <a:latin typeface="Calibri"/>
                <a:cs typeface="Calibri"/>
              </a:rPr>
              <a:t> </a:t>
            </a:r>
            <a:r>
              <a:rPr lang="en-US" sz="3150" dirty="0">
                <a:solidFill>
                  <a:srgbClr val="002060"/>
                </a:solidFill>
                <a:latin typeface="Calibri Light"/>
                <a:cs typeface="Calibri Light"/>
              </a:rPr>
              <a:t>ROUTES of ENTRY into BODY</a:t>
            </a:r>
          </a:p>
        </p:txBody>
      </p:sp>
      <p:sp>
        <p:nvSpPr>
          <p:cNvPr id="310275" name="Rectangle 3">
            <a:extLst>
              <a:ext uri="{FF2B5EF4-FFF2-40B4-BE49-F238E27FC236}">
                <a16:creationId xmlns:a16="http://schemas.microsoft.com/office/drawing/2014/main" id="{28277948-13F7-4B35-B493-59224CB689FB}"/>
              </a:ext>
            </a:extLst>
          </p:cNvPr>
          <p:cNvSpPr>
            <a:spLocks noGrp="1" noChangeArrowheads="1"/>
          </p:cNvSpPr>
          <p:nvPr>
            <p:ph sz="half" idx="1"/>
          </p:nvPr>
        </p:nvSpPr>
        <p:spPr/>
        <p:txBody>
          <a:bodyPr lIns="81805" tIns="40904" rIns="81805" bIns="40904" rtlCol="0">
            <a:normAutofit/>
          </a:bodyPr>
          <a:lstStyle/>
          <a:p>
            <a:pPr marL="339725" indent="-339725" defTabSz="685807" eaLnBrk="1" fontAlgn="auto" hangingPunct="1">
              <a:spcAft>
                <a:spcPts val="0"/>
              </a:spcAft>
              <a:defRPr/>
            </a:pPr>
            <a:r>
              <a:rPr lang="en-US" sz="3200" b="1" i="1" dirty="0">
                <a:latin typeface="Calibri Light" panose="020F0302020204030204" pitchFamily="34" charset="0"/>
                <a:cs typeface="Calibri Light" panose="020F0302020204030204" pitchFamily="34" charset="0"/>
              </a:rPr>
              <a:t>Inhalation</a:t>
            </a:r>
            <a:r>
              <a:rPr lang="en-US" sz="3200" b="1" dirty="0">
                <a:latin typeface="Calibri Light" panose="020F0302020204030204" pitchFamily="34" charset="0"/>
                <a:cs typeface="Calibri Light" panose="020F0302020204030204" pitchFamily="34" charset="0"/>
              </a:rPr>
              <a:t>-you breath in the substance such as the case with silica dusts.  This can effect the nose, throat and lungs or even lead to systemic poisoning</a:t>
            </a:r>
          </a:p>
        </p:txBody>
      </p:sp>
      <p:pic>
        <p:nvPicPr>
          <p:cNvPr id="5" name="Content Placeholder 4">
            <a:extLst>
              <a:ext uri="{FF2B5EF4-FFF2-40B4-BE49-F238E27FC236}">
                <a16:creationId xmlns:a16="http://schemas.microsoft.com/office/drawing/2014/main" id="{D0289E70-76BC-4335-A5BD-F773B1C5B60A}"/>
              </a:ext>
            </a:extLst>
          </p:cNvPr>
          <p:cNvPicPr>
            <a:picLocks noGrp="1" noChangeAspect="1"/>
          </p:cNvPicPr>
          <p:nvPr>
            <p:ph sz="half" idx="2"/>
          </p:nvPr>
        </p:nvPicPr>
        <p:blipFill>
          <a:blip r:embed="rId3"/>
          <a:stretch>
            <a:fillRect/>
          </a:stretch>
        </p:blipFill>
        <p:spPr>
          <a:xfrm>
            <a:off x="4629745" y="1755852"/>
            <a:ext cx="3846909" cy="2072820"/>
          </a:xfrm>
          <a:prstGeom prst="rect">
            <a:avLst/>
          </a:prstGeom>
        </p:spPr>
      </p:pic>
      <p:sp>
        <p:nvSpPr>
          <p:cNvPr id="2" name="Slide Number Placeholder 1">
            <a:extLst>
              <a:ext uri="{FF2B5EF4-FFF2-40B4-BE49-F238E27FC236}">
                <a16:creationId xmlns:a16="http://schemas.microsoft.com/office/drawing/2014/main" id="{50BC149F-4B5D-4E73-8D7A-19E17329184A}"/>
              </a:ext>
            </a:extLst>
          </p:cNvPr>
          <p:cNvSpPr>
            <a:spLocks noGrp="1"/>
          </p:cNvSpPr>
          <p:nvPr>
            <p:ph type="sldNum" sz="quarter" idx="11"/>
          </p:nvPr>
        </p:nvSpPr>
        <p:spPr/>
        <p:txBody>
          <a:bodyPr/>
          <a:lstStyle/>
          <a:p>
            <a:pPr>
              <a:defRPr/>
            </a:pPr>
            <a:fld id="{8C28C825-8B56-4D47-AD22-1565AC870D51}" type="slidenum">
              <a:rPr lang="en-GB" smtClean="0"/>
              <a:pPr>
                <a:defRPr/>
              </a:pPr>
              <a:t>54</a:t>
            </a:fld>
            <a:endParaRPr lang="en-GB" dirty="0"/>
          </a:p>
        </p:txBody>
      </p:sp>
    </p:spTree>
    <p:extLst>
      <p:ext uri="{BB962C8B-B14F-4D97-AF65-F5344CB8AC3E}">
        <p14:creationId xmlns:p14="http://schemas.microsoft.com/office/powerpoint/2010/main" val="2777752701"/>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4D74BE67-9F0C-497B-B12C-26A789BD96A9}"/>
              </a:ext>
            </a:extLst>
          </p:cNvPr>
          <p:cNvSpPr>
            <a:spLocks noGrp="1" noChangeArrowheads="1"/>
          </p:cNvSpPr>
          <p:nvPr>
            <p:ph type="title"/>
          </p:nvPr>
        </p:nvSpPr>
        <p:spPr/>
        <p:txBody>
          <a:bodyPr lIns="81805" tIns="40904" rIns="81805" bIns="40904" rtlCol="0">
            <a:normAutofit/>
          </a:bodyPr>
          <a:lstStyle/>
          <a:p>
            <a:pPr algn="ctr" defTabSz="685807" eaLnBrk="1" fontAlgn="auto" hangingPunct="1">
              <a:spcAft>
                <a:spcPts val="0"/>
              </a:spcAft>
              <a:defRPr/>
            </a:pPr>
            <a:r>
              <a:rPr lang="en-US" sz="3150" dirty="0">
                <a:solidFill>
                  <a:schemeClr val="bg2">
                    <a:lumMod val="25000"/>
                  </a:schemeClr>
                </a:solidFill>
                <a:latin typeface="Calibri"/>
                <a:cs typeface="Calibri"/>
              </a:rPr>
              <a:t> </a:t>
            </a:r>
            <a:r>
              <a:rPr lang="en-US" sz="3150" dirty="0">
                <a:solidFill>
                  <a:srgbClr val="002060"/>
                </a:solidFill>
                <a:latin typeface="Calibri Light"/>
                <a:cs typeface="Calibri Light"/>
              </a:rPr>
              <a:t>ROUTES of ENTRY into BODY</a:t>
            </a:r>
          </a:p>
        </p:txBody>
      </p:sp>
      <p:sp>
        <p:nvSpPr>
          <p:cNvPr id="310275" name="Rectangle 3">
            <a:extLst>
              <a:ext uri="{FF2B5EF4-FFF2-40B4-BE49-F238E27FC236}">
                <a16:creationId xmlns:a16="http://schemas.microsoft.com/office/drawing/2014/main" id="{28277948-13F7-4B35-B493-59224CB689FB}"/>
              </a:ext>
            </a:extLst>
          </p:cNvPr>
          <p:cNvSpPr>
            <a:spLocks noGrp="1" noChangeArrowheads="1"/>
          </p:cNvSpPr>
          <p:nvPr>
            <p:ph sz="half" idx="1"/>
          </p:nvPr>
        </p:nvSpPr>
        <p:spPr/>
        <p:txBody>
          <a:bodyPr lIns="81805" tIns="40904" rIns="81805" bIns="40904" rtlCol="0">
            <a:noAutofit/>
          </a:bodyPr>
          <a:lstStyle/>
          <a:p>
            <a:pPr marL="339725" indent="-339725" defTabSz="685807" eaLnBrk="1" fontAlgn="auto" hangingPunct="1">
              <a:spcAft>
                <a:spcPts val="0"/>
              </a:spcAft>
              <a:defRPr/>
            </a:pPr>
            <a:r>
              <a:rPr lang="en-US" sz="3200" b="1" i="1" dirty="0">
                <a:latin typeface="Calibri Light" panose="020F0302020204030204" pitchFamily="34" charset="0"/>
                <a:cs typeface="Calibri Light" panose="020F0302020204030204" pitchFamily="34" charset="0"/>
              </a:rPr>
              <a:t>Absorption</a:t>
            </a:r>
            <a:r>
              <a:rPr lang="en-US" sz="3200" b="1" dirty="0">
                <a:latin typeface="Calibri Light" panose="020F0302020204030204" pitchFamily="34" charset="0"/>
                <a:cs typeface="Calibri Light" panose="020F0302020204030204" pitchFamily="34" charset="0"/>
              </a:rPr>
              <a:t>-The substance permeates the skin or mucous membranes (e.g., eyes, mouth) and can enter the blood stream and lead to organ damage or systemic poisoning (e.g., nitroglycerin)</a:t>
            </a:r>
          </a:p>
        </p:txBody>
      </p:sp>
      <p:pic>
        <p:nvPicPr>
          <p:cNvPr id="4" name="Content Placeholder 3">
            <a:extLst>
              <a:ext uri="{FF2B5EF4-FFF2-40B4-BE49-F238E27FC236}">
                <a16:creationId xmlns:a16="http://schemas.microsoft.com/office/drawing/2014/main" id="{B6CAB4D3-DFB4-4CBD-B3AD-D7D756A68A87}"/>
              </a:ext>
            </a:extLst>
          </p:cNvPr>
          <p:cNvPicPr>
            <a:picLocks noGrp="1" noChangeAspect="1"/>
          </p:cNvPicPr>
          <p:nvPr>
            <p:ph sz="half" idx="2"/>
          </p:nvPr>
        </p:nvPicPr>
        <p:blipFill>
          <a:blip r:embed="rId3"/>
          <a:stretch>
            <a:fillRect/>
          </a:stretch>
        </p:blipFill>
        <p:spPr>
          <a:xfrm>
            <a:off x="4529861" y="1681712"/>
            <a:ext cx="3846909" cy="2072820"/>
          </a:xfrm>
          <a:prstGeom prst="rect">
            <a:avLst/>
          </a:prstGeom>
        </p:spPr>
      </p:pic>
      <p:sp>
        <p:nvSpPr>
          <p:cNvPr id="2" name="Slide Number Placeholder 1">
            <a:extLst>
              <a:ext uri="{FF2B5EF4-FFF2-40B4-BE49-F238E27FC236}">
                <a16:creationId xmlns:a16="http://schemas.microsoft.com/office/drawing/2014/main" id="{50BC149F-4B5D-4E73-8D7A-19E17329184A}"/>
              </a:ext>
            </a:extLst>
          </p:cNvPr>
          <p:cNvSpPr>
            <a:spLocks noGrp="1"/>
          </p:cNvSpPr>
          <p:nvPr>
            <p:ph type="sldNum" sz="quarter" idx="11"/>
          </p:nvPr>
        </p:nvSpPr>
        <p:spPr/>
        <p:txBody>
          <a:bodyPr/>
          <a:lstStyle/>
          <a:p>
            <a:pPr>
              <a:defRPr/>
            </a:pPr>
            <a:fld id="{8C28C825-8B56-4D47-AD22-1565AC870D51}" type="slidenum">
              <a:rPr lang="en-GB" smtClean="0"/>
              <a:pPr>
                <a:defRPr/>
              </a:pPr>
              <a:t>55</a:t>
            </a:fld>
            <a:endParaRPr lang="en-GB" dirty="0"/>
          </a:p>
        </p:txBody>
      </p:sp>
    </p:spTree>
    <p:extLst>
      <p:ext uri="{BB962C8B-B14F-4D97-AF65-F5344CB8AC3E}">
        <p14:creationId xmlns:p14="http://schemas.microsoft.com/office/powerpoint/2010/main" val="4152654948"/>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4D74BE67-9F0C-497B-B12C-26A789BD96A9}"/>
              </a:ext>
            </a:extLst>
          </p:cNvPr>
          <p:cNvSpPr>
            <a:spLocks noGrp="1" noChangeArrowheads="1"/>
          </p:cNvSpPr>
          <p:nvPr>
            <p:ph type="title"/>
          </p:nvPr>
        </p:nvSpPr>
        <p:spPr/>
        <p:txBody>
          <a:bodyPr lIns="81805" tIns="40904" rIns="81805" bIns="40904" rtlCol="0">
            <a:normAutofit/>
          </a:bodyPr>
          <a:lstStyle/>
          <a:p>
            <a:pPr algn="ctr" defTabSz="685807" eaLnBrk="1" fontAlgn="auto" hangingPunct="1">
              <a:spcAft>
                <a:spcPts val="0"/>
              </a:spcAft>
              <a:defRPr/>
            </a:pPr>
            <a:r>
              <a:rPr lang="en-US" sz="3150" b="0" dirty="0">
                <a:solidFill>
                  <a:schemeClr val="bg2">
                    <a:lumMod val="25000"/>
                  </a:schemeClr>
                </a:solidFill>
                <a:latin typeface="Calibri"/>
                <a:cs typeface="Calibri"/>
              </a:rPr>
              <a:t> </a:t>
            </a:r>
            <a:r>
              <a:rPr lang="en-US" sz="3150" dirty="0">
                <a:solidFill>
                  <a:srgbClr val="002060"/>
                </a:solidFill>
                <a:latin typeface="Calibri Light"/>
                <a:cs typeface="Calibri Light"/>
              </a:rPr>
              <a:t>ROUTES of ENTRY into BODY</a:t>
            </a:r>
          </a:p>
        </p:txBody>
      </p:sp>
      <p:sp>
        <p:nvSpPr>
          <p:cNvPr id="310275" name="Rectangle 3">
            <a:extLst>
              <a:ext uri="{FF2B5EF4-FFF2-40B4-BE49-F238E27FC236}">
                <a16:creationId xmlns:a16="http://schemas.microsoft.com/office/drawing/2014/main" id="{28277948-13F7-4B35-B493-59224CB689FB}"/>
              </a:ext>
            </a:extLst>
          </p:cNvPr>
          <p:cNvSpPr>
            <a:spLocks noGrp="1" noChangeArrowheads="1"/>
          </p:cNvSpPr>
          <p:nvPr>
            <p:ph sz="half" idx="1"/>
          </p:nvPr>
        </p:nvSpPr>
        <p:spPr/>
        <p:txBody>
          <a:bodyPr lIns="81805" tIns="40904" rIns="81805" bIns="40904" rtlCol="0">
            <a:normAutofit/>
          </a:bodyPr>
          <a:lstStyle/>
          <a:p>
            <a:pPr marL="339725" indent="-339725" defTabSz="685807" eaLnBrk="1" fontAlgn="auto" hangingPunct="1">
              <a:spcAft>
                <a:spcPts val="0"/>
              </a:spcAft>
              <a:defRPr/>
            </a:pPr>
            <a:r>
              <a:rPr lang="en-US" sz="3200" b="1" i="1" dirty="0">
                <a:latin typeface="Calibri Light" panose="020F0302020204030204" pitchFamily="34" charset="0"/>
                <a:cs typeface="Calibri Light" panose="020F0302020204030204" pitchFamily="34" charset="0"/>
              </a:rPr>
              <a:t>Ingestion</a:t>
            </a:r>
            <a:r>
              <a:rPr lang="en-US" sz="3200" b="1" dirty="0">
                <a:latin typeface="Calibri Light" panose="020F0302020204030204" pitchFamily="34" charset="0"/>
                <a:cs typeface="Calibri Light" panose="020F0302020204030204" pitchFamily="34" charset="0"/>
              </a:rPr>
              <a:t>-you inadvertently swallow the substance which leads to toxicity.  Lead is an example of this route of entry from contaminated hands</a:t>
            </a:r>
          </a:p>
        </p:txBody>
      </p:sp>
      <p:pic>
        <p:nvPicPr>
          <p:cNvPr id="4" name="Content Placeholder 3">
            <a:extLst>
              <a:ext uri="{FF2B5EF4-FFF2-40B4-BE49-F238E27FC236}">
                <a16:creationId xmlns:a16="http://schemas.microsoft.com/office/drawing/2014/main" id="{67D3C784-A644-4AB4-86FA-E49B7C1AF68C}"/>
              </a:ext>
            </a:extLst>
          </p:cNvPr>
          <p:cNvPicPr>
            <a:picLocks noGrp="1" noChangeAspect="1"/>
          </p:cNvPicPr>
          <p:nvPr>
            <p:ph sz="half" idx="2"/>
          </p:nvPr>
        </p:nvPicPr>
        <p:blipFill>
          <a:blip r:embed="rId3"/>
          <a:stretch>
            <a:fillRect/>
          </a:stretch>
        </p:blipFill>
        <p:spPr>
          <a:xfrm>
            <a:off x="4629745" y="1698187"/>
            <a:ext cx="3846909" cy="2072820"/>
          </a:xfrm>
          <a:prstGeom prst="rect">
            <a:avLst/>
          </a:prstGeom>
        </p:spPr>
      </p:pic>
      <p:sp>
        <p:nvSpPr>
          <p:cNvPr id="2" name="Slide Number Placeholder 1">
            <a:extLst>
              <a:ext uri="{FF2B5EF4-FFF2-40B4-BE49-F238E27FC236}">
                <a16:creationId xmlns:a16="http://schemas.microsoft.com/office/drawing/2014/main" id="{50BC149F-4B5D-4E73-8D7A-19E17329184A}"/>
              </a:ext>
            </a:extLst>
          </p:cNvPr>
          <p:cNvSpPr>
            <a:spLocks noGrp="1"/>
          </p:cNvSpPr>
          <p:nvPr>
            <p:ph type="sldNum" sz="quarter" idx="11"/>
          </p:nvPr>
        </p:nvSpPr>
        <p:spPr/>
        <p:txBody>
          <a:bodyPr/>
          <a:lstStyle/>
          <a:p>
            <a:pPr>
              <a:defRPr/>
            </a:pPr>
            <a:fld id="{8C28C825-8B56-4D47-AD22-1565AC870D51}" type="slidenum">
              <a:rPr lang="en-GB" smtClean="0"/>
              <a:pPr>
                <a:defRPr/>
              </a:pPr>
              <a:t>56</a:t>
            </a:fld>
            <a:endParaRPr lang="en-GB" dirty="0"/>
          </a:p>
        </p:txBody>
      </p:sp>
    </p:spTree>
    <p:extLst>
      <p:ext uri="{BB962C8B-B14F-4D97-AF65-F5344CB8AC3E}">
        <p14:creationId xmlns:p14="http://schemas.microsoft.com/office/powerpoint/2010/main" val="2312722309"/>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4D74BE67-9F0C-497B-B12C-26A789BD96A9}"/>
              </a:ext>
            </a:extLst>
          </p:cNvPr>
          <p:cNvSpPr>
            <a:spLocks noGrp="1" noChangeArrowheads="1"/>
          </p:cNvSpPr>
          <p:nvPr>
            <p:ph type="title"/>
          </p:nvPr>
        </p:nvSpPr>
        <p:spPr/>
        <p:txBody>
          <a:bodyPr lIns="81805" tIns="40904" rIns="81805" bIns="40904" rtlCol="0">
            <a:normAutofit/>
          </a:bodyPr>
          <a:lstStyle/>
          <a:p>
            <a:pPr algn="ctr" defTabSz="685807" eaLnBrk="1" fontAlgn="auto" hangingPunct="1">
              <a:spcAft>
                <a:spcPts val="0"/>
              </a:spcAft>
              <a:defRPr/>
            </a:pPr>
            <a:r>
              <a:rPr lang="en-US" sz="3150" dirty="0">
                <a:solidFill>
                  <a:srgbClr val="002060"/>
                </a:solidFill>
                <a:latin typeface="Calibri Light"/>
                <a:cs typeface="Calibri Light"/>
              </a:rPr>
              <a:t>ROUTES of ENTRY into BODY</a:t>
            </a:r>
          </a:p>
        </p:txBody>
      </p:sp>
      <p:sp>
        <p:nvSpPr>
          <p:cNvPr id="310275" name="Rectangle 3">
            <a:extLst>
              <a:ext uri="{FF2B5EF4-FFF2-40B4-BE49-F238E27FC236}">
                <a16:creationId xmlns:a16="http://schemas.microsoft.com/office/drawing/2014/main" id="{28277948-13F7-4B35-B493-59224CB689FB}"/>
              </a:ext>
            </a:extLst>
          </p:cNvPr>
          <p:cNvSpPr>
            <a:spLocks noGrp="1" noChangeArrowheads="1"/>
          </p:cNvSpPr>
          <p:nvPr>
            <p:ph sz="half" idx="1"/>
          </p:nvPr>
        </p:nvSpPr>
        <p:spPr/>
        <p:txBody>
          <a:bodyPr lIns="81805" tIns="40904" rIns="81805" bIns="40904" rtlCol="0">
            <a:normAutofit/>
          </a:bodyPr>
          <a:lstStyle/>
          <a:p>
            <a:pPr marL="339725" indent="-339725" defTabSz="685807" eaLnBrk="1" fontAlgn="auto" hangingPunct="1">
              <a:spcAft>
                <a:spcPts val="0"/>
              </a:spcAft>
              <a:defRPr/>
            </a:pPr>
            <a:r>
              <a:rPr lang="en-US" sz="3200" b="1" i="1" dirty="0">
                <a:latin typeface="Calibri Light" panose="020F0302020204030204" pitchFamily="34" charset="0"/>
                <a:cs typeface="Calibri Light" panose="020F0302020204030204" pitchFamily="34" charset="0"/>
              </a:rPr>
              <a:t>Injection</a:t>
            </a:r>
            <a:r>
              <a:rPr lang="en-US" sz="3200" b="1" dirty="0">
                <a:latin typeface="Calibri Light" panose="020F0302020204030204" pitchFamily="34" charset="0"/>
                <a:cs typeface="Calibri Light" panose="020F0302020204030204" pitchFamily="34" charset="0"/>
              </a:rPr>
              <a:t>-an uncommon route of entry where the substance enters the body when the skin is punctured such as from a high- pressure hose or sharp object</a:t>
            </a:r>
          </a:p>
        </p:txBody>
      </p:sp>
      <p:sp>
        <p:nvSpPr>
          <p:cNvPr id="3" name="Content Placeholder 2">
            <a:extLst>
              <a:ext uri="{FF2B5EF4-FFF2-40B4-BE49-F238E27FC236}">
                <a16:creationId xmlns:a16="http://schemas.microsoft.com/office/drawing/2014/main" id="{A8D6BD93-22FA-4397-9B1A-594270BC9E34}"/>
              </a:ext>
            </a:extLst>
          </p:cNvPr>
          <p:cNvSpPr>
            <a:spLocks noGrp="1"/>
          </p:cNvSpPr>
          <p:nvPr>
            <p:ph sz="half" idx="2"/>
          </p:nvPr>
        </p:nvSpPr>
        <p:spPr/>
        <p:txBody>
          <a:bodyPr/>
          <a:lstStyle/>
          <a:p>
            <a:endParaRPr lang="en-US"/>
          </a:p>
        </p:txBody>
      </p:sp>
      <p:sp>
        <p:nvSpPr>
          <p:cNvPr id="2" name="Slide Number Placeholder 1">
            <a:extLst>
              <a:ext uri="{FF2B5EF4-FFF2-40B4-BE49-F238E27FC236}">
                <a16:creationId xmlns:a16="http://schemas.microsoft.com/office/drawing/2014/main" id="{50BC149F-4B5D-4E73-8D7A-19E17329184A}"/>
              </a:ext>
            </a:extLst>
          </p:cNvPr>
          <p:cNvSpPr>
            <a:spLocks noGrp="1"/>
          </p:cNvSpPr>
          <p:nvPr>
            <p:ph type="sldNum" sz="quarter" idx="11"/>
          </p:nvPr>
        </p:nvSpPr>
        <p:spPr/>
        <p:txBody>
          <a:bodyPr/>
          <a:lstStyle/>
          <a:p>
            <a:pPr>
              <a:defRPr/>
            </a:pPr>
            <a:fld id="{8C28C825-8B56-4D47-AD22-1565AC870D51}" type="slidenum">
              <a:rPr lang="en-GB" smtClean="0"/>
              <a:pPr>
                <a:defRPr/>
              </a:pPr>
              <a:t>57</a:t>
            </a:fld>
            <a:endParaRPr lang="en-GB" dirty="0"/>
          </a:p>
        </p:txBody>
      </p:sp>
      <p:pic>
        <p:nvPicPr>
          <p:cNvPr id="89092" name="Picture 4">
            <a:extLst>
              <a:ext uri="{FF2B5EF4-FFF2-40B4-BE49-F238E27FC236}">
                <a16:creationId xmlns:a16="http://schemas.microsoft.com/office/drawing/2014/main" id="{9C460759-0BA6-408B-AE1E-8646A41C9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123" y="1478907"/>
            <a:ext cx="428942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Right 6">
            <a:extLst>
              <a:ext uri="{FF2B5EF4-FFF2-40B4-BE49-F238E27FC236}">
                <a16:creationId xmlns:a16="http://schemas.microsoft.com/office/drawing/2014/main" id="{CC15CEC0-5BFF-4780-A59C-61D5ABD1FEA1}"/>
              </a:ext>
            </a:extLst>
          </p:cNvPr>
          <p:cNvSpPr/>
          <p:nvPr/>
        </p:nvSpPr>
        <p:spPr>
          <a:xfrm>
            <a:off x="5671750" y="2399764"/>
            <a:ext cx="518984" cy="236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382662"/>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7752411-DBBC-4B55-A982-9F4A11C3ACCC}"/>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sz="3150" b="1" dirty="0">
                <a:solidFill>
                  <a:srgbClr val="002060"/>
                </a:solidFill>
              </a:rPr>
              <a:t>SAFE HANDLING</a:t>
            </a:r>
            <a:br>
              <a:rPr lang="en-US" altLang="en-US" sz="3150" b="1" dirty="0"/>
            </a:br>
            <a:r>
              <a:rPr lang="en-US" altLang="en-US" sz="3150" b="1" dirty="0">
                <a:solidFill>
                  <a:srgbClr val="002060"/>
                </a:solidFill>
              </a:rPr>
              <a:t>of CHEMICALS and HAZARDOUS MATERIALS</a:t>
            </a:r>
            <a:endParaRPr lang="en-US" altLang="en-US" sz="3198" dirty="0">
              <a:solidFill>
                <a:srgbClr val="002060"/>
              </a:solidFill>
              <a:cs typeface="Calibri Light" panose="020F0302020204030204"/>
            </a:endParaRPr>
          </a:p>
        </p:txBody>
      </p:sp>
      <p:sp>
        <p:nvSpPr>
          <p:cNvPr id="305155" name="Rectangle 3">
            <a:extLst>
              <a:ext uri="{FF2B5EF4-FFF2-40B4-BE49-F238E27FC236}">
                <a16:creationId xmlns:a16="http://schemas.microsoft.com/office/drawing/2014/main" id="{BF9504CD-E152-42C5-B6A4-6A349C1D9D5F}"/>
              </a:ext>
            </a:extLst>
          </p:cNvPr>
          <p:cNvSpPr>
            <a:spLocks noGrp="1" noChangeArrowheads="1"/>
          </p:cNvSpPr>
          <p:nvPr>
            <p:ph idx="1"/>
          </p:nvPr>
        </p:nvSpPr>
        <p:spPr/>
        <p:txBody>
          <a:bodyPr rtlCol="0">
            <a:normAutofit/>
          </a:bodyPr>
          <a:lstStyle/>
          <a:p>
            <a:pPr marL="339725" indent="-339725" defTabSz="685807" eaLnBrk="1" fontAlgn="auto" hangingPunct="1">
              <a:spcAft>
                <a:spcPts val="0"/>
              </a:spcAft>
              <a:defRPr/>
            </a:pPr>
            <a:r>
              <a:rPr lang="en-US" sz="2800" b="1" dirty="0">
                <a:latin typeface="Calibri Light" panose="020F0302020204030204" pitchFamily="34" charset="0"/>
                <a:cs typeface="Calibri Light" panose="020F0302020204030204" pitchFamily="34" charset="0"/>
              </a:rPr>
              <a:t>Chemicals and hazardous materials are potentially dangerous if not handled properly</a:t>
            </a:r>
          </a:p>
          <a:p>
            <a:pPr marL="682625" lvl="1" indent="-339725" defTabSz="685807" eaLnBrk="1" fontAlgn="auto" hangingPunct="1">
              <a:spcAft>
                <a:spcPts val="0"/>
              </a:spcAft>
              <a:defRPr/>
            </a:pPr>
            <a:r>
              <a:rPr lang="en-US" sz="2400" b="1" dirty="0">
                <a:latin typeface="Calibri Light"/>
                <a:cs typeface="Calibri Light"/>
              </a:rPr>
              <a:t>Know what you are handling</a:t>
            </a:r>
          </a:p>
          <a:p>
            <a:pPr marL="682625" lvl="1" indent="-339725" defTabSz="685807" eaLnBrk="1" fontAlgn="auto" hangingPunct="1">
              <a:spcAft>
                <a:spcPts val="0"/>
              </a:spcAft>
              <a:defRPr/>
            </a:pPr>
            <a:r>
              <a:rPr lang="en-US" sz="2400" b="1" dirty="0">
                <a:latin typeface="Calibri Light"/>
                <a:cs typeface="Calibri Light"/>
              </a:rPr>
              <a:t>Know the hazards associated with the material</a:t>
            </a:r>
          </a:p>
          <a:p>
            <a:pPr marL="682625" lvl="1" indent="-339725" defTabSz="685807" eaLnBrk="1" fontAlgn="auto" hangingPunct="1">
              <a:spcAft>
                <a:spcPts val="0"/>
              </a:spcAft>
              <a:defRPr/>
            </a:pPr>
            <a:r>
              <a:rPr lang="en-US" sz="2400" b="1" dirty="0">
                <a:latin typeface="Calibri Light"/>
                <a:cs typeface="Calibri Light"/>
              </a:rPr>
              <a:t>Know the measures you can take to protect yourself and others</a:t>
            </a:r>
          </a:p>
          <a:p>
            <a:pPr marL="682625" lvl="1" indent="-339725" defTabSz="685807" eaLnBrk="1" fontAlgn="auto" hangingPunct="1">
              <a:spcAft>
                <a:spcPts val="0"/>
              </a:spcAft>
              <a:defRPr/>
            </a:pPr>
            <a:r>
              <a:rPr lang="en-US" sz="2400" b="1" dirty="0">
                <a:latin typeface="Calibri Light"/>
                <a:cs typeface="Calibri Light"/>
              </a:rPr>
              <a:t>Handle all packages with care even though properly contained</a:t>
            </a:r>
          </a:p>
        </p:txBody>
      </p:sp>
      <p:sp>
        <p:nvSpPr>
          <p:cNvPr id="2" name="Slide Number Placeholder 1">
            <a:extLst>
              <a:ext uri="{FF2B5EF4-FFF2-40B4-BE49-F238E27FC236}">
                <a16:creationId xmlns:a16="http://schemas.microsoft.com/office/drawing/2014/main" id="{17A540AB-17BC-4D5D-B300-271E09D48364}"/>
              </a:ext>
            </a:extLst>
          </p:cNvPr>
          <p:cNvSpPr>
            <a:spLocks noGrp="1"/>
          </p:cNvSpPr>
          <p:nvPr>
            <p:ph type="sldNum" sz="quarter" idx="11"/>
          </p:nvPr>
        </p:nvSpPr>
        <p:spPr/>
        <p:txBody>
          <a:bodyPr/>
          <a:lstStyle/>
          <a:p>
            <a:pPr>
              <a:defRPr/>
            </a:pPr>
            <a:fld id="{8C28C825-8B56-4D47-AD22-1565AC870D51}" type="slidenum">
              <a:rPr lang="en-GB" smtClean="0"/>
              <a:pPr>
                <a:defRPr/>
              </a:pPr>
              <a:t>58</a:t>
            </a:fld>
            <a:endParaRPr lang="en-GB" dirty="0"/>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002060"/>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800" b="1" dirty="0">
                <a:latin typeface="Calibri Light" panose="020F0302020204030204" pitchFamily="34" charset="0"/>
                <a:cs typeface="Calibri Light" panose="020F0302020204030204" pitchFamily="34" charset="0"/>
              </a:rPr>
              <a:t>Hazardous chemicals can produce both acute and chronic effects.  What is an example of an </a:t>
            </a:r>
            <a:r>
              <a:rPr lang="en-US" sz="2800" b="1" u="sng" dirty="0">
                <a:latin typeface="Calibri Light" panose="020F0302020204030204" pitchFamily="34" charset="0"/>
                <a:cs typeface="Calibri Light" panose="020F0302020204030204" pitchFamily="34" charset="0"/>
              </a:rPr>
              <a:t>acute effect </a:t>
            </a:r>
            <a:r>
              <a:rPr lang="en-US" sz="2800" b="1" dirty="0">
                <a:latin typeface="Calibri Light" panose="020F0302020204030204" pitchFamily="34" charset="0"/>
                <a:cs typeface="Calibri Light" panose="020F0302020204030204" pitchFamily="34" charset="0"/>
              </a:rPr>
              <a:t>from exposure (contact): (check all that apply):</a:t>
            </a:r>
          </a:p>
          <a:p>
            <a:pPr>
              <a:buFont typeface="Wingdings" panose="05000000000000000000" pitchFamily="2" charset="2"/>
              <a:buChar char="q"/>
            </a:pPr>
            <a:r>
              <a:rPr lang="en-US" sz="2800" b="1" dirty="0">
                <a:latin typeface="Calibri Light"/>
                <a:cs typeface="Calibri Light"/>
              </a:rPr>
              <a:t> Lung disease from silica exposure</a:t>
            </a:r>
            <a:endParaRPr lang="en-US" sz="2800" b="1" dirty="0">
              <a:latin typeface="Calibri Light" panose="020F0302020204030204" pitchFamily="34" charset="0"/>
              <a:cs typeface="Calibri Light" panose="020F0302020204030204" pitchFamily="34" charset="0"/>
            </a:endParaRPr>
          </a:p>
          <a:p>
            <a:pPr>
              <a:buFont typeface="Wingdings" panose="05000000000000000000" pitchFamily="2" charset="2"/>
              <a:buChar char="q"/>
            </a:pPr>
            <a:r>
              <a:rPr lang="en-US" sz="2800" b="1" dirty="0">
                <a:latin typeface="Calibri Light"/>
                <a:cs typeface="Calibri Light"/>
              </a:rPr>
              <a:t> Skin cancer from sun exposure</a:t>
            </a:r>
            <a:endParaRPr lang="en-US" sz="2800" b="1">
              <a:latin typeface="Calibri Light"/>
              <a:cs typeface="Calibri Light"/>
            </a:endParaRPr>
          </a:p>
          <a:p>
            <a:pPr>
              <a:buFont typeface="Wingdings" panose="05000000000000000000" pitchFamily="2" charset="2"/>
              <a:buChar char="q"/>
            </a:pPr>
            <a:r>
              <a:rPr lang="en-US" sz="2800" b="1" dirty="0">
                <a:latin typeface="Calibri Light"/>
                <a:cs typeface="Calibri Light"/>
              </a:rPr>
              <a:t> Chemical burn of the skin from an acid</a:t>
            </a:r>
            <a:endParaRPr lang="en-US" sz="2800" b="1">
              <a:latin typeface="Calibri Light"/>
              <a:cs typeface="Calibri Light"/>
            </a:endParaRPr>
          </a:p>
          <a:p>
            <a:pPr>
              <a:buFont typeface="Wingdings" panose="05000000000000000000" pitchFamily="2" charset="2"/>
              <a:buChar char="q"/>
            </a:pPr>
            <a:r>
              <a:rPr lang="en-US" sz="2800" b="1" dirty="0">
                <a:latin typeface="Calibri Light"/>
                <a:cs typeface="Calibri Light"/>
              </a:rPr>
              <a:t> Liver damage from low level solvent exposure</a:t>
            </a:r>
            <a:endParaRPr lang="en-US" sz="2800" b="1">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59</a:t>
            </a:fld>
            <a:endParaRPr lang="en-GB" dirty="0"/>
          </a:p>
        </p:txBody>
      </p:sp>
    </p:spTree>
    <p:extLst>
      <p:ext uri="{BB962C8B-B14F-4D97-AF65-F5344CB8AC3E}">
        <p14:creationId xmlns:p14="http://schemas.microsoft.com/office/powerpoint/2010/main" val="239629383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555A-A41F-419C-B137-464A011AC25A}"/>
              </a:ext>
            </a:extLst>
          </p:cNvPr>
          <p:cNvSpPr>
            <a:spLocks noGrp="1"/>
          </p:cNvSpPr>
          <p:nvPr>
            <p:ph type="title"/>
          </p:nvPr>
        </p:nvSpPr>
        <p:spPr/>
        <p:txBody>
          <a:bodyPr/>
          <a:lstStyle/>
          <a:p>
            <a:pPr algn="ctr"/>
            <a:r>
              <a:rPr lang="en-US" b="1" dirty="0">
                <a:solidFill>
                  <a:srgbClr val="002060"/>
                </a:solidFill>
              </a:rPr>
              <a:t>WAYS THIS COURSE CAN BE USED</a:t>
            </a:r>
          </a:p>
        </p:txBody>
      </p:sp>
      <p:sp>
        <p:nvSpPr>
          <p:cNvPr id="3" name="Content Placeholder 2">
            <a:extLst>
              <a:ext uri="{FF2B5EF4-FFF2-40B4-BE49-F238E27FC236}">
                <a16:creationId xmlns:a16="http://schemas.microsoft.com/office/drawing/2014/main" id="{4627A972-6FF1-4FEE-B350-EAB918F25B4C}"/>
              </a:ext>
            </a:extLst>
          </p:cNvPr>
          <p:cNvSpPr>
            <a:spLocks noGrp="1"/>
          </p:cNvSpPr>
          <p:nvPr>
            <p:ph idx="1"/>
          </p:nvPr>
        </p:nvSpPr>
        <p:spPr/>
        <p:txBody>
          <a:bodyPr/>
          <a:lstStyle/>
          <a:p>
            <a:r>
              <a:rPr lang="en-US" sz="2000" dirty="0"/>
              <a:t>Self Instruction-download the course and view it at your convenience</a:t>
            </a:r>
          </a:p>
          <a:p>
            <a:r>
              <a:rPr lang="en-US" sz="2000" dirty="0"/>
              <a:t>Instructor Lead - this course presented by an instructor who is knowledgeable in the course subject matter</a:t>
            </a:r>
          </a:p>
          <a:p>
            <a:r>
              <a:rPr lang="en-US" sz="2000" dirty="0"/>
              <a:t>To Produce Another Course - using the materials from this course to structure a course that includes information unique to your local situation, rules and requirements</a:t>
            </a:r>
          </a:p>
          <a:p>
            <a:r>
              <a:rPr lang="en-US" sz="2000" dirty="0"/>
              <a:t>As Part of a Larger Training Program - using the materials and the course as part of a large training effort in safety and health at work or part of other training</a:t>
            </a:r>
          </a:p>
        </p:txBody>
      </p:sp>
      <p:sp>
        <p:nvSpPr>
          <p:cNvPr id="4" name="Slide Number Placeholder 3">
            <a:extLst>
              <a:ext uri="{FF2B5EF4-FFF2-40B4-BE49-F238E27FC236}">
                <a16:creationId xmlns:a16="http://schemas.microsoft.com/office/drawing/2014/main" id="{F1BF5DA5-586B-45CD-833A-6894462281A7}"/>
              </a:ext>
            </a:extLst>
          </p:cNvPr>
          <p:cNvSpPr>
            <a:spLocks noGrp="1"/>
          </p:cNvSpPr>
          <p:nvPr>
            <p:ph type="sldNum" sz="quarter" idx="11"/>
          </p:nvPr>
        </p:nvSpPr>
        <p:spPr/>
        <p:txBody>
          <a:bodyPr/>
          <a:lstStyle/>
          <a:p>
            <a:pPr>
              <a:defRPr/>
            </a:pPr>
            <a:fld id="{8C28C825-8B56-4D47-AD22-1565AC870D51}" type="slidenum">
              <a:rPr lang="en-GB" smtClean="0"/>
              <a:pPr>
                <a:defRPr/>
              </a:pPr>
              <a:t>6</a:t>
            </a:fld>
            <a:endParaRPr lang="en-GB" dirty="0"/>
          </a:p>
        </p:txBody>
      </p:sp>
    </p:spTree>
    <p:extLst>
      <p:ext uri="{BB962C8B-B14F-4D97-AF65-F5344CB8AC3E}">
        <p14:creationId xmlns:p14="http://schemas.microsoft.com/office/powerpoint/2010/main" val="197746033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002060"/>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800" b="1" dirty="0">
                <a:latin typeface="Calibri Light" panose="020F0302020204030204" pitchFamily="34" charset="0"/>
                <a:cs typeface="Calibri Light" panose="020F0302020204030204" pitchFamily="34" charset="0"/>
              </a:rPr>
              <a:t>Hazardous chemicals can produce both acute and chronic effects.  What is an example of an </a:t>
            </a:r>
            <a:r>
              <a:rPr lang="en-US" sz="2800" b="1" u="sng" dirty="0">
                <a:highlight>
                  <a:srgbClr val="FFFF00"/>
                </a:highlight>
                <a:latin typeface="Calibri Light" panose="020F0302020204030204" pitchFamily="34" charset="0"/>
                <a:cs typeface="Calibri Light" panose="020F0302020204030204" pitchFamily="34" charset="0"/>
              </a:rPr>
              <a:t>acute effect </a:t>
            </a:r>
            <a:r>
              <a:rPr lang="en-US" sz="2800" b="1" dirty="0">
                <a:latin typeface="Calibri Light" panose="020F0302020204030204" pitchFamily="34" charset="0"/>
                <a:cs typeface="Calibri Light" panose="020F0302020204030204" pitchFamily="34" charset="0"/>
              </a:rPr>
              <a:t>from exposure (contact): (check all that apply):</a:t>
            </a:r>
          </a:p>
          <a:p>
            <a:pPr>
              <a:buFont typeface="Wingdings,Sans-Serif" panose="05000000000000000000" pitchFamily="2" charset="2"/>
              <a:buChar char="q"/>
            </a:pPr>
            <a:r>
              <a:rPr lang="en-US" sz="2800" b="1" dirty="0">
                <a:latin typeface="Calibri Light"/>
                <a:cs typeface="Calibri Light"/>
              </a:rPr>
              <a:t>  Lung disease from silica exposure</a:t>
            </a:r>
            <a:endParaRPr lang="en-US" sz="2800" dirty="0">
              <a:ea typeface="+mn-lt"/>
              <a:cs typeface="+mn-lt"/>
            </a:endParaRPr>
          </a:p>
          <a:p>
            <a:pPr>
              <a:buFont typeface="Wingdings,Sans-Serif" panose="05000000000000000000" pitchFamily="2" charset="2"/>
              <a:buChar char="q"/>
            </a:pPr>
            <a:r>
              <a:rPr lang="en-US" sz="2800" b="1" dirty="0">
                <a:latin typeface="Calibri Light"/>
                <a:cs typeface="Calibri Light"/>
              </a:rPr>
              <a:t> Skin cancer from sun exposure</a:t>
            </a:r>
            <a:endParaRPr lang="en-US" sz="2800" dirty="0">
              <a:ea typeface="+mn-lt"/>
              <a:cs typeface="+mn-lt"/>
            </a:endParaRPr>
          </a:p>
          <a:p>
            <a:pPr marL="0" indent="0">
              <a:buNone/>
            </a:pPr>
            <a:r>
              <a:rPr lang="en-US" sz="2800" b="1" dirty="0">
                <a:latin typeface="Calibri Light"/>
                <a:cs typeface="Calibri Light"/>
              </a:rPr>
              <a:t>X </a:t>
            </a:r>
            <a:r>
              <a:rPr lang="en-US" sz="2800" b="1" dirty="0">
                <a:highlight>
                  <a:srgbClr val="FFFF00"/>
                </a:highlight>
                <a:latin typeface="Calibri Light"/>
                <a:cs typeface="Calibri Light"/>
              </a:rPr>
              <a:t>Chemical burn of the skin from an acid</a:t>
            </a:r>
            <a:endParaRPr lang="en-US" sz="2800" b="1" u="sng" dirty="0">
              <a:highlight>
                <a:srgbClr val="FFFF00"/>
              </a:highlight>
              <a:latin typeface="Calibri Light"/>
              <a:cs typeface="Calibri Light"/>
            </a:endParaRPr>
          </a:p>
          <a:p>
            <a:pPr>
              <a:buFont typeface="Wingdings,Sans-Serif" panose="05000000000000000000" pitchFamily="2" charset="2"/>
              <a:buChar char="q"/>
            </a:pPr>
            <a:r>
              <a:rPr lang="en-US" sz="2800" b="1" dirty="0">
                <a:latin typeface="Calibri Light"/>
                <a:cs typeface="Calibri Light"/>
              </a:rPr>
              <a:t> Liver damage from low level solvent exposure</a:t>
            </a:r>
            <a:endParaRPr lang="en-US" dirty="0">
              <a:cs typeface="Calibri"/>
            </a:endParaRP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60</a:t>
            </a:fld>
            <a:endParaRPr lang="en-GB" dirty="0"/>
          </a:p>
        </p:txBody>
      </p:sp>
    </p:spTree>
    <p:extLst>
      <p:ext uri="{BB962C8B-B14F-4D97-AF65-F5344CB8AC3E}">
        <p14:creationId xmlns:p14="http://schemas.microsoft.com/office/powerpoint/2010/main" val="4241256013"/>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FC7E-604A-44DE-BBA8-EAC80EB6236C}"/>
              </a:ext>
            </a:extLst>
          </p:cNvPr>
          <p:cNvSpPr>
            <a:spLocks noGrp="1"/>
          </p:cNvSpPr>
          <p:nvPr>
            <p:ph type="title"/>
          </p:nvPr>
        </p:nvSpPr>
        <p:spPr>
          <a:xfrm>
            <a:off x="685800" y="1535838"/>
            <a:ext cx="7772400" cy="1491447"/>
          </a:xfrm>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HAZARD COMMUNICATION and</a:t>
            </a:r>
            <a:br>
              <a:rPr lang="en-US" sz="3200" dirty="0">
                <a:solidFill>
                  <a:srgbClr val="002060"/>
                </a:solidFill>
                <a:latin typeface="Calibri Light" panose="020F0302020204030204" pitchFamily="34" charset="0"/>
                <a:cs typeface="Calibri Light" panose="020F0302020204030204" pitchFamily="34" charset="0"/>
              </a:rPr>
            </a:br>
            <a:r>
              <a:rPr lang="en-US" sz="3200" dirty="0">
                <a:solidFill>
                  <a:srgbClr val="002060"/>
                </a:solidFill>
                <a:latin typeface="Calibri Light" panose="020F0302020204030204" pitchFamily="34" charset="0"/>
                <a:cs typeface="Calibri Light" panose="020F0302020204030204" pitchFamily="34" charset="0"/>
              </a:rPr>
              <a:t>GLOBALLY HARMONIZED SYSTEM (GHS)</a:t>
            </a:r>
          </a:p>
        </p:txBody>
      </p:sp>
      <p:sp>
        <p:nvSpPr>
          <p:cNvPr id="4" name="Slide Number Placeholder 3">
            <a:extLst>
              <a:ext uri="{FF2B5EF4-FFF2-40B4-BE49-F238E27FC236}">
                <a16:creationId xmlns:a16="http://schemas.microsoft.com/office/drawing/2014/main" id="{D904ADFE-F034-4085-834B-8D774C8C9E75}"/>
              </a:ext>
            </a:extLst>
          </p:cNvPr>
          <p:cNvSpPr>
            <a:spLocks noGrp="1"/>
          </p:cNvSpPr>
          <p:nvPr>
            <p:ph type="sldNum" sz="quarter" idx="11"/>
          </p:nvPr>
        </p:nvSpPr>
        <p:spPr/>
        <p:txBody>
          <a:bodyPr/>
          <a:lstStyle/>
          <a:p>
            <a:pPr>
              <a:defRPr/>
            </a:pPr>
            <a:fld id="{88F22529-F9D4-471F-B169-326C5BAC43FC}" type="slidenum">
              <a:rPr lang="en-GB" smtClean="0"/>
              <a:pPr>
                <a:defRPr/>
              </a:pPr>
              <a:t>61</a:t>
            </a:fld>
            <a:endParaRPr lang="en-GB" dirty="0"/>
          </a:p>
        </p:txBody>
      </p:sp>
      <p:pic>
        <p:nvPicPr>
          <p:cNvPr id="5" name="Picture 4">
            <a:extLst>
              <a:ext uri="{FF2B5EF4-FFF2-40B4-BE49-F238E27FC236}">
                <a16:creationId xmlns:a16="http://schemas.microsoft.com/office/drawing/2014/main" id="{45720185-3DDB-4368-A5C6-D3479B064EF8}"/>
              </a:ext>
            </a:extLst>
          </p:cNvPr>
          <p:cNvPicPr>
            <a:picLocks noChangeAspect="1"/>
          </p:cNvPicPr>
          <p:nvPr/>
        </p:nvPicPr>
        <p:blipFill>
          <a:blip r:embed="rId2"/>
          <a:stretch>
            <a:fillRect/>
          </a:stretch>
        </p:blipFill>
        <p:spPr>
          <a:xfrm>
            <a:off x="2928551" y="3397250"/>
            <a:ext cx="3286898" cy="3286898"/>
          </a:xfrm>
          <a:prstGeom prst="rect">
            <a:avLst/>
          </a:prstGeom>
        </p:spPr>
      </p:pic>
    </p:spTree>
    <p:extLst>
      <p:ext uri="{BB962C8B-B14F-4D97-AF65-F5344CB8AC3E}">
        <p14:creationId xmlns:p14="http://schemas.microsoft.com/office/powerpoint/2010/main" val="3573998880"/>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0059DE0-A7D5-4842-A454-768051AF3098}"/>
              </a:ext>
            </a:extLst>
          </p:cNvPr>
          <p:cNvSpPr>
            <a:spLocks noGrp="1" noChangeArrowheads="1"/>
          </p:cNvSpPr>
          <p:nvPr>
            <p:ph type="title"/>
          </p:nvPr>
        </p:nvSpPr>
        <p:spPr>
          <a:xfrm>
            <a:off x="241029" y="269234"/>
            <a:ext cx="8505217" cy="1143000"/>
          </a:xfrm>
        </p:spPr>
        <p:txBody>
          <a:bodyPr rtlCol="0">
            <a:normAutofit/>
          </a:bodyPr>
          <a:lstStyle/>
          <a:p>
            <a:pPr algn="ctr" defTabSz="685807" eaLnBrk="1" fontAlgn="auto" hangingPunct="1">
              <a:spcAft>
                <a:spcPts val="0"/>
              </a:spcAft>
              <a:defRPr/>
            </a:pPr>
            <a:r>
              <a:rPr lang="en-US" altLang="en-US" sz="3150" b="1" dirty="0">
                <a:solidFill>
                  <a:srgbClr val="002060"/>
                </a:solidFill>
              </a:rPr>
              <a:t>MOST COUNTRIES REQUIRE WORLD-WIDE GHS* HAZARD COMMUNICATION SYSTEM</a:t>
            </a:r>
          </a:p>
        </p:txBody>
      </p:sp>
      <p:sp>
        <p:nvSpPr>
          <p:cNvPr id="386051" name="Rectangle 3">
            <a:extLst>
              <a:ext uri="{FF2B5EF4-FFF2-40B4-BE49-F238E27FC236}">
                <a16:creationId xmlns:a16="http://schemas.microsoft.com/office/drawing/2014/main" id="{22C55569-142B-4FAA-8935-F990B1DC1FF8}"/>
              </a:ext>
            </a:extLst>
          </p:cNvPr>
          <p:cNvSpPr>
            <a:spLocks noGrp="1" noChangeArrowheads="1"/>
          </p:cNvSpPr>
          <p:nvPr>
            <p:ph idx="1"/>
          </p:nvPr>
        </p:nvSpPr>
        <p:spPr/>
        <p:txBody>
          <a:bodyPr rtlCol="0">
            <a:noAutofit/>
          </a:bodyPr>
          <a:lstStyle/>
          <a:p>
            <a:pPr marL="339725" indent="-339725" defTabSz="685807" eaLnBrk="1" fontAlgn="auto" hangingPunct="1">
              <a:lnSpc>
                <a:spcPct val="100000"/>
              </a:lnSpc>
              <a:spcAft>
                <a:spcPts val="0"/>
              </a:spcAft>
              <a:defRPr/>
            </a:pPr>
            <a:r>
              <a:rPr lang="en-US" sz="2487" b="1" dirty="0">
                <a:latin typeface="Calibri Light" panose="020F0302020204030204" pitchFamily="34" charset="0"/>
                <a:cs typeface="Calibri Light" panose="020F0302020204030204" pitchFamily="34" charset="0"/>
              </a:rPr>
              <a:t>Purpose: communicate information about hazardous chemicals to employees so they can work safely</a:t>
            </a:r>
          </a:p>
          <a:p>
            <a:pPr marL="339725" indent="-339725" defTabSz="685807" eaLnBrk="1" fontAlgn="auto" hangingPunct="1">
              <a:lnSpc>
                <a:spcPct val="100000"/>
              </a:lnSpc>
              <a:spcAft>
                <a:spcPts val="0"/>
              </a:spcAft>
              <a:defRPr/>
            </a:pPr>
            <a:r>
              <a:rPr lang="en-US" sz="2487" b="1" dirty="0">
                <a:latin typeface="Calibri Light" panose="020F0302020204030204" pitchFamily="34" charset="0"/>
                <a:cs typeface="Calibri Light" panose="020F0302020204030204" pitchFamily="34" charset="0"/>
              </a:rPr>
              <a:t>A hazardous chemical means any chemical which is a </a:t>
            </a:r>
            <a:r>
              <a:rPr lang="en-US" sz="2487" b="1" i="1" dirty="0">
                <a:latin typeface="Calibri Light" panose="020F0302020204030204" pitchFamily="34" charset="0"/>
                <a:cs typeface="Calibri Light" panose="020F0302020204030204" pitchFamily="34" charset="0"/>
              </a:rPr>
              <a:t>physical hazard</a:t>
            </a:r>
            <a:r>
              <a:rPr lang="en-US" sz="2487" b="1" dirty="0">
                <a:latin typeface="Calibri Light" panose="020F0302020204030204" pitchFamily="34" charset="0"/>
                <a:cs typeface="Calibri Light" panose="020F0302020204030204" pitchFamily="34" charset="0"/>
              </a:rPr>
              <a:t> (flammable, reactive, explosive, etc.) or a </a:t>
            </a:r>
            <a:r>
              <a:rPr lang="en-US" sz="2487" b="1" i="1" dirty="0">
                <a:latin typeface="Calibri Light" panose="020F0302020204030204" pitchFamily="34" charset="0"/>
                <a:cs typeface="Calibri Light" panose="020F0302020204030204" pitchFamily="34" charset="0"/>
              </a:rPr>
              <a:t>health hazard</a:t>
            </a:r>
            <a:r>
              <a:rPr lang="en-US" sz="2487" b="1" dirty="0">
                <a:latin typeface="Calibri Light" panose="020F0302020204030204" pitchFamily="34" charset="0"/>
                <a:cs typeface="Calibri Light" panose="020F0302020204030204" pitchFamily="34" charset="0"/>
              </a:rPr>
              <a:t> (exposure results in acute or chronic health effects)</a:t>
            </a:r>
          </a:p>
          <a:p>
            <a:pPr marL="339725" indent="-339725" defTabSz="685807" eaLnBrk="1" fontAlgn="auto" hangingPunct="1">
              <a:lnSpc>
                <a:spcPct val="100000"/>
              </a:lnSpc>
              <a:spcAft>
                <a:spcPts val="0"/>
              </a:spcAft>
              <a:defRPr/>
            </a:pPr>
            <a:r>
              <a:rPr lang="en-US" sz="2487" b="1" dirty="0">
                <a:latin typeface="Calibri Light" panose="020F0302020204030204" pitchFamily="34" charset="0"/>
                <a:cs typeface="Calibri Light" panose="020F0302020204030204" pitchFamily="34" charset="0"/>
              </a:rPr>
              <a:t>Training should given to employees on the GHS upon initial employment and when new hazards are introduced into the workplace</a:t>
            </a:r>
          </a:p>
          <a:p>
            <a:pPr marL="339725" indent="-339725" defTabSz="685807" eaLnBrk="1" fontAlgn="auto" hangingPunct="1">
              <a:lnSpc>
                <a:spcPct val="100000"/>
              </a:lnSpc>
              <a:spcAft>
                <a:spcPts val="0"/>
              </a:spcAft>
              <a:buClr>
                <a:schemeClr val="accent3"/>
              </a:buClr>
              <a:defRPr/>
            </a:pPr>
            <a:endParaRPr lang="en-US" sz="2487" b="1" dirty="0">
              <a:latin typeface="Calibri Light" panose="020F0302020204030204" pitchFamily="34" charset="0"/>
              <a:cs typeface="Calibri Light" panose="020F0302020204030204" pitchFamily="34" charset="0"/>
            </a:endParaRPr>
          </a:p>
        </p:txBody>
      </p:sp>
      <p:sp>
        <p:nvSpPr>
          <p:cNvPr id="92165" name="TextBox 1">
            <a:extLst>
              <a:ext uri="{FF2B5EF4-FFF2-40B4-BE49-F238E27FC236}">
                <a16:creationId xmlns:a16="http://schemas.microsoft.com/office/drawing/2014/main" id="{4D2DB2EE-F3B8-4486-9A36-8C7A8FB655E3}"/>
              </a:ext>
            </a:extLst>
          </p:cNvPr>
          <p:cNvSpPr txBox="1">
            <a:spLocks noChangeArrowheads="1"/>
          </p:cNvSpPr>
          <p:nvPr/>
        </p:nvSpPr>
        <p:spPr bwMode="auto">
          <a:xfrm>
            <a:off x="762000" y="5295901"/>
            <a:ext cx="7759700" cy="8302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dirty="0">
                <a:solidFill>
                  <a:srgbClr val="FF0000"/>
                </a:solidFill>
                <a:latin typeface="Calibri"/>
                <a:cs typeface="Calibri"/>
              </a:rPr>
              <a:t>*</a:t>
            </a:r>
            <a:r>
              <a:rPr lang="en-US" altLang="en-US" sz="2400" b="1" dirty="0">
                <a:solidFill>
                  <a:srgbClr val="FF0000"/>
                </a:solidFill>
                <a:latin typeface="Calibri Light"/>
                <a:cs typeface="Calibri Light"/>
              </a:rPr>
              <a:t>GHS = Globally Harmonized System of Classification and Labelling of Chemicals</a:t>
            </a:r>
            <a:endParaRPr lang="en-CA" altLang="en-US" sz="2400" b="1" dirty="0">
              <a:solidFill>
                <a:srgbClr val="FF0000"/>
              </a:solidFill>
              <a:latin typeface="Calibri Light"/>
              <a:cs typeface="Calibri Light"/>
            </a:endParaRPr>
          </a:p>
        </p:txBody>
      </p:sp>
      <p:sp>
        <p:nvSpPr>
          <p:cNvPr id="2" name="Slide Number Placeholder 1">
            <a:extLst>
              <a:ext uri="{FF2B5EF4-FFF2-40B4-BE49-F238E27FC236}">
                <a16:creationId xmlns:a16="http://schemas.microsoft.com/office/drawing/2014/main" id="{120C9E82-0D6E-4806-8F08-2A9D4380A562}"/>
              </a:ext>
            </a:extLst>
          </p:cNvPr>
          <p:cNvSpPr>
            <a:spLocks noGrp="1"/>
          </p:cNvSpPr>
          <p:nvPr>
            <p:ph type="sldNum" sz="quarter" idx="11"/>
          </p:nvPr>
        </p:nvSpPr>
        <p:spPr/>
        <p:txBody>
          <a:bodyPr/>
          <a:lstStyle/>
          <a:p>
            <a:pPr>
              <a:defRPr/>
            </a:pPr>
            <a:fld id="{8C28C825-8B56-4D47-AD22-1565AC870D51}" type="slidenum">
              <a:rPr lang="en-GB" smtClean="0"/>
              <a:pPr>
                <a:defRPr/>
              </a:pPr>
              <a:t>62</a:t>
            </a:fld>
            <a:endParaRPr lang="en-GB" dirty="0"/>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2065720-CFC5-43CB-A5B2-FC78653AA30C}"/>
              </a:ext>
            </a:extLst>
          </p:cNvPr>
          <p:cNvSpPr>
            <a:spLocks noGrp="1" noChangeArrowheads="1"/>
          </p:cNvSpPr>
          <p:nvPr>
            <p:ph type="title"/>
          </p:nvPr>
        </p:nvSpPr>
        <p:spPr/>
        <p:txBody>
          <a:bodyPr/>
          <a:lstStyle/>
          <a:p>
            <a:pPr algn="ctr"/>
            <a:r>
              <a:rPr lang="en-US" altLang="en-US" sz="3200" b="1" dirty="0">
                <a:solidFill>
                  <a:srgbClr val="002060"/>
                </a:solidFill>
              </a:rPr>
              <a:t>ELEMENTS </a:t>
            </a:r>
            <a:br>
              <a:rPr lang="en-US" altLang="en-US" sz="3200" b="1" dirty="0">
                <a:solidFill>
                  <a:srgbClr val="002060"/>
                </a:solidFill>
              </a:rPr>
            </a:br>
            <a:r>
              <a:rPr lang="en-US" altLang="en-US" sz="3200" b="1" dirty="0">
                <a:solidFill>
                  <a:srgbClr val="002060"/>
                </a:solidFill>
              </a:rPr>
              <a:t>HAZARD COMMUNICATION/GHS PROGRAMS</a:t>
            </a:r>
          </a:p>
        </p:txBody>
      </p:sp>
      <p:sp>
        <p:nvSpPr>
          <p:cNvPr id="93187" name="Rectangle 3">
            <a:extLst>
              <a:ext uri="{FF2B5EF4-FFF2-40B4-BE49-F238E27FC236}">
                <a16:creationId xmlns:a16="http://schemas.microsoft.com/office/drawing/2014/main" id="{E259662C-769B-46FF-AD16-BD80CDDDC313}"/>
              </a:ext>
            </a:extLst>
          </p:cNvPr>
          <p:cNvSpPr>
            <a:spLocks noGrp="1" noChangeArrowheads="1"/>
          </p:cNvSpPr>
          <p:nvPr>
            <p:ph idx="1"/>
          </p:nvPr>
        </p:nvSpPr>
        <p:spPr>
          <a:xfrm>
            <a:off x="457200" y="1229497"/>
            <a:ext cx="8229600" cy="5027141"/>
          </a:xfrm>
        </p:spPr>
        <p:txBody>
          <a:bodyPr/>
          <a:lstStyle/>
          <a:p>
            <a:pPr marL="339725" indent="-339725"/>
            <a:r>
              <a:rPr lang="en-US" altLang="en-US" sz="2200" b="1" dirty="0">
                <a:latin typeface="Calibri Light" panose="020F0302020204030204" pitchFamily="34" charset="0"/>
                <a:cs typeface="Calibri Light" panose="020F0302020204030204" pitchFamily="34" charset="0"/>
              </a:rPr>
              <a:t>Materials Inventory</a:t>
            </a:r>
          </a:p>
          <a:p>
            <a:pPr marL="738188" lvl="1" indent="-395288">
              <a:buFont typeface="Verdana" panose="020B0604030504040204" pitchFamily="34" charset="0"/>
              <a:buChar char="‒"/>
            </a:pPr>
            <a:r>
              <a:rPr lang="en-US" altLang="en-US" sz="2200" b="1" dirty="0">
                <a:latin typeface="Calibri Light" panose="020F0302020204030204" pitchFamily="34" charset="0"/>
                <a:cs typeface="Calibri Light" panose="020F0302020204030204" pitchFamily="34" charset="0"/>
              </a:rPr>
              <a:t>A list of the hazardous materials present in the work area</a:t>
            </a:r>
          </a:p>
          <a:p>
            <a:pPr marL="339725" indent="-339725"/>
            <a:r>
              <a:rPr lang="en-US" altLang="en-US" sz="2200" b="1" dirty="0">
                <a:latin typeface="Calibri Light" panose="020F0302020204030204" pitchFamily="34" charset="0"/>
                <a:cs typeface="Calibri Light" panose="020F0302020204030204" pitchFamily="34" charset="0"/>
              </a:rPr>
              <a:t>Safety Data Sheets (SDSs)</a:t>
            </a:r>
          </a:p>
          <a:p>
            <a:pPr marL="738188" lvl="1" indent="-395288">
              <a:buFont typeface="Verdana" panose="020B0604030504040204" pitchFamily="34" charset="0"/>
              <a:buChar char="‒"/>
            </a:pPr>
            <a:r>
              <a:rPr lang="en-US" altLang="en-US" sz="2200" b="1" dirty="0">
                <a:latin typeface="Calibri Light" panose="020F0302020204030204" pitchFamily="34" charset="0"/>
                <a:cs typeface="Calibri Light" panose="020F0302020204030204" pitchFamily="34" charset="0"/>
              </a:rPr>
              <a:t>A detailed description of each hazardous material in the workplace</a:t>
            </a:r>
          </a:p>
          <a:p>
            <a:pPr marL="738188" lvl="1" indent="-395288">
              <a:buFont typeface="Verdana" panose="020B0604030504040204" pitchFamily="34" charset="0"/>
              <a:buChar char="‒"/>
            </a:pPr>
            <a:r>
              <a:rPr lang="en-US" altLang="en-US" sz="2200" b="1" dirty="0">
                <a:latin typeface="Calibri Light" panose="020F0302020204030204" pitchFamily="34" charset="0"/>
                <a:cs typeface="Calibri Light" panose="020F0302020204030204" pitchFamily="34" charset="0"/>
              </a:rPr>
              <a:t>GHS requires a specific SDS format</a:t>
            </a:r>
          </a:p>
          <a:p>
            <a:pPr marL="738188" lvl="1" indent="-395288">
              <a:buFont typeface="Verdana" panose="020B0604030504040204" pitchFamily="34" charset="0"/>
              <a:buChar char="‒"/>
            </a:pPr>
            <a:r>
              <a:rPr lang="en-US" altLang="en-US" sz="2200" b="1" dirty="0">
                <a:latin typeface="Calibri Light" panose="020F0302020204030204" pitchFamily="34" charset="0"/>
                <a:cs typeface="Calibri Light" panose="020F0302020204030204" pitchFamily="34" charset="0"/>
              </a:rPr>
              <a:t>Chemical suppliers are required to provide SDSs to customers</a:t>
            </a:r>
          </a:p>
          <a:p>
            <a:pPr marL="339725" indent="-339725"/>
            <a:r>
              <a:rPr lang="en-US" altLang="en-US" sz="2200" b="1" dirty="0">
                <a:latin typeface="Calibri Light" panose="020F0302020204030204" pitchFamily="34" charset="0"/>
                <a:cs typeface="Calibri Light" panose="020F0302020204030204" pitchFamily="34" charset="0"/>
              </a:rPr>
              <a:t>Labeling</a:t>
            </a:r>
          </a:p>
          <a:p>
            <a:pPr marL="738188" lvl="1" indent="-395288">
              <a:buFont typeface="Verdana" panose="020B0604030504040204" pitchFamily="34" charset="0"/>
              <a:buChar char="‒"/>
            </a:pPr>
            <a:r>
              <a:rPr lang="en-US" altLang="en-US" sz="2200" b="1" dirty="0">
                <a:latin typeface="Calibri Light" panose="020F0302020204030204" pitchFamily="34" charset="0"/>
                <a:cs typeface="Calibri Light" panose="020F0302020204030204" pitchFamily="34" charset="0"/>
              </a:rPr>
              <a:t>Identification of material within a container and warning of its potential hazards</a:t>
            </a:r>
          </a:p>
          <a:p>
            <a:pPr marL="339725" indent="-339725"/>
            <a:r>
              <a:rPr lang="en-US" altLang="en-US" sz="2200" b="1" dirty="0">
                <a:latin typeface="Calibri Light" panose="020F0302020204030204" pitchFamily="34" charset="0"/>
                <a:cs typeface="Calibri Light" panose="020F0302020204030204" pitchFamily="34" charset="0"/>
              </a:rPr>
              <a:t>Training</a:t>
            </a:r>
          </a:p>
          <a:p>
            <a:pPr marL="738188" lvl="1" indent="-395288">
              <a:buFont typeface="Verdana" panose="020B0604030504040204" pitchFamily="34" charset="0"/>
              <a:buChar char="‒"/>
            </a:pPr>
            <a:r>
              <a:rPr lang="en-US" altLang="en-US" sz="2200" b="1" dirty="0">
                <a:latin typeface="Calibri Light" panose="020F0302020204030204" pitchFamily="34" charset="0"/>
                <a:cs typeface="Calibri Light" panose="020F0302020204030204" pitchFamily="34" charset="0"/>
              </a:rPr>
              <a:t>How to identify and work safely with hazardous materials</a:t>
            </a:r>
          </a:p>
          <a:p>
            <a:pPr marL="339725" indent="-339725"/>
            <a:r>
              <a:rPr lang="en-US" altLang="en-US" sz="2200" b="1" dirty="0">
                <a:latin typeface="Calibri Light" panose="020F0302020204030204" pitchFamily="34" charset="0"/>
                <a:cs typeface="Calibri Light" panose="020F0302020204030204" pitchFamily="34" charset="0"/>
              </a:rPr>
              <a:t>Written Program </a:t>
            </a:r>
          </a:p>
          <a:p>
            <a:pPr marL="738188" lvl="1" indent="-395288">
              <a:buFont typeface="Verdana" panose="020B0604030504040204" pitchFamily="34" charset="0"/>
              <a:buChar char="‒"/>
            </a:pPr>
            <a:r>
              <a:rPr lang="en-US" altLang="en-US" sz="2200" b="1" dirty="0">
                <a:latin typeface="Calibri Light" panose="020F0302020204030204" pitchFamily="34" charset="0"/>
                <a:cs typeface="Calibri Light" panose="020F0302020204030204" pitchFamily="34" charset="0"/>
              </a:rPr>
              <a:t>One document which ties all of the above together</a:t>
            </a:r>
          </a:p>
        </p:txBody>
      </p:sp>
      <p:sp>
        <p:nvSpPr>
          <p:cNvPr id="2" name="Slide Number Placeholder 1">
            <a:extLst>
              <a:ext uri="{FF2B5EF4-FFF2-40B4-BE49-F238E27FC236}">
                <a16:creationId xmlns:a16="http://schemas.microsoft.com/office/drawing/2014/main" id="{0405776E-8DC1-4467-9E0A-57DA32AA09B3}"/>
              </a:ext>
            </a:extLst>
          </p:cNvPr>
          <p:cNvSpPr>
            <a:spLocks noGrp="1"/>
          </p:cNvSpPr>
          <p:nvPr>
            <p:ph type="sldNum" sz="quarter" idx="11"/>
          </p:nvPr>
        </p:nvSpPr>
        <p:spPr/>
        <p:txBody>
          <a:bodyPr/>
          <a:lstStyle/>
          <a:p>
            <a:pPr>
              <a:defRPr/>
            </a:pPr>
            <a:fld id="{8C28C825-8B56-4D47-AD22-1565AC870D51}" type="slidenum">
              <a:rPr lang="en-GB" smtClean="0"/>
              <a:pPr>
                <a:defRPr/>
              </a:pPr>
              <a:t>63</a:t>
            </a:fld>
            <a:endParaRPr lang="en-GB" dirty="0"/>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CB700D-4800-4A22-A06A-6A6A9DBCEE19}"/>
              </a:ext>
            </a:extLst>
          </p:cNvPr>
          <p:cNvSpPr>
            <a:spLocks noGrp="1"/>
          </p:cNvSpPr>
          <p:nvPr>
            <p:ph type="sldNum" sz="quarter" idx="11"/>
          </p:nvPr>
        </p:nvSpPr>
        <p:spPr/>
        <p:txBody>
          <a:bodyPr/>
          <a:lstStyle/>
          <a:p>
            <a:pPr>
              <a:defRPr/>
            </a:pPr>
            <a:fld id="{8C28C825-8B56-4D47-AD22-1565AC870D51}" type="slidenum">
              <a:rPr lang="en-GB" smtClean="0"/>
              <a:pPr>
                <a:defRPr/>
              </a:pPr>
              <a:t>64</a:t>
            </a:fld>
            <a:endParaRPr lang="en-GB" dirty="0"/>
          </a:p>
        </p:txBody>
      </p:sp>
      <p:sp>
        <p:nvSpPr>
          <p:cNvPr id="94210" name="Rectangle 2">
            <a:extLst>
              <a:ext uri="{FF2B5EF4-FFF2-40B4-BE49-F238E27FC236}">
                <a16:creationId xmlns:a16="http://schemas.microsoft.com/office/drawing/2014/main" id="{032DFF7C-E72B-46E4-9513-40AC6B4197F4}"/>
              </a:ext>
            </a:extLst>
          </p:cNvPr>
          <p:cNvSpPr>
            <a:spLocks noGrp="1" noChangeArrowheads="1"/>
          </p:cNvSpPr>
          <p:nvPr>
            <p:ph type="title" idx="4294967295"/>
          </p:nvPr>
        </p:nvSpPr>
        <p:spPr>
          <a:xfrm>
            <a:off x="271206" y="154478"/>
            <a:ext cx="8123152" cy="900844"/>
          </a:xfrm>
          <a:noFill/>
        </p:spPr>
        <p:txBody>
          <a:bodyPr/>
          <a:lstStyle/>
          <a:p>
            <a:pPr algn="ctr"/>
            <a:r>
              <a:rPr lang="en-US" altLang="en-US" sz="3200" b="1" dirty="0">
                <a:solidFill>
                  <a:srgbClr val="002060"/>
                </a:solidFill>
                <a:latin typeface="Calibri Light" panose="020F0302020204030204" pitchFamily="34" charset="0"/>
                <a:cs typeface="Calibri Light" panose="020F0302020204030204" pitchFamily="34" charset="0"/>
              </a:rPr>
              <a:t>GHS and the HAZARD COMMUNICATION </a:t>
            </a:r>
          </a:p>
        </p:txBody>
      </p:sp>
      <p:sp>
        <p:nvSpPr>
          <p:cNvPr id="94211" name="Text Box 3">
            <a:extLst>
              <a:ext uri="{FF2B5EF4-FFF2-40B4-BE49-F238E27FC236}">
                <a16:creationId xmlns:a16="http://schemas.microsoft.com/office/drawing/2014/main" id="{1E0DA620-673C-49B5-B34D-4FAC92A5FA2E}"/>
              </a:ext>
            </a:extLst>
          </p:cNvPr>
          <p:cNvSpPr txBox="1">
            <a:spLocks noChangeArrowheads="1"/>
          </p:cNvSpPr>
          <p:nvPr/>
        </p:nvSpPr>
        <p:spPr bwMode="auto">
          <a:xfrm>
            <a:off x="66675" y="1100138"/>
            <a:ext cx="8943975" cy="57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228600" algn="l"/>
              </a:tabLst>
              <a:defRPr>
                <a:solidFill>
                  <a:schemeClr val="tx1"/>
                </a:solidFill>
                <a:latin typeface="Calibri" panose="020F0502020204030204" pitchFamily="34" charset="0"/>
              </a:defRPr>
            </a:lvl1pPr>
            <a:lvl2pPr marL="742950" indent="-285750">
              <a:tabLst>
                <a:tab pos="228600" algn="l"/>
              </a:tabLst>
              <a:defRPr>
                <a:solidFill>
                  <a:schemeClr val="tx1"/>
                </a:solidFill>
                <a:latin typeface="Calibri" panose="020F0502020204030204" pitchFamily="34" charset="0"/>
              </a:defRPr>
            </a:lvl2pPr>
            <a:lvl3pPr marL="1143000" indent="-228600">
              <a:tabLst>
                <a:tab pos="228600" algn="l"/>
              </a:tabLst>
              <a:defRPr>
                <a:solidFill>
                  <a:schemeClr val="tx1"/>
                </a:solidFill>
                <a:latin typeface="Calibri" panose="020F0502020204030204" pitchFamily="34" charset="0"/>
              </a:defRPr>
            </a:lvl3pPr>
            <a:lvl4pPr marL="1600200" indent="-228600">
              <a:tabLst>
                <a:tab pos="228600" algn="l"/>
              </a:tabLst>
              <a:defRPr>
                <a:solidFill>
                  <a:schemeClr val="tx1"/>
                </a:solidFill>
                <a:latin typeface="Calibri" panose="020F0502020204030204" pitchFamily="34" charset="0"/>
              </a:defRPr>
            </a:lvl4pPr>
            <a:lvl5pPr marL="2057400" indent="-228600">
              <a:tabLst>
                <a:tab pos="22860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22860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22860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22860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228600" algn="l"/>
              </a:tabLst>
              <a:defRPr>
                <a:solidFill>
                  <a:schemeClr val="tx1"/>
                </a:solidFill>
                <a:latin typeface="Calibri" panose="020F0502020204030204" pitchFamily="34" charset="0"/>
              </a:defRPr>
            </a:lvl9pPr>
          </a:lstStyle>
          <a:p>
            <a:pPr eaLnBrk="1" hangingPunct="1">
              <a:lnSpc>
                <a:spcPct val="85000"/>
              </a:lnSpc>
              <a:spcBef>
                <a:spcPct val="20000"/>
              </a:spcBef>
            </a:pPr>
            <a:r>
              <a:rPr lang="en-US" altLang="en-US" sz="2400" b="1" dirty="0">
                <a:solidFill>
                  <a:srgbClr val="BC5E00"/>
                </a:solidFill>
                <a:latin typeface="Franklin Gothic Medium" panose="020B0603020102020204" pitchFamily="34" charset="0"/>
              </a:rPr>
              <a:t>GHS Pictograms: </a:t>
            </a:r>
            <a:r>
              <a:rPr lang="en-US" altLang="en-US" sz="1400" b="1" dirty="0">
                <a:solidFill>
                  <a:srgbClr val="000000"/>
                </a:solidFill>
                <a:latin typeface="Franklin Gothic Medium" panose="020B0603020102020204" pitchFamily="34" charset="0"/>
              </a:rPr>
              <a:t>The pictogram on the label is determined by the chemical hazard classification</a:t>
            </a:r>
          </a:p>
          <a:p>
            <a:pPr eaLnBrk="1" hangingPunct="1">
              <a:lnSpc>
                <a:spcPct val="85000"/>
              </a:lnSpc>
              <a:spcBef>
                <a:spcPct val="20000"/>
              </a:spcBef>
            </a:pPr>
            <a:endParaRPr lang="en-US" altLang="en-US" sz="1400" b="1" dirty="0">
              <a:solidFill>
                <a:srgbClr val="000000"/>
              </a:solidFill>
              <a:latin typeface="Franklin Gothic Medium" panose="020B0603020102020204" pitchFamily="34" charset="0"/>
            </a:endParaRPr>
          </a:p>
          <a:p>
            <a:pPr eaLnBrk="1" hangingPunct="1">
              <a:lnSpc>
                <a:spcPct val="85000"/>
              </a:lnSpc>
              <a:spcBef>
                <a:spcPct val="20000"/>
              </a:spcBef>
            </a:pPr>
            <a:r>
              <a:rPr lang="en-US" altLang="en-US" sz="1400" b="1" dirty="0">
                <a:solidFill>
                  <a:srgbClr val="000000"/>
                </a:solidFill>
                <a:latin typeface="Franklin Gothic Medium" panose="020B0603020102020204" pitchFamily="34" charset="0"/>
              </a:rPr>
              <a:t>                       </a:t>
            </a:r>
            <a:r>
              <a:rPr lang="en-US" altLang="en-US" sz="1200" b="1" dirty="0">
                <a:solidFill>
                  <a:srgbClr val="000000"/>
                </a:solidFill>
                <a:latin typeface="Franklin Gothic Medium" panose="020B0603020102020204" pitchFamily="34" charset="0"/>
              </a:rPr>
              <a:t>Carcinogen                                                                 Flammables                                                       Irritant (skin and eye) </a:t>
            </a: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Mutagenicity                                                               Pyrophoric                                                          Skin Sensitizer</a:t>
            </a:r>
            <a:endParaRPr lang="en-US" altLang="en-US" sz="1200" b="1" dirty="0">
              <a:solidFill>
                <a:srgbClr val="BC5E00"/>
              </a:solidFill>
              <a:latin typeface="Franklin Gothic Medium" panose="020B0603020102020204" pitchFamily="34" charset="0"/>
            </a:endParaRP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Reproductive Toxicity                                                 Self – Heating                                                    Acute Toxicity</a:t>
            </a: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Respiratory Sensitizer                                                Emits Flammable Gas                                      Narcotic Effects</a:t>
            </a: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Target Organ Toxicity                                                  Self – Reactive                                                   Respiratory Tract Irritant</a:t>
            </a: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Aspiration Toxicity                                                      Organic Peroxides                                              Hazardous to Ozone   </a:t>
            </a:r>
          </a:p>
          <a:p>
            <a:pPr eaLnBrk="1" hangingPunct="1">
              <a:lnSpc>
                <a:spcPct val="85000"/>
              </a:lnSpc>
              <a:spcBef>
                <a:spcPct val="20000"/>
              </a:spcBef>
            </a:pPr>
            <a:endParaRPr lang="en-US" altLang="en-US" sz="1200" b="1" dirty="0">
              <a:solidFill>
                <a:srgbClr val="000000"/>
              </a:solidFill>
              <a:latin typeface="Franklin Gothic Medium" panose="020B0603020102020204" pitchFamily="34" charset="0"/>
            </a:endParaRPr>
          </a:p>
          <a:p>
            <a:pPr eaLnBrk="1" hangingPunct="1">
              <a:lnSpc>
                <a:spcPct val="85000"/>
              </a:lnSpc>
              <a:spcBef>
                <a:spcPct val="20000"/>
              </a:spcBef>
            </a:pPr>
            <a:endParaRPr lang="en-US" altLang="en-US" sz="1200" b="1" dirty="0">
              <a:solidFill>
                <a:srgbClr val="000000"/>
              </a:solidFill>
              <a:latin typeface="Franklin Gothic Medium" panose="020B0603020102020204" pitchFamily="34" charset="0"/>
            </a:endParaRP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Skin Corrosion / Burns                                     Explosives</a:t>
            </a: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Gases Under Pressure                                               Eye Damage                                                       Self - Reactive                                                                            </a:t>
            </a: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Corrosive to Metals                                           Organic Peroxides</a:t>
            </a: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a:t>
            </a:r>
          </a:p>
          <a:p>
            <a:pPr eaLnBrk="1" hangingPunct="1">
              <a:lnSpc>
                <a:spcPct val="85000"/>
              </a:lnSpc>
              <a:spcBef>
                <a:spcPct val="20000"/>
              </a:spcBef>
            </a:pPr>
            <a:endParaRPr lang="en-US" altLang="en-US" sz="1200" b="1" dirty="0">
              <a:solidFill>
                <a:srgbClr val="000000"/>
              </a:solidFill>
              <a:latin typeface="Franklin Gothic Medium" panose="020B0603020102020204" pitchFamily="34" charset="0"/>
            </a:endParaRPr>
          </a:p>
          <a:p>
            <a:pPr eaLnBrk="1" hangingPunct="1">
              <a:lnSpc>
                <a:spcPct val="85000"/>
              </a:lnSpc>
              <a:spcBef>
                <a:spcPct val="20000"/>
              </a:spcBef>
            </a:pPr>
            <a:endParaRPr lang="en-US" altLang="en-US" sz="1200" b="1" dirty="0">
              <a:solidFill>
                <a:srgbClr val="000000"/>
              </a:solidFill>
              <a:latin typeface="Franklin Gothic Medium" panose="020B0603020102020204" pitchFamily="34" charset="0"/>
            </a:endParaRPr>
          </a:p>
          <a:p>
            <a:pPr eaLnBrk="1" hangingPunct="1">
              <a:lnSpc>
                <a:spcPct val="85000"/>
              </a:lnSpc>
              <a:spcBef>
                <a:spcPct val="20000"/>
              </a:spcBef>
            </a:pPr>
            <a:endParaRPr lang="en-US" altLang="en-US" sz="1200" b="1" dirty="0">
              <a:solidFill>
                <a:srgbClr val="000000"/>
              </a:solidFill>
              <a:latin typeface="Franklin Gothic Medium" panose="020B0603020102020204" pitchFamily="34" charset="0"/>
            </a:endParaRPr>
          </a:p>
          <a:p>
            <a:pPr eaLnBrk="1" hangingPunct="1">
              <a:lnSpc>
                <a:spcPct val="85000"/>
              </a:lnSpc>
              <a:spcBef>
                <a:spcPct val="20000"/>
              </a:spcBef>
            </a:pPr>
            <a:endParaRPr lang="en-US" altLang="en-US" sz="1200" b="1" dirty="0">
              <a:solidFill>
                <a:srgbClr val="000000"/>
              </a:solidFill>
              <a:latin typeface="Franklin Gothic Medium" panose="020B0603020102020204" pitchFamily="34" charset="0"/>
            </a:endParaRPr>
          </a:p>
          <a:p>
            <a:pPr eaLnBrk="1" hangingPunct="1">
              <a:lnSpc>
                <a:spcPct val="85000"/>
              </a:lnSpc>
              <a:spcBef>
                <a:spcPct val="20000"/>
              </a:spcBef>
            </a:pPr>
            <a:endParaRPr lang="en-US" altLang="en-US" sz="1200" b="1" dirty="0">
              <a:solidFill>
                <a:srgbClr val="000000"/>
              </a:solidFill>
              <a:latin typeface="Franklin Gothic Medium" panose="020B0603020102020204" pitchFamily="34" charset="0"/>
            </a:endParaRPr>
          </a:p>
          <a:p>
            <a:pPr eaLnBrk="1" hangingPunct="1">
              <a:lnSpc>
                <a:spcPct val="85000"/>
              </a:lnSpc>
              <a:spcBef>
                <a:spcPct val="20000"/>
              </a:spcBef>
            </a:pPr>
            <a:endParaRPr lang="en-US" altLang="en-US" sz="1200" b="1" dirty="0">
              <a:solidFill>
                <a:srgbClr val="000000"/>
              </a:solidFill>
              <a:latin typeface="Franklin Gothic Medium" panose="020B0603020102020204" pitchFamily="34" charset="0"/>
            </a:endParaRPr>
          </a:p>
          <a:p>
            <a:pPr eaLnBrk="1" hangingPunct="1">
              <a:lnSpc>
                <a:spcPct val="85000"/>
              </a:lnSpc>
              <a:spcBef>
                <a:spcPct val="20000"/>
              </a:spcBef>
            </a:pPr>
            <a:r>
              <a:rPr lang="en-US" altLang="en-US" sz="1200" b="1" dirty="0">
                <a:solidFill>
                  <a:srgbClr val="000000"/>
                </a:solidFill>
                <a:latin typeface="Franklin Gothic Medium" panose="020B0603020102020204" pitchFamily="34" charset="0"/>
              </a:rPr>
              <a:t>                           Oxidizers                                                                    Aquatic Toxicity                                                 Acute Toxicity</a:t>
            </a:r>
          </a:p>
        </p:txBody>
      </p:sp>
      <p:pic>
        <p:nvPicPr>
          <p:cNvPr id="94212" name="Picture 5" descr="Health Hazard Pictogram">
            <a:extLst>
              <a:ext uri="{FF2B5EF4-FFF2-40B4-BE49-F238E27FC236}">
                <a16:creationId xmlns:a16="http://schemas.microsoft.com/office/drawing/2014/main" id="{9EAD604D-8188-4C7E-84FB-7DCB2F700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633538"/>
            <a:ext cx="8858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6" descr="Flame Pictogram">
            <a:extLst>
              <a:ext uri="{FF2B5EF4-FFF2-40B4-BE49-F238E27FC236}">
                <a16:creationId xmlns:a16="http://schemas.microsoft.com/office/drawing/2014/main" id="{D1A0115A-06B4-4386-A563-A96A8BF3C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175" y="1751013"/>
            <a:ext cx="9715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7" descr="Exclamation pictogram">
            <a:extLst>
              <a:ext uri="{FF2B5EF4-FFF2-40B4-BE49-F238E27FC236}">
                <a16:creationId xmlns:a16="http://schemas.microsoft.com/office/drawing/2014/main" id="{FF6D40A9-85AE-4ADE-AAC2-F26B11623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900" y="1811338"/>
            <a:ext cx="93503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8" descr="Gas Cylinder pictogram">
            <a:extLst>
              <a:ext uri="{FF2B5EF4-FFF2-40B4-BE49-F238E27FC236}">
                <a16:creationId xmlns:a16="http://schemas.microsoft.com/office/drawing/2014/main" id="{F41113B3-EE3E-444A-AAC9-71F45C525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305175"/>
            <a:ext cx="8651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9" descr="corrosion pictogram">
            <a:extLst>
              <a:ext uri="{FF2B5EF4-FFF2-40B4-BE49-F238E27FC236}">
                <a16:creationId xmlns:a16="http://schemas.microsoft.com/office/drawing/2014/main" id="{F8FB85AC-1970-4718-AC0F-57D4107B1E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3206750"/>
            <a:ext cx="103187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10" descr="exploding bomb pictogram">
            <a:extLst>
              <a:ext uri="{FF2B5EF4-FFF2-40B4-BE49-F238E27FC236}">
                <a16:creationId xmlns:a16="http://schemas.microsoft.com/office/drawing/2014/main" id="{D528A286-6EF6-4530-8A5C-E934276FD4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4263" y="3235325"/>
            <a:ext cx="9525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Rectangle 11">
            <a:extLst>
              <a:ext uri="{FF2B5EF4-FFF2-40B4-BE49-F238E27FC236}">
                <a16:creationId xmlns:a16="http://schemas.microsoft.com/office/drawing/2014/main" id="{23CD902A-5AE3-4438-8050-79242C5E6C41}"/>
              </a:ext>
            </a:extLst>
          </p:cNvPr>
          <p:cNvSpPr>
            <a:spLocks noChangeArrowheads="1"/>
          </p:cNvSpPr>
          <p:nvPr/>
        </p:nvSpPr>
        <p:spPr bwMode="auto">
          <a:xfrm>
            <a:off x="123825" y="1527175"/>
            <a:ext cx="2716213" cy="1465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000000"/>
              </a:solidFill>
              <a:latin typeface="Arial" panose="020B0604020202020204" pitchFamily="34" charset="0"/>
            </a:endParaRPr>
          </a:p>
        </p:txBody>
      </p:sp>
      <p:sp>
        <p:nvSpPr>
          <p:cNvPr id="94219" name="Rectangle 12">
            <a:extLst>
              <a:ext uri="{FF2B5EF4-FFF2-40B4-BE49-F238E27FC236}">
                <a16:creationId xmlns:a16="http://schemas.microsoft.com/office/drawing/2014/main" id="{9C00C9A3-7DAF-4377-A719-1E1B610CE5D3}"/>
              </a:ext>
            </a:extLst>
          </p:cNvPr>
          <p:cNvSpPr>
            <a:spLocks noChangeArrowheads="1"/>
          </p:cNvSpPr>
          <p:nvPr/>
        </p:nvSpPr>
        <p:spPr bwMode="auto">
          <a:xfrm>
            <a:off x="3135313" y="1528763"/>
            <a:ext cx="2786062" cy="1465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000000"/>
              </a:solidFill>
              <a:latin typeface="Arial" panose="020B0604020202020204" pitchFamily="34" charset="0"/>
            </a:endParaRPr>
          </a:p>
        </p:txBody>
      </p:sp>
      <p:sp>
        <p:nvSpPr>
          <p:cNvPr id="94220" name="Rectangle 13">
            <a:extLst>
              <a:ext uri="{FF2B5EF4-FFF2-40B4-BE49-F238E27FC236}">
                <a16:creationId xmlns:a16="http://schemas.microsoft.com/office/drawing/2014/main" id="{AB98373E-66E7-4131-AF63-647D9420CC60}"/>
              </a:ext>
            </a:extLst>
          </p:cNvPr>
          <p:cNvSpPr>
            <a:spLocks noChangeArrowheads="1"/>
          </p:cNvSpPr>
          <p:nvPr/>
        </p:nvSpPr>
        <p:spPr bwMode="auto">
          <a:xfrm>
            <a:off x="6092825" y="1520825"/>
            <a:ext cx="2857500" cy="1465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000000"/>
              </a:solidFill>
              <a:latin typeface="Arial" panose="020B0604020202020204" pitchFamily="34" charset="0"/>
            </a:endParaRPr>
          </a:p>
        </p:txBody>
      </p:sp>
      <p:sp>
        <p:nvSpPr>
          <p:cNvPr id="94221" name="Rectangle 14">
            <a:extLst>
              <a:ext uri="{FF2B5EF4-FFF2-40B4-BE49-F238E27FC236}">
                <a16:creationId xmlns:a16="http://schemas.microsoft.com/office/drawing/2014/main" id="{44D12001-9E38-43F0-9021-5A598FBFFC8E}"/>
              </a:ext>
            </a:extLst>
          </p:cNvPr>
          <p:cNvSpPr>
            <a:spLocks noChangeArrowheads="1"/>
          </p:cNvSpPr>
          <p:nvPr/>
        </p:nvSpPr>
        <p:spPr bwMode="auto">
          <a:xfrm>
            <a:off x="109538" y="3109913"/>
            <a:ext cx="2724150" cy="1465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000000"/>
              </a:solidFill>
              <a:latin typeface="Arial" panose="020B0604020202020204" pitchFamily="34" charset="0"/>
            </a:endParaRPr>
          </a:p>
        </p:txBody>
      </p:sp>
      <p:sp>
        <p:nvSpPr>
          <p:cNvPr id="94222" name="Rectangle 15">
            <a:extLst>
              <a:ext uri="{FF2B5EF4-FFF2-40B4-BE49-F238E27FC236}">
                <a16:creationId xmlns:a16="http://schemas.microsoft.com/office/drawing/2014/main" id="{E0308DC8-D6FC-4978-AD1B-5BFDD1489F76}"/>
              </a:ext>
            </a:extLst>
          </p:cNvPr>
          <p:cNvSpPr>
            <a:spLocks noChangeArrowheads="1"/>
          </p:cNvSpPr>
          <p:nvPr/>
        </p:nvSpPr>
        <p:spPr bwMode="auto">
          <a:xfrm>
            <a:off x="3136900" y="3092450"/>
            <a:ext cx="2786063" cy="1465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000000"/>
              </a:solidFill>
              <a:latin typeface="Arial" panose="020B0604020202020204" pitchFamily="34" charset="0"/>
            </a:endParaRPr>
          </a:p>
        </p:txBody>
      </p:sp>
      <p:sp>
        <p:nvSpPr>
          <p:cNvPr id="94223" name="Rectangle 16">
            <a:extLst>
              <a:ext uri="{FF2B5EF4-FFF2-40B4-BE49-F238E27FC236}">
                <a16:creationId xmlns:a16="http://schemas.microsoft.com/office/drawing/2014/main" id="{2347BBB2-83E2-4C88-B62D-8E50032CC769}"/>
              </a:ext>
            </a:extLst>
          </p:cNvPr>
          <p:cNvSpPr>
            <a:spLocks noChangeArrowheads="1"/>
          </p:cNvSpPr>
          <p:nvPr/>
        </p:nvSpPr>
        <p:spPr bwMode="auto">
          <a:xfrm>
            <a:off x="6102350" y="3092450"/>
            <a:ext cx="2865438" cy="1465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000000"/>
              </a:solidFill>
              <a:latin typeface="Arial" panose="020B0604020202020204" pitchFamily="34" charset="0"/>
            </a:endParaRPr>
          </a:p>
        </p:txBody>
      </p:sp>
      <p:pic>
        <p:nvPicPr>
          <p:cNvPr id="94224" name="Picture 17" descr="flame over circle pictogram">
            <a:extLst>
              <a:ext uri="{FF2B5EF4-FFF2-40B4-BE49-F238E27FC236}">
                <a16:creationId xmlns:a16="http://schemas.microsoft.com/office/drawing/2014/main" id="{AFD5F0C6-3850-4C89-9DCD-585572F258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00" y="5075238"/>
            <a:ext cx="9096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5" name="Picture 18" descr="environment pictogram">
            <a:extLst>
              <a:ext uri="{FF2B5EF4-FFF2-40B4-BE49-F238E27FC236}">
                <a16:creationId xmlns:a16="http://schemas.microsoft.com/office/drawing/2014/main" id="{E4C28C0F-1068-42DA-9573-29711B3A81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5950" y="5041900"/>
            <a:ext cx="10699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6" name="Picture 19" descr="skull and cross bones pictogram">
            <a:extLst>
              <a:ext uri="{FF2B5EF4-FFF2-40B4-BE49-F238E27FC236}">
                <a16:creationId xmlns:a16="http://schemas.microsoft.com/office/drawing/2014/main" id="{4ADF3866-2786-446F-9E02-B0F3D1F739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0925" y="4976813"/>
            <a:ext cx="9017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7" name="Rectangle 20">
            <a:extLst>
              <a:ext uri="{FF2B5EF4-FFF2-40B4-BE49-F238E27FC236}">
                <a16:creationId xmlns:a16="http://schemas.microsoft.com/office/drawing/2014/main" id="{AC7F7E40-F327-4909-9586-0AEF38862629}"/>
              </a:ext>
            </a:extLst>
          </p:cNvPr>
          <p:cNvSpPr>
            <a:spLocks noChangeArrowheads="1"/>
          </p:cNvSpPr>
          <p:nvPr/>
        </p:nvSpPr>
        <p:spPr bwMode="auto">
          <a:xfrm>
            <a:off x="111125" y="4878388"/>
            <a:ext cx="2724150" cy="1465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000000"/>
              </a:solidFill>
              <a:latin typeface="Arial" panose="020B0604020202020204" pitchFamily="34" charset="0"/>
            </a:endParaRPr>
          </a:p>
        </p:txBody>
      </p:sp>
      <p:sp>
        <p:nvSpPr>
          <p:cNvPr id="94228" name="Rectangle 21">
            <a:extLst>
              <a:ext uri="{FF2B5EF4-FFF2-40B4-BE49-F238E27FC236}">
                <a16:creationId xmlns:a16="http://schemas.microsoft.com/office/drawing/2014/main" id="{E3A32262-D421-463C-A638-7E694EBFDD80}"/>
              </a:ext>
            </a:extLst>
          </p:cNvPr>
          <p:cNvSpPr>
            <a:spLocks noChangeArrowheads="1"/>
          </p:cNvSpPr>
          <p:nvPr/>
        </p:nvSpPr>
        <p:spPr bwMode="auto">
          <a:xfrm>
            <a:off x="3128963" y="4878388"/>
            <a:ext cx="2786062" cy="1465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000000"/>
              </a:solidFill>
              <a:latin typeface="Arial" panose="020B0604020202020204" pitchFamily="34" charset="0"/>
            </a:endParaRPr>
          </a:p>
        </p:txBody>
      </p:sp>
      <p:sp>
        <p:nvSpPr>
          <p:cNvPr id="94229" name="Rectangle 22">
            <a:extLst>
              <a:ext uri="{FF2B5EF4-FFF2-40B4-BE49-F238E27FC236}">
                <a16:creationId xmlns:a16="http://schemas.microsoft.com/office/drawing/2014/main" id="{4AF7156A-9BFE-4336-A171-F33212CC63A9}"/>
              </a:ext>
            </a:extLst>
          </p:cNvPr>
          <p:cNvSpPr>
            <a:spLocks noChangeArrowheads="1"/>
          </p:cNvSpPr>
          <p:nvPr/>
        </p:nvSpPr>
        <p:spPr bwMode="auto">
          <a:xfrm>
            <a:off x="6086475" y="4860925"/>
            <a:ext cx="2865438" cy="1465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000000"/>
              </a:solidFill>
              <a:latin typeface="Arial" panose="020B0604020202020204" pitchFamily="34" charset="0"/>
            </a:endParaRP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004BB63-5489-4A6D-B0A9-108E037A9E31}"/>
              </a:ext>
            </a:extLst>
          </p:cNvPr>
          <p:cNvSpPr>
            <a:spLocks noGrp="1" noChangeArrowheads="1"/>
          </p:cNvSpPr>
          <p:nvPr>
            <p:ph type="title"/>
          </p:nvPr>
        </p:nvSpPr>
        <p:spPr/>
        <p:txBody>
          <a:bodyPr/>
          <a:lstStyle/>
          <a:p>
            <a:pPr algn="ctr"/>
            <a:r>
              <a:rPr lang="en-US" altLang="en-US" b="1" dirty="0">
                <a:solidFill>
                  <a:srgbClr val="002060"/>
                </a:solidFill>
              </a:rPr>
              <a:t>LABELS, TAGS and MARKINGS</a:t>
            </a:r>
          </a:p>
        </p:txBody>
      </p:sp>
      <p:sp>
        <p:nvSpPr>
          <p:cNvPr id="672771" name="Rectangle 3">
            <a:extLst>
              <a:ext uri="{FF2B5EF4-FFF2-40B4-BE49-F238E27FC236}">
                <a16:creationId xmlns:a16="http://schemas.microsoft.com/office/drawing/2014/main" id="{564110D4-421D-4A83-AAE9-A231258B29A0}"/>
              </a:ext>
            </a:extLst>
          </p:cNvPr>
          <p:cNvSpPr>
            <a:spLocks noGrp="1" noChangeArrowheads="1"/>
          </p:cNvSpPr>
          <p:nvPr>
            <p:ph idx="1"/>
          </p:nvPr>
        </p:nvSpPr>
        <p:spPr/>
        <p:txBody>
          <a:bodyPr/>
          <a:lstStyle/>
          <a:p>
            <a:pPr marL="339725" indent="-339725" fontAlgn="auto">
              <a:spcAft>
                <a:spcPts val="0"/>
              </a:spcAft>
              <a:defRPr/>
            </a:pPr>
            <a:r>
              <a:rPr lang="en-US" sz="2000" b="1" dirty="0">
                <a:latin typeface="Calibri Light" panose="020F0302020204030204" pitchFamily="34" charset="0"/>
                <a:cs typeface="Calibri Light" panose="020F0302020204030204" pitchFamily="34" charset="0"/>
              </a:rPr>
              <a:t>The employer should ensure that each container of hazardous chemicals in the workplace is labeled, tagged or marked with the following:</a:t>
            </a:r>
          </a:p>
          <a:p>
            <a:pPr marL="693738" lvl="1" indent="-350838" fontAlgn="auto">
              <a:spcAft>
                <a:spcPts val="0"/>
              </a:spcAft>
              <a:buFont typeface="Verdana" panose="020B0604030504040204" pitchFamily="34" charset="0"/>
              <a:buChar char="‒"/>
              <a:defRPr/>
            </a:pPr>
            <a:r>
              <a:rPr lang="en-US" sz="2000" b="1" dirty="0">
                <a:latin typeface="Calibri Light" panose="020F0302020204030204" pitchFamily="34" charset="0"/>
                <a:cs typeface="Calibri Light" panose="020F0302020204030204" pitchFamily="34" charset="0"/>
              </a:rPr>
              <a:t>Identity of the hazardous chemical</a:t>
            </a:r>
          </a:p>
          <a:p>
            <a:pPr marL="693738" lvl="1" indent="-350838" fontAlgn="auto">
              <a:spcAft>
                <a:spcPts val="0"/>
              </a:spcAft>
              <a:buFont typeface="Verdana" panose="020B0604030504040204" pitchFamily="34" charset="0"/>
              <a:buChar char="‒"/>
              <a:defRPr/>
            </a:pPr>
            <a:r>
              <a:rPr lang="en-US" sz="2000" b="1" dirty="0">
                <a:latin typeface="Calibri Light" panose="020F0302020204030204" pitchFamily="34" charset="0"/>
                <a:cs typeface="Calibri Light" panose="020F0302020204030204" pitchFamily="34" charset="0"/>
              </a:rPr>
              <a:t>Appropriate hazard warnings</a:t>
            </a:r>
          </a:p>
          <a:p>
            <a:pPr lvl="4" fontAlgn="auto">
              <a:spcAft>
                <a:spcPts val="0"/>
              </a:spcAft>
              <a:defRPr/>
            </a:pPr>
            <a:endParaRPr lang="en-US" sz="2000" b="1" dirty="0">
              <a:latin typeface="Calibri Light" panose="020F0302020204030204" pitchFamily="34" charset="0"/>
              <a:cs typeface="Calibri Light" panose="020F0302020204030204" pitchFamily="34" charset="0"/>
            </a:endParaRPr>
          </a:p>
          <a:p>
            <a:pPr marL="339725" indent="-339725" fontAlgn="auto">
              <a:spcAft>
                <a:spcPts val="0"/>
              </a:spcAft>
              <a:defRPr/>
            </a:pPr>
            <a:r>
              <a:rPr lang="en-US" sz="2000" b="1" dirty="0">
                <a:latin typeface="Calibri Light" panose="020F0302020204030204" pitchFamily="34" charset="0"/>
                <a:cs typeface="Calibri Light" panose="020F0302020204030204" pitchFamily="34" charset="0"/>
              </a:rPr>
              <a:t>Labels must be legible and prominently displayed</a:t>
            </a:r>
          </a:p>
        </p:txBody>
      </p:sp>
      <p:pic>
        <p:nvPicPr>
          <p:cNvPr id="95236" name="Picture 4" descr="0371096">
            <a:extLst>
              <a:ext uri="{FF2B5EF4-FFF2-40B4-BE49-F238E27FC236}">
                <a16:creationId xmlns:a16="http://schemas.microsoft.com/office/drawing/2014/main" id="{6790118D-B5C1-4A6E-8051-6E9E9781C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717" y="2887361"/>
            <a:ext cx="2124691" cy="29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ABA0761-EDBC-4B07-AF16-566CBAF1DF5F}"/>
              </a:ext>
            </a:extLst>
          </p:cNvPr>
          <p:cNvSpPr>
            <a:spLocks noGrp="1"/>
          </p:cNvSpPr>
          <p:nvPr>
            <p:ph type="sldNum" sz="quarter" idx="11"/>
          </p:nvPr>
        </p:nvSpPr>
        <p:spPr/>
        <p:txBody>
          <a:bodyPr/>
          <a:lstStyle/>
          <a:p>
            <a:pPr>
              <a:defRPr/>
            </a:pPr>
            <a:fld id="{8C28C825-8B56-4D47-AD22-1565AC870D51}" type="slidenum">
              <a:rPr lang="en-GB" smtClean="0"/>
              <a:pPr>
                <a:defRPr/>
              </a:pPr>
              <a:t>65</a:t>
            </a:fld>
            <a:endParaRPr lang="en-GB" dirty="0"/>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2322" name="Rectangle 1026">
            <a:extLst>
              <a:ext uri="{FF2B5EF4-FFF2-40B4-BE49-F238E27FC236}">
                <a16:creationId xmlns:a16="http://schemas.microsoft.com/office/drawing/2014/main" id="{09A86E3A-EF08-4DB8-A1E6-C60D763543F6}"/>
              </a:ext>
            </a:extLst>
          </p:cNvPr>
          <p:cNvSpPr>
            <a:spLocks noGrp="1" noChangeArrowheads="1"/>
          </p:cNvSpPr>
          <p:nvPr>
            <p:ph type="title"/>
          </p:nvPr>
        </p:nvSpPr>
        <p:spPr/>
        <p:txBody>
          <a:bodyPr lIns="81805" tIns="40904" rIns="81805" bIns="40904" rtlCol="0">
            <a:normAutofit/>
          </a:bodyPr>
          <a:lstStyle/>
          <a:p>
            <a:pPr algn="ctr" defTabSz="685807" eaLnBrk="1" fontAlgn="auto" hangingPunct="1">
              <a:spcAft>
                <a:spcPts val="0"/>
              </a:spcAft>
              <a:defRPr/>
            </a:pPr>
            <a:r>
              <a:rPr lang="en-US" sz="3198" b="1" dirty="0">
                <a:solidFill>
                  <a:srgbClr val="002060"/>
                </a:solidFill>
              </a:rPr>
              <a:t>SAFETY DATA SHEETS (SDS)</a:t>
            </a:r>
          </a:p>
        </p:txBody>
      </p:sp>
      <p:sp>
        <p:nvSpPr>
          <p:cNvPr id="312323" name="Rectangle 1027">
            <a:extLst>
              <a:ext uri="{FF2B5EF4-FFF2-40B4-BE49-F238E27FC236}">
                <a16:creationId xmlns:a16="http://schemas.microsoft.com/office/drawing/2014/main" id="{EFFD00C6-B3C9-472B-BC73-33B1256290C9}"/>
              </a:ext>
            </a:extLst>
          </p:cNvPr>
          <p:cNvSpPr>
            <a:spLocks noGrp="1" noChangeArrowheads="1"/>
          </p:cNvSpPr>
          <p:nvPr>
            <p:ph idx="1"/>
          </p:nvPr>
        </p:nvSpPr>
        <p:spPr/>
        <p:txBody>
          <a:bodyPr lIns="81805" tIns="40904" rIns="81805" bIns="40904" rtlCol="0">
            <a:normAutofit/>
          </a:bodyPr>
          <a:lstStyle/>
          <a:p>
            <a:pPr marL="339725" indent="-339725" defTabSz="685807" eaLnBrk="1" fontAlgn="auto" hangingPunct="1">
              <a:spcAft>
                <a:spcPts val="0"/>
              </a:spcAft>
              <a:defRPr/>
            </a:pPr>
            <a:r>
              <a:rPr lang="en-US" sz="2487" b="1" dirty="0">
                <a:latin typeface="Calibri Light" panose="020F0302020204030204" pitchFamily="34" charset="0"/>
                <a:cs typeface="Calibri Light" panose="020F0302020204030204" pitchFamily="34" charset="0"/>
              </a:rPr>
              <a:t>Chemical safety data sheets (SDSs) contain information that includes chemical ID, physical characteristics, hazardous ingredients, health hazards, handling precautions, first aid, reactivity data and control procedures</a:t>
            </a:r>
          </a:p>
          <a:p>
            <a:pPr marL="339725" indent="-339725" defTabSz="685807" eaLnBrk="1" fontAlgn="auto" hangingPunct="1">
              <a:spcAft>
                <a:spcPts val="0"/>
              </a:spcAft>
              <a:defRPr/>
            </a:pPr>
            <a:r>
              <a:rPr lang="en-US" sz="2487" b="1" dirty="0">
                <a:latin typeface="Calibri Light" panose="020F0302020204030204" pitchFamily="34" charset="0"/>
                <a:cs typeface="Calibri Light" panose="020F0302020204030204" pitchFamily="34" charset="0"/>
              </a:rPr>
              <a:t>The SDS will also detail recommended personal protective equipment, handling and storage recommendations and what to do in the event of a spill (“accidental release”)</a:t>
            </a:r>
          </a:p>
          <a:p>
            <a:pPr marL="339725" indent="-339725" defTabSz="685807" eaLnBrk="1" fontAlgn="auto" hangingPunct="1">
              <a:spcAft>
                <a:spcPts val="0"/>
              </a:spcAft>
              <a:defRPr/>
            </a:pPr>
            <a:r>
              <a:rPr lang="en-US" sz="2487" b="1" dirty="0">
                <a:latin typeface="Calibri Light" panose="020F0302020204030204" pitchFamily="34" charset="0"/>
                <a:cs typeface="Calibri Light" panose="020F0302020204030204" pitchFamily="34" charset="0"/>
              </a:rPr>
              <a:t>The SDS has 16 sections and there is a lot more technical information provided</a:t>
            </a:r>
          </a:p>
          <a:p>
            <a:pPr marL="339725" indent="-339725" defTabSz="685807" eaLnBrk="1" fontAlgn="auto" hangingPunct="1">
              <a:spcAft>
                <a:spcPts val="0"/>
              </a:spcAft>
              <a:defRPr/>
            </a:pPr>
            <a:r>
              <a:rPr lang="en-US" sz="2450" b="1" dirty="0">
                <a:latin typeface="Calibri Light"/>
                <a:cs typeface="Calibri Light"/>
              </a:rPr>
              <a:t>An SDS is required for every hazardous chemical on site and must be accessible to everyone </a:t>
            </a:r>
            <a:endParaRPr lang="en-US" sz="2450" b="1">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DCC83AFC-1047-48CD-A343-B6CAF7FCADFA}"/>
              </a:ext>
            </a:extLst>
          </p:cNvPr>
          <p:cNvSpPr>
            <a:spLocks noGrp="1"/>
          </p:cNvSpPr>
          <p:nvPr>
            <p:ph type="sldNum" sz="quarter" idx="11"/>
          </p:nvPr>
        </p:nvSpPr>
        <p:spPr/>
        <p:txBody>
          <a:bodyPr/>
          <a:lstStyle/>
          <a:p>
            <a:pPr>
              <a:defRPr/>
            </a:pPr>
            <a:fld id="{8C28C825-8B56-4D47-AD22-1565AC870D51}" type="slidenum">
              <a:rPr lang="en-GB" smtClean="0"/>
              <a:pPr>
                <a:defRPr/>
              </a:pPr>
              <a:t>66</a:t>
            </a:fld>
            <a:endParaRPr lang="en-GB" dirty="0"/>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050">
            <a:extLst>
              <a:ext uri="{FF2B5EF4-FFF2-40B4-BE49-F238E27FC236}">
                <a16:creationId xmlns:a16="http://schemas.microsoft.com/office/drawing/2014/main" id="{7CE78D8B-6E24-48B3-9192-0C0F95933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427" y="1031818"/>
            <a:ext cx="7303402" cy="512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5089E78-9C92-4F56-8CC8-71A4CF3A4375}"/>
              </a:ext>
            </a:extLst>
          </p:cNvPr>
          <p:cNvSpPr>
            <a:spLocks noGrp="1"/>
          </p:cNvSpPr>
          <p:nvPr>
            <p:ph type="title"/>
          </p:nvPr>
        </p:nvSpPr>
        <p:spPr/>
        <p:txBody>
          <a:bodyPr/>
          <a:lstStyle/>
          <a:p>
            <a:pPr algn="ctr"/>
            <a:r>
              <a:rPr lang="en-US" b="1" dirty="0">
                <a:solidFill>
                  <a:srgbClr val="002060"/>
                </a:solidFill>
              </a:rPr>
              <a:t>LABELS</a:t>
            </a:r>
          </a:p>
        </p:txBody>
      </p:sp>
      <p:sp>
        <p:nvSpPr>
          <p:cNvPr id="5" name="Slide Number Placeholder 4">
            <a:extLst>
              <a:ext uri="{FF2B5EF4-FFF2-40B4-BE49-F238E27FC236}">
                <a16:creationId xmlns:a16="http://schemas.microsoft.com/office/drawing/2014/main" id="{2618A3B7-6C01-4DC0-9F5A-6CE83BE22ED8}"/>
              </a:ext>
            </a:extLst>
          </p:cNvPr>
          <p:cNvSpPr>
            <a:spLocks noGrp="1"/>
          </p:cNvSpPr>
          <p:nvPr>
            <p:ph type="sldNum" sz="quarter" idx="11"/>
          </p:nvPr>
        </p:nvSpPr>
        <p:spPr/>
        <p:txBody>
          <a:bodyPr/>
          <a:lstStyle/>
          <a:p>
            <a:pPr>
              <a:defRPr/>
            </a:pPr>
            <a:fld id="{8C28C825-8B56-4D47-AD22-1565AC870D51}" type="slidenum">
              <a:rPr lang="en-GB" smtClean="0"/>
              <a:pPr>
                <a:defRPr/>
              </a:pPr>
              <a:t>67</a:t>
            </a:fld>
            <a:endParaRPr lang="en-GB" dirty="0"/>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a:extLst>
              <a:ext uri="{FF2B5EF4-FFF2-40B4-BE49-F238E27FC236}">
                <a16:creationId xmlns:a16="http://schemas.microsoft.com/office/drawing/2014/main" id="{298B5A68-79E7-4A1D-8C4D-053C61290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607" y="1413241"/>
            <a:ext cx="5812895" cy="421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itle 1">
            <a:extLst>
              <a:ext uri="{FF2B5EF4-FFF2-40B4-BE49-F238E27FC236}">
                <a16:creationId xmlns:a16="http://schemas.microsoft.com/office/drawing/2014/main" id="{D3068B13-CC91-4BD7-BE0D-5B143E96E6AD}"/>
              </a:ext>
            </a:extLst>
          </p:cNvPr>
          <p:cNvSpPr>
            <a:spLocks noGrp="1" noChangeArrowheads="1"/>
          </p:cNvSpPr>
          <p:nvPr>
            <p:ph type="title"/>
          </p:nvPr>
        </p:nvSpPr>
        <p:spPr/>
        <p:txBody>
          <a:bodyPr/>
          <a:lstStyle/>
          <a:p>
            <a:r>
              <a:rPr lang="en-US" altLang="en-US" b="1" dirty="0">
                <a:solidFill>
                  <a:srgbClr val="002060"/>
                </a:solidFill>
              </a:rPr>
              <a:t>Some countries or places also use an NFPA (National Fire Protection Association) label </a:t>
            </a:r>
            <a:endParaRPr lang="en-CA" altLang="en-US" b="1" dirty="0">
              <a:solidFill>
                <a:srgbClr val="002060"/>
              </a:solidFill>
            </a:endParaRPr>
          </a:p>
        </p:txBody>
      </p:sp>
      <p:sp>
        <p:nvSpPr>
          <p:cNvPr id="98309" name="TextBox 3">
            <a:extLst>
              <a:ext uri="{FF2B5EF4-FFF2-40B4-BE49-F238E27FC236}">
                <a16:creationId xmlns:a16="http://schemas.microsoft.com/office/drawing/2014/main" id="{8884870B-D2CC-4B3D-A02D-20EEA1F44EA6}"/>
              </a:ext>
            </a:extLst>
          </p:cNvPr>
          <p:cNvSpPr txBox="1">
            <a:spLocks noChangeArrowheads="1"/>
          </p:cNvSpPr>
          <p:nvPr/>
        </p:nvSpPr>
        <p:spPr bwMode="auto">
          <a:xfrm>
            <a:off x="2716556" y="5671237"/>
            <a:ext cx="2741612" cy="369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Specific hazard information</a:t>
            </a:r>
            <a:endParaRPr lang="en-CA" altLang="en-US" dirty="0"/>
          </a:p>
        </p:txBody>
      </p:sp>
      <p:cxnSp>
        <p:nvCxnSpPr>
          <p:cNvPr id="6" name="Straight Arrow Connector 5">
            <a:extLst>
              <a:ext uri="{FF2B5EF4-FFF2-40B4-BE49-F238E27FC236}">
                <a16:creationId xmlns:a16="http://schemas.microsoft.com/office/drawing/2014/main" id="{57AEABAA-AD11-4169-BBAC-5A4869C7C923}"/>
              </a:ext>
            </a:extLst>
          </p:cNvPr>
          <p:cNvCxnSpPr>
            <a:cxnSpLocks/>
          </p:cNvCxnSpPr>
          <p:nvPr/>
        </p:nvCxnSpPr>
        <p:spPr>
          <a:xfrm flipV="1">
            <a:off x="5458168" y="5169243"/>
            <a:ext cx="316556" cy="5354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AE54FBA-F08E-4E6E-8C01-ADEAE183E554}"/>
              </a:ext>
            </a:extLst>
          </p:cNvPr>
          <p:cNvSpPr>
            <a:spLocks noGrp="1"/>
          </p:cNvSpPr>
          <p:nvPr>
            <p:ph type="sldNum" sz="quarter" idx="11"/>
          </p:nvPr>
        </p:nvSpPr>
        <p:spPr/>
        <p:txBody>
          <a:bodyPr/>
          <a:lstStyle/>
          <a:p>
            <a:pPr>
              <a:defRPr/>
            </a:pPr>
            <a:fld id="{8C28C825-8B56-4D47-AD22-1565AC870D51}" type="slidenum">
              <a:rPr lang="en-GB" smtClean="0"/>
              <a:pPr>
                <a:defRPr/>
              </a:pPr>
              <a:t>68</a:t>
            </a:fld>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15394"/>
                                        </p:tgtEl>
                                        <p:attrNameLst>
                                          <p:attrName>style.visibility</p:attrName>
                                        </p:attrNameLst>
                                      </p:cBhvr>
                                      <p:to>
                                        <p:strVal val="visible"/>
                                      </p:to>
                                    </p:set>
                                    <p:animEffect transition="in" filter="dissolve">
                                      <p:cBhvr>
                                        <p:cTn id="7" dur="500"/>
                                        <p:tgtEl>
                                          <p:spTgt spid="315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9F768299-9A5E-4997-AEAF-50B3F45A582F}"/>
              </a:ext>
            </a:extLst>
          </p:cNvPr>
          <p:cNvSpPr>
            <a:spLocks noGrp="1" noChangeArrowheads="1"/>
          </p:cNvSpPr>
          <p:nvPr>
            <p:ph type="title"/>
          </p:nvPr>
        </p:nvSpPr>
        <p:spPr/>
        <p:txBody>
          <a:bodyPr rtlCol="0">
            <a:normAutofit/>
          </a:bodyPr>
          <a:lstStyle/>
          <a:p>
            <a:pPr algn="ctr" defTabSz="685807" eaLnBrk="1" fontAlgn="auto" hangingPunct="1">
              <a:spcAft>
                <a:spcPts val="0"/>
              </a:spcAft>
              <a:defRPr/>
            </a:pPr>
            <a:r>
              <a:rPr lang="en-US" altLang="en-US" sz="3198" b="1" dirty="0">
                <a:solidFill>
                  <a:srgbClr val="002060"/>
                </a:solidFill>
              </a:rPr>
              <a:t>PERSONAL PROTECTIVE EQUIPMENT</a:t>
            </a:r>
          </a:p>
        </p:txBody>
      </p:sp>
      <p:sp>
        <p:nvSpPr>
          <p:cNvPr id="320514" name="Rectangle 2">
            <a:extLst>
              <a:ext uri="{FF2B5EF4-FFF2-40B4-BE49-F238E27FC236}">
                <a16:creationId xmlns:a16="http://schemas.microsoft.com/office/drawing/2014/main" id="{140CC1EF-8571-4098-AE0D-16E4045491E4}"/>
              </a:ext>
            </a:extLst>
          </p:cNvPr>
          <p:cNvSpPr>
            <a:spLocks noGrp="1" noChangeArrowheads="1"/>
          </p:cNvSpPr>
          <p:nvPr>
            <p:ph idx="1"/>
          </p:nvPr>
        </p:nvSpPr>
        <p:spPr>
          <a:xfrm>
            <a:off x="457200" y="1600200"/>
            <a:ext cx="6281351" cy="4525963"/>
          </a:xfrm>
        </p:spPr>
        <p:txBody>
          <a:bodyPr rtlCol="0">
            <a:normAutofit fontScale="25000" lnSpcReduction="20000"/>
          </a:bodyPr>
          <a:lstStyle/>
          <a:p>
            <a:pPr marL="339725" indent="-339725" defTabSz="685807" eaLnBrk="1" fontAlgn="auto" hangingPunct="1">
              <a:lnSpc>
                <a:spcPct val="120000"/>
              </a:lnSpc>
              <a:spcAft>
                <a:spcPts val="1000"/>
              </a:spcAft>
              <a:defRPr/>
            </a:pPr>
            <a:r>
              <a:rPr lang="en-US" sz="9600" b="1" dirty="0">
                <a:latin typeface="Calibri Light" panose="020F0302020204030204" pitchFamily="34" charset="0"/>
                <a:cs typeface="Calibri Light" panose="020F0302020204030204" pitchFamily="34" charset="0"/>
              </a:rPr>
              <a:t>Personal Protective Equipment (PPE) should  be provided based on the SDS recommendations or use recommendations by site operations</a:t>
            </a:r>
          </a:p>
          <a:p>
            <a:pPr marL="339725" indent="-339725" defTabSz="685807" eaLnBrk="1" fontAlgn="auto" hangingPunct="1">
              <a:lnSpc>
                <a:spcPct val="120000"/>
              </a:lnSpc>
              <a:spcAft>
                <a:spcPts val="1000"/>
              </a:spcAft>
              <a:defRPr/>
            </a:pPr>
            <a:r>
              <a:rPr lang="en-US" sz="9600" b="1" dirty="0">
                <a:latin typeface="Calibri Light" panose="020F0302020204030204" pitchFamily="34" charset="0"/>
                <a:cs typeface="Calibri Light" panose="020F0302020204030204" pitchFamily="34" charset="0"/>
              </a:rPr>
              <a:t>PPE is not a substitute for engineering, work practice and/or administrative controls</a:t>
            </a:r>
          </a:p>
          <a:p>
            <a:pPr marL="339725" indent="-339725" defTabSz="685807" eaLnBrk="1" fontAlgn="auto" hangingPunct="1">
              <a:lnSpc>
                <a:spcPct val="120000"/>
              </a:lnSpc>
              <a:spcAft>
                <a:spcPts val="1000"/>
              </a:spcAft>
              <a:defRPr/>
            </a:pPr>
            <a:r>
              <a:rPr lang="en-US" sz="9600" b="1" dirty="0">
                <a:latin typeface="Calibri Light" panose="020F0302020204030204" pitchFamily="34" charset="0"/>
                <a:cs typeface="Calibri Light" panose="020F0302020204030204" pitchFamily="34" charset="0"/>
              </a:rPr>
              <a:t>Use of PPE does not eliminate the hazard, so if the equipment fails, then exposure occurs</a:t>
            </a:r>
          </a:p>
          <a:p>
            <a:pPr marL="339725" indent="-339725" defTabSz="685807" eaLnBrk="1" fontAlgn="auto" hangingPunct="1">
              <a:lnSpc>
                <a:spcPct val="120000"/>
              </a:lnSpc>
              <a:spcAft>
                <a:spcPts val="1000"/>
              </a:spcAft>
              <a:defRPr/>
            </a:pPr>
            <a:r>
              <a:rPr lang="en-US" sz="9600" b="1" dirty="0">
                <a:latin typeface="Calibri Light" panose="020F0302020204030204" pitchFamily="34" charset="0"/>
                <a:cs typeface="Calibri Light" panose="020F0302020204030204" pitchFamily="34" charset="0"/>
              </a:rPr>
              <a:t>PPE must be worn to provide protection</a:t>
            </a:r>
          </a:p>
          <a:p>
            <a:pPr marL="243723" indent="-243723" defTabSz="685807" eaLnBrk="1" fontAlgn="auto" hangingPunct="1">
              <a:spcAft>
                <a:spcPts val="1000"/>
              </a:spcAft>
              <a:buClr>
                <a:schemeClr val="accent3"/>
              </a:buClr>
              <a:buFont typeface="Monotype Sorts" pitchFamily="2" charset="2"/>
              <a:buChar char="k"/>
              <a:defRPr/>
            </a:pPr>
            <a:endParaRPr lang="en-US" dirty="0">
              <a:latin typeface="FlamencoD" pitchFamily="82" charset="0"/>
            </a:endParaRPr>
          </a:p>
          <a:p>
            <a:pPr marL="243723" indent="-243723" defTabSz="685807" eaLnBrk="1" fontAlgn="auto" hangingPunct="1">
              <a:spcAft>
                <a:spcPts val="1000"/>
              </a:spcAft>
              <a:buClr>
                <a:schemeClr val="accent3"/>
              </a:buClr>
              <a:buFont typeface="Monotype Sorts" pitchFamily="2" charset="2"/>
              <a:buChar char="k"/>
              <a:defRPr/>
            </a:pPr>
            <a:endParaRPr lang="en-US" dirty="0">
              <a:latin typeface="FlamencoD" pitchFamily="82" charset="0"/>
            </a:endParaRPr>
          </a:p>
        </p:txBody>
      </p:sp>
      <p:pic>
        <p:nvPicPr>
          <p:cNvPr id="99332" name="Picture 4">
            <a:extLst>
              <a:ext uri="{FF2B5EF4-FFF2-40B4-BE49-F238E27FC236}">
                <a16:creationId xmlns:a16="http://schemas.microsoft.com/office/drawing/2014/main" id="{535BDFD0-F026-4952-9804-B64CBB405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0704" y="1674084"/>
            <a:ext cx="16160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a:extLst>
              <a:ext uri="{FF2B5EF4-FFF2-40B4-BE49-F238E27FC236}">
                <a16:creationId xmlns:a16="http://schemas.microsoft.com/office/drawing/2014/main" id="{8537CC17-6203-45A3-A0EC-E4EC1AF95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66" y="3651508"/>
            <a:ext cx="165735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3CF7786-6935-4796-9597-0A5CB8564F2B}"/>
              </a:ext>
            </a:extLst>
          </p:cNvPr>
          <p:cNvSpPr>
            <a:spLocks noGrp="1"/>
          </p:cNvSpPr>
          <p:nvPr>
            <p:ph type="sldNum" sz="quarter" idx="11"/>
          </p:nvPr>
        </p:nvSpPr>
        <p:spPr/>
        <p:txBody>
          <a:bodyPr/>
          <a:lstStyle/>
          <a:p>
            <a:pPr>
              <a:defRPr/>
            </a:pPr>
            <a:fld id="{8C28C825-8B56-4D47-AD22-1565AC870D51}" type="slidenum">
              <a:rPr lang="en-GB" smtClean="0"/>
              <a:pPr>
                <a:defRPr/>
              </a:pPr>
              <a:t>69</a:t>
            </a:fld>
            <a:endParaRPr lang="en-GB" dirty="0"/>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F5AD1CFE-AFC1-45CF-BA11-18E3E4E91293}"/>
              </a:ext>
            </a:extLst>
          </p:cNvPr>
          <p:cNvSpPr>
            <a:spLocks noGrp="1" noChangeArrowheads="1"/>
          </p:cNvSpPr>
          <p:nvPr>
            <p:ph type="title"/>
          </p:nvPr>
        </p:nvSpPr>
        <p:spPr/>
        <p:txBody>
          <a:bodyPr/>
          <a:lstStyle/>
          <a:p>
            <a:pPr algn="ctr"/>
            <a:r>
              <a:rPr lang="en-US" altLang="en-US" b="1" dirty="0">
                <a:solidFill>
                  <a:srgbClr val="002060"/>
                </a:solidFill>
              </a:rPr>
              <a:t>HEALTH and SAFETY AWARENESS</a:t>
            </a:r>
          </a:p>
        </p:txBody>
      </p:sp>
      <p:sp>
        <p:nvSpPr>
          <p:cNvPr id="4" name="Slide Number Placeholder 3">
            <a:extLst>
              <a:ext uri="{FF2B5EF4-FFF2-40B4-BE49-F238E27FC236}">
                <a16:creationId xmlns:a16="http://schemas.microsoft.com/office/drawing/2014/main" id="{C586A900-F397-4DD8-AFE6-8C114B92215A}"/>
              </a:ext>
            </a:extLst>
          </p:cNvPr>
          <p:cNvSpPr>
            <a:spLocks noGrp="1"/>
          </p:cNvSpPr>
          <p:nvPr>
            <p:ph type="sldNum" sz="quarter" idx="11"/>
          </p:nvPr>
        </p:nvSpPr>
        <p:spPr/>
        <p:txBody>
          <a:bodyPr/>
          <a:lstStyle/>
          <a:p>
            <a:pPr>
              <a:defRPr/>
            </a:pPr>
            <a:fld id="{81F002CB-4E93-4484-941E-B2120BD419D7}" type="slidenum">
              <a:rPr lang="en-GB" smtClean="0"/>
              <a:pPr>
                <a:defRPr/>
              </a:pPr>
              <a:t>7</a:t>
            </a:fld>
            <a:endParaRPr lang="en-GB" dirty="0"/>
          </a:p>
        </p:txBody>
      </p:sp>
      <p:pic>
        <p:nvPicPr>
          <p:cNvPr id="5" name="Content Placeholder 4" descr="A picture containing text, man&#10;&#10;Description automatically generated">
            <a:extLst>
              <a:ext uri="{FF2B5EF4-FFF2-40B4-BE49-F238E27FC236}">
                <a16:creationId xmlns:a16="http://schemas.microsoft.com/office/drawing/2014/main" id="{34DE52F3-0D10-4615-8205-53F916038D4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357" t="21783" r="7147" b="22080"/>
          <a:stretch/>
        </p:blipFill>
        <p:spPr>
          <a:xfrm>
            <a:off x="1602410" y="1688758"/>
            <a:ext cx="5939180" cy="3350140"/>
          </a:xfrm>
        </p:spPr>
      </p:pic>
    </p:spTree>
    <p:extLst>
      <p:ext uri="{BB962C8B-B14F-4D97-AF65-F5344CB8AC3E}">
        <p14:creationId xmlns:p14="http://schemas.microsoft.com/office/powerpoint/2010/main" val="2735180872"/>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81CBCE73-8010-425D-9F2C-CCE053BF49CE}"/>
              </a:ext>
            </a:extLst>
          </p:cNvPr>
          <p:cNvSpPr>
            <a:spLocks noGrp="1" noChangeArrowheads="1"/>
          </p:cNvSpPr>
          <p:nvPr>
            <p:ph type="title"/>
          </p:nvPr>
        </p:nvSpPr>
        <p:spPr/>
        <p:txBody>
          <a:bodyPr lIns="81805" tIns="40904" rIns="81805" bIns="40904" rtlCol="0">
            <a:normAutofit/>
          </a:bodyPr>
          <a:lstStyle/>
          <a:p>
            <a:pPr algn="ctr" defTabSz="685807" eaLnBrk="1" fontAlgn="auto" hangingPunct="1">
              <a:spcAft>
                <a:spcPts val="0"/>
              </a:spcAft>
              <a:defRPr/>
            </a:pPr>
            <a:r>
              <a:rPr lang="en-US" sz="3198" b="1" dirty="0">
                <a:solidFill>
                  <a:srgbClr val="002060"/>
                </a:solidFill>
              </a:rPr>
              <a:t>CHEMICAL STORAGE</a:t>
            </a:r>
          </a:p>
        </p:txBody>
      </p:sp>
      <p:sp>
        <p:nvSpPr>
          <p:cNvPr id="324611" name="Rectangle 3">
            <a:extLst>
              <a:ext uri="{FF2B5EF4-FFF2-40B4-BE49-F238E27FC236}">
                <a16:creationId xmlns:a16="http://schemas.microsoft.com/office/drawing/2014/main" id="{3F4EA07F-A7CA-46A0-B4D6-364581A2FD0C}"/>
              </a:ext>
            </a:extLst>
          </p:cNvPr>
          <p:cNvSpPr>
            <a:spLocks noGrp="1" noChangeArrowheads="1"/>
          </p:cNvSpPr>
          <p:nvPr>
            <p:ph idx="1"/>
          </p:nvPr>
        </p:nvSpPr>
        <p:spPr/>
        <p:txBody>
          <a:bodyPr lIns="81805" tIns="40904" rIns="81805" bIns="40904" rtlCol="0">
            <a:normAutofit/>
          </a:bodyPr>
          <a:lstStyle/>
          <a:p>
            <a:pPr marL="339725" indent="-339725" defTabSz="685807" eaLnBrk="1" fontAlgn="auto" hangingPunct="1">
              <a:spcAft>
                <a:spcPts val="1000"/>
              </a:spcAft>
              <a:defRPr/>
            </a:pPr>
            <a:r>
              <a:rPr lang="en-US" sz="2487" b="1" dirty="0">
                <a:latin typeface="Calibri Light" panose="020F0302020204030204" pitchFamily="34" charset="0"/>
                <a:cs typeface="Calibri Light" panose="020F0302020204030204" pitchFamily="34" charset="0"/>
              </a:rPr>
              <a:t>Containers should be inspected periodically, and at least annually, to assure container and label integrity</a:t>
            </a:r>
          </a:p>
          <a:p>
            <a:pPr marL="339725" indent="-339725" defTabSz="685807" eaLnBrk="1" fontAlgn="auto" hangingPunct="1">
              <a:spcAft>
                <a:spcPts val="1000"/>
              </a:spcAft>
              <a:defRPr/>
            </a:pPr>
            <a:r>
              <a:rPr lang="en-US" sz="2487" b="1" dirty="0">
                <a:latin typeface="Calibri Light" panose="020F0302020204030204" pitchFamily="34" charset="0"/>
                <a:cs typeface="Calibri Light" panose="020F0302020204030204" pitchFamily="34" charset="0"/>
              </a:rPr>
              <a:t>Secondary containment (a spill pan) can prevent serious spills and subsequent reactions</a:t>
            </a:r>
          </a:p>
          <a:p>
            <a:pPr marL="339725" indent="-339725" defTabSz="685807" eaLnBrk="1" fontAlgn="auto" hangingPunct="1">
              <a:spcAft>
                <a:spcPts val="1000"/>
              </a:spcAft>
              <a:defRPr/>
            </a:pPr>
            <a:r>
              <a:rPr lang="en-US" sz="2487" b="1" dirty="0">
                <a:latin typeface="Calibri Light" panose="020F0302020204030204" pitchFamily="34" charset="0"/>
                <a:cs typeface="Calibri Light" panose="020F0302020204030204" pitchFamily="34" charset="0"/>
              </a:rPr>
              <a:t>All hazardous materials must be stored according to compatibility so that accidental mixing does not occur, such as not storing acids and bases next to each other. Applies to gas cylinders as well.</a:t>
            </a:r>
          </a:p>
        </p:txBody>
      </p:sp>
      <p:sp>
        <p:nvSpPr>
          <p:cNvPr id="2" name="Slide Number Placeholder 1">
            <a:extLst>
              <a:ext uri="{FF2B5EF4-FFF2-40B4-BE49-F238E27FC236}">
                <a16:creationId xmlns:a16="http://schemas.microsoft.com/office/drawing/2014/main" id="{B24E6282-7ED9-4176-8FC9-D4F809D00DAE}"/>
              </a:ext>
            </a:extLst>
          </p:cNvPr>
          <p:cNvSpPr>
            <a:spLocks noGrp="1"/>
          </p:cNvSpPr>
          <p:nvPr>
            <p:ph type="sldNum" sz="quarter" idx="11"/>
          </p:nvPr>
        </p:nvSpPr>
        <p:spPr/>
        <p:txBody>
          <a:bodyPr/>
          <a:lstStyle/>
          <a:p>
            <a:pPr>
              <a:defRPr/>
            </a:pPr>
            <a:fld id="{8C28C825-8B56-4D47-AD22-1565AC870D51}" type="slidenum">
              <a:rPr lang="en-GB" smtClean="0"/>
              <a:pPr>
                <a:defRPr/>
              </a:pPr>
              <a:t>70</a:t>
            </a:fld>
            <a:endParaRPr lang="en-GB" dirty="0"/>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C5B0F78-7C2C-4721-BD6C-9ADA24E6B37E}"/>
              </a:ext>
            </a:extLst>
          </p:cNvPr>
          <p:cNvSpPr>
            <a:spLocks noGrp="1" noChangeArrowheads="1"/>
          </p:cNvSpPr>
          <p:nvPr>
            <p:ph type="title"/>
          </p:nvPr>
        </p:nvSpPr>
        <p:spPr>
          <a:xfrm>
            <a:off x="45720" y="274638"/>
            <a:ext cx="9052560" cy="1143000"/>
          </a:xfrm>
        </p:spPr>
        <p:txBody>
          <a:bodyPr/>
          <a:lstStyle/>
          <a:p>
            <a:pPr algn="ctr" eaLnBrk="1" hangingPunct="1"/>
            <a:r>
              <a:rPr lang="en-US" altLang="en-US" b="1" dirty="0">
                <a:solidFill>
                  <a:srgbClr val="002060"/>
                </a:solidFill>
              </a:rPr>
              <a:t>CHEMICAL SPILLS</a:t>
            </a:r>
          </a:p>
        </p:txBody>
      </p:sp>
      <p:sp>
        <p:nvSpPr>
          <p:cNvPr id="2053" name="Rectangle 3">
            <a:extLst>
              <a:ext uri="{FF2B5EF4-FFF2-40B4-BE49-F238E27FC236}">
                <a16:creationId xmlns:a16="http://schemas.microsoft.com/office/drawing/2014/main" id="{5C4704EC-5841-45C2-BE7A-931200B94850}"/>
              </a:ext>
            </a:extLst>
          </p:cNvPr>
          <p:cNvSpPr>
            <a:spLocks noGrp="1" noChangeArrowheads="1"/>
          </p:cNvSpPr>
          <p:nvPr>
            <p:ph idx="1"/>
          </p:nvPr>
        </p:nvSpPr>
        <p:spPr/>
        <p:txBody>
          <a:bodyPr rtlCol="0">
            <a:normAutofit/>
          </a:bodyPr>
          <a:lstStyle/>
          <a:p>
            <a:pPr marL="171452" indent="-171452" defTabSz="685807" eaLnBrk="1" fontAlgn="auto" hangingPunct="1">
              <a:lnSpc>
                <a:spcPct val="150000"/>
              </a:lnSpc>
              <a:spcBef>
                <a:spcPct val="0"/>
              </a:spcBef>
              <a:spcAft>
                <a:spcPts val="0"/>
              </a:spcAft>
              <a:buFont typeface="Arial" panose="020B0604020202020204" pitchFamily="34" charset="0"/>
              <a:buNone/>
              <a:defRPr/>
            </a:pPr>
            <a:r>
              <a:rPr lang="en-GB" altLang="en-US" sz="2400" b="1" dirty="0">
                <a:latin typeface="Calibri Light" panose="020F0302020204030204" pitchFamily="34" charset="0"/>
                <a:cs typeface="Calibri Light" panose="020F0302020204030204" pitchFamily="34" charset="0"/>
              </a:rPr>
              <a:t>Causes of chemical spills include:</a:t>
            </a:r>
          </a:p>
          <a:p>
            <a:pPr marL="339725" lvl="1" indent="-339725" defTabSz="685807" eaLnBrk="1" fontAlgn="auto" hangingPunct="1">
              <a:lnSpc>
                <a:spcPct val="150000"/>
              </a:lnSpc>
              <a:spcBef>
                <a:spcPct val="0"/>
              </a:spcBef>
              <a:spcAft>
                <a:spcPts val="0"/>
              </a:spcAft>
              <a:buFontTx/>
              <a:buChar char="•"/>
              <a:defRPr/>
            </a:pPr>
            <a:r>
              <a:rPr lang="en-GB" altLang="en-US" sz="2400" b="1" dirty="0">
                <a:latin typeface="Calibri Light" panose="020F0302020204030204" pitchFamily="34" charset="0"/>
                <a:cs typeface="Calibri Light" panose="020F0302020204030204" pitchFamily="34" charset="0"/>
              </a:rPr>
              <a:t>Inappropriate handling techniques;</a:t>
            </a:r>
          </a:p>
          <a:p>
            <a:pPr marL="339725" lvl="1" indent="-339725" defTabSz="685807" eaLnBrk="1" fontAlgn="auto" hangingPunct="1">
              <a:lnSpc>
                <a:spcPct val="150000"/>
              </a:lnSpc>
              <a:spcBef>
                <a:spcPct val="0"/>
              </a:spcBef>
              <a:spcAft>
                <a:spcPts val="0"/>
              </a:spcAft>
              <a:buFontTx/>
              <a:buChar char="•"/>
              <a:defRPr/>
            </a:pPr>
            <a:r>
              <a:rPr lang="en-GB" altLang="en-US" sz="2400" b="1" dirty="0">
                <a:latin typeface="Calibri Light" panose="020F0302020204030204" pitchFamily="34" charset="0"/>
                <a:cs typeface="Calibri Light" panose="020F0302020204030204" pitchFamily="34" charset="0"/>
              </a:rPr>
              <a:t>Inappropriate storage containers;</a:t>
            </a:r>
          </a:p>
          <a:p>
            <a:pPr marL="339725" lvl="1" indent="-339725" defTabSz="685807" eaLnBrk="1" fontAlgn="auto" hangingPunct="1">
              <a:lnSpc>
                <a:spcPct val="150000"/>
              </a:lnSpc>
              <a:spcBef>
                <a:spcPct val="0"/>
              </a:spcBef>
              <a:spcAft>
                <a:spcPts val="0"/>
              </a:spcAft>
              <a:buFontTx/>
              <a:buChar char="•"/>
              <a:defRPr/>
            </a:pPr>
            <a:r>
              <a:rPr lang="en-GB" altLang="en-US" sz="2400" b="1" dirty="0">
                <a:latin typeface="Calibri Light" panose="020F0302020204030204" pitchFamily="34" charset="0"/>
                <a:cs typeface="Calibri Light" panose="020F0302020204030204" pitchFamily="34" charset="0"/>
              </a:rPr>
              <a:t>Damaged storage containers;</a:t>
            </a:r>
          </a:p>
          <a:p>
            <a:pPr marL="339725" lvl="1" indent="-339725" defTabSz="685807" eaLnBrk="1" fontAlgn="auto" hangingPunct="1">
              <a:lnSpc>
                <a:spcPct val="150000"/>
              </a:lnSpc>
              <a:spcBef>
                <a:spcPct val="0"/>
              </a:spcBef>
              <a:spcAft>
                <a:spcPts val="0"/>
              </a:spcAft>
              <a:buFontTx/>
              <a:buChar char="•"/>
              <a:defRPr/>
            </a:pPr>
            <a:r>
              <a:rPr lang="en-GB" altLang="en-US" sz="2400" b="1" dirty="0">
                <a:latin typeface="Calibri Light" panose="020F0302020204030204" pitchFamily="34" charset="0"/>
                <a:cs typeface="Calibri Light" panose="020F0302020204030204" pitchFamily="34" charset="0"/>
              </a:rPr>
              <a:t>Uncontrolled access to chemical storage;</a:t>
            </a:r>
          </a:p>
          <a:p>
            <a:pPr marL="339725" lvl="1" indent="-339725" defTabSz="685807" eaLnBrk="1" fontAlgn="auto" hangingPunct="1">
              <a:lnSpc>
                <a:spcPct val="150000"/>
              </a:lnSpc>
              <a:spcBef>
                <a:spcPct val="0"/>
              </a:spcBef>
              <a:spcAft>
                <a:spcPts val="0"/>
              </a:spcAft>
              <a:buFontTx/>
              <a:buChar char="•"/>
              <a:defRPr/>
            </a:pPr>
            <a:r>
              <a:rPr lang="en-GB" altLang="en-US" sz="2400" b="1" dirty="0">
                <a:latin typeface="Calibri Light" panose="020F0302020204030204" pitchFamily="34" charset="0"/>
                <a:cs typeface="Calibri Light" panose="020F0302020204030204" pitchFamily="34" charset="0"/>
              </a:rPr>
              <a:t>Lack of chemical-related training; and</a:t>
            </a:r>
          </a:p>
          <a:p>
            <a:pPr marL="339725" lvl="1" indent="-339725" defTabSz="685807" eaLnBrk="1" fontAlgn="auto" hangingPunct="1">
              <a:lnSpc>
                <a:spcPct val="150000"/>
              </a:lnSpc>
              <a:spcBef>
                <a:spcPct val="0"/>
              </a:spcBef>
              <a:spcAft>
                <a:spcPts val="0"/>
              </a:spcAft>
              <a:buFontTx/>
              <a:buChar char="•"/>
              <a:defRPr/>
            </a:pPr>
            <a:r>
              <a:rPr lang="en-GB" altLang="en-US" sz="2400" b="1" dirty="0">
                <a:latin typeface="Calibri Light" panose="020F0302020204030204" pitchFamily="34" charset="0"/>
                <a:cs typeface="Calibri Light" panose="020F0302020204030204" pitchFamily="34" charset="0"/>
              </a:rPr>
              <a:t>Lack of supervision.</a:t>
            </a:r>
            <a:endParaRPr lang="en-US" altLang="en-US" sz="2400" b="1" dirty="0">
              <a:latin typeface="Calibri Light" panose="020F0302020204030204" pitchFamily="34" charset="0"/>
              <a:cs typeface="Calibri Light" panose="020F0302020204030204" pitchFamily="34" charset="0"/>
            </a:endParaRPr>
          </a:p>
        </p:txBody>
      </p:sp>
      <p:graphicFrame>
        <p:nvGraphicFramePr>
          <p:cNvPr id="101380" name="Object 5">
            <a:extLst>
              <a:ext uri="{FF2B5EF4-FFF2-40B4-BE49-F238E27FC236}">
                <a16:creationId xmlns:a16="http://schemas.microsoft.com/office/drawing/2014/main" id="{0D35CA94-8F30-4248-AD47-07B4771CB1FB}"/>
              </a:ext>
            </a:extLst>
          </p:cNvPr>
          <p:cNvGraphicFramePr>
            <a:graphicFrameLocks noChangeAspect="1"/>
          </p:cNvGraphicFramePr>
          <p:nvPr/>
        </p:nvGraphicFramePr>
        <p:xfrm>
          <a:off x="6569075" y="2074863"/>
          <a:ext cx="2301875" cy="1546225"/>
        </p:xfrm>
        <a:graphic>
          <a:graphicData uri="http://schemas.openxmlformats.org/presentationml/2006/ole">
            <mc:AlternateContent xmlns:mc="http://schemas.openxmlformats.org/markup-compatibility/2006">
              <mc:Choice xmlns:v="urn:schemas-microsoft-com:vml" Requires="v">
                <p:oleObj spid="_x0000_s385183" name="Clip" r:id="rId3" imgW="1805940" imgH="1415491" progId="MS_ClipArt_Gallery.2">
                  <p:embed/>
                </p:oleObj>
              </mc:Choice>
              <mc:Fallback>
                <p:oleObj name="Clip" r:id="rId3" imgW="1805940" imgH="1415491" progId="MS_ClipArt_Gallery.2">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075" y="2074863"/>
                        <a:ext cx="2301875" cy="154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1381" name="Object 6">
            <a:extLst>
              <a:ext uri="{FF2B5EF4-FFF2-40B4-BE49-F238E27FC236}">
                <a16:creationId xmlns:a16="http://schemas.microsoft.com/office/drawing/2014/main" id="{3204F2BF-F232-48D9-857E-CB9BDC80BA2D}"/>
              </a:ext>
            </a:extLst>
          </p:cNvPr>
          <p:cNvGraphicFramePr>
            <a:graphicFrameLocks noChangeAspect="1"/>
          </p:cNvGraphicFramePr>
          <p:nvPr/>
        </p:nvGraphicFramePr>
        <p:xfrm>
          <a:off x="6637338" y="4376738"/>
          <a:ext cx="2233612" cy="1266825"/>
        </p:xfrm>
        <a:graphic>
          <a:graphicData uri="http://schemas.openxmlformats.org/presentationml/2006/ole">
            <mc:AlternateContent xmlns:mc="http://schemas.openxmlformats.org/markup-compatibility/2006">
              <mc:Choice xmlns:v="urn:schemas-microsoft-com:vml" Requires="v">
                <p:oleObj spid="_x0000_s385184" name="Clip" r:id="rId5" imgW="1884578" imgH="1068934" progId="MS_ClipArt_Gallery.2">
                  <p:embed/>
                </p:oleObj>
              </mc:Choice>
              <mc:Fallback>
                <p:oleObj name="Clip" r:id="rId5" imgW="1884578" imgH="1068934" progId="MS_ClipArt_Gallery.2">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7338" y="4376738"/>
                        <a:ext cx="2233612" cy="126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a:extLst>
              <a:ext uri="{FF2B5EF4-FFF2-40B4-BE49-F238E27FC236}">
                <a16:creationId xmlns:a16="http://schemas.microsoft.com/office/drawing/2014/main" id="{83B0AEB9-CE9B-4A91-94B6-BCBDBB2ABFF0}"/>
              </a:ext>
            </a:extLst>
          </p:cNvPr>
          <p:cNvSpPr>
            <a:spLocks noGrp="1"/>
          </p:cNvSpPr>
          <p:nvPr>
            <p:ph type="sldNum" sz="quarter" idx="11"/>
          </p:nvPr>
        </p:nvSpPr>
        <p:spPr/>
        <p:txBody>
          <a:bodyPr/>
          <a:lstStyle/>
          <a:p>
            <a:pPr>
              <a:defRPr/>
            </a:pPr>
            <a:fld id="{8C28C825-8B56-4D47-AD22-1565AC870D51}" type="slidenum">
              <a:rPr lang="en-GB" smtClean="0"/>
              <a:pPr>
                <a:defRPr/>
              </a:pPr>
              <a:t>71</a:t>
            </a:fld>
            <a:endParaRPr lang="en-GB" dirty="0"/>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F9B0800C-1E79-4F2E-BCC2-73576030661B}"/>
              </a:ext>
            </a:extLst>
          </p:cNvPr>
          <p:cNvSpPr>
            <a:spLocks noGrp="1" noChangeArrowheads="1"/>
          </p:cNvSpPr>
          <p:nvPr>
            <p:ph type="title"/>
          </p:nvPr>
        </p:nvSpPr>
        <p:spPr/>
        <p:txBody>
          <a:bodyPr/>
          <a:lstStyle/>
          <a:p>
            <a:pPr algn="ctr" eaLnBrk="1" hangingPunct="1"/>
            <a:r>
              <a:rPr lang="en-US" altLang="en-US" b="1" dirty="0">
                <a:solidFill>
                  <a:srgbClr val="002060"/>
                </a:solidFill>
              </a:rPr>
              <a:t>DANGERS of CHEMICAL SPILLS	</a:t>
            </a:r>
          </a:p>
        </p:txBody>
      </p:sp>
      <p:sp>
        <p:nvSpPr>
          <p:cNvPr id="8195" name="Rectangle 3">
            <a:extLst>
              <a:ext uri="{FF2B5EF4-FFF2-40B4-BE49-F238E27FC236}">
                <a16:creationId xmlns:a16="http://schemas.microsoft.com/office/drawing/2014/main" id="{0DE31867-EC25-43E1-A1ED-D4C691D9B475}"/>
              </a:ext>
            </a:extLst>
          </p:cNvPr>
          <p:cNvSpPr>
            <a:spLocks noGrp="1" noChangeArrowheads="1"/>
          </p:cNvSpPr>
          <p:nvPr>
            <p:ph idx="1"/>
          </p:nvPr>
        </p:nvSpPr>
        <p:spPr/>
        <p:txBody>
          <a:bodyPr rtlCol="0">
            <a:noAutofit/>
          </a:bodyPr>
          <a:lstStyle/>
          <a:p>
            <a:pPr marL="339725" indent="-339725"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Slip, trip, fall hazard</a:t>
            </a:r>
          </a:p>
          <a:p>
            <a:pPr marL="339725" indent="-339725"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Contamination of other materials</a:t>
            </a:r>
          </a:p>
          <a:p>
            <a:pPr marL="339725" indent="-339725"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Risk of fire</a:t>
            </a:r>
          </a:p>
          <a:p>
            <a:pPr marL="339725" indent="-339725" defTabSz="685807" eaLnBrk="1" fontAlgn="auto" hangingPunct="1">
              <a:spcAft>
                <a:spcPts val="0"/>
              </a:spcAft>
              <a:defRPr/>
            </a:pPr>
            <a:r>
              <a:rPr lang="en-US" altLang="en-US" sz="2800" b="1" dirty="0">
                <a:latin typeface="Calibri Light" panose="020F0302020204030204" pitchFamily="34" charset="0"/>
                <a:cs typeface="Calibri Light" panose="020F0302020204030204" pitchFamily="34" charset="0"/>
              </a:rPr>
              <a:t>Possible hazardous chemical release to the environment</a:t>
            </a:r>
          </a:p>
          <a:p>
            <a:pPr marL="514355" lvl="1" indent="-171452" defTabSz="685807" eaLnBrk="1" fontAlgn="auto" hangingPunct="1">
              <a:spcAft>
                <a:spcPts val="0"/>
              </a:spcAft>
              <a:buFont typeface="Arial" panose="020B0604020202020204" pitchFamily="34" charset="0"/>
              <a:buNone/>
              <a:defRPr/>
            </a:pPr>
            <a:endParaRPr lang="en-US" altLang="en-US" sz="2400" dirty="0"/>
          </a:p>
        </p:txBody>
      </p:sp>
      <p:sp>
        <p:nvSpPr>
          <p:cNvPr id="2" name="Slide Number Placeholder 1">
            <a:extLst>
              <a:ext uri="{FF2B5EF4-FFF2-40B4-BE49-F238E27FC236}">
                <a16:creationId xmlns:a16="http://schemas.microsoft.com/office/drawing/2014/main" id="{3E0B73D1-552F-4F18-AA63-49CBB14A5678}"/>
              </a:ext>
            </a:extLst>
          </p:cNvPr>
          <p:cNvSpPr>
            <a:spLocks noGrp="1"/>
          </p:cNvSpPr>
          <p:nvPr>
            <p:ph type="sldNum" sz="quarter" idx="11"/>
          </p:nvPr>
        </p:nvSpPr>
        <p:spPr/>
        <p:txBody>
          <a:bodyPr/>
          <a:lstStyle/>
          <a:p>
            <a:pPr>
              <a:defRPr/>
            </a:pPr>
            <a:fld id="{8C28C825-8B56-4D47-AD22-1565AC870D51}" type="slidenum">
              <a:rPr lang="en-GB" smtClean="0"/>
              <a:pPr>
                <a:defRPr/>
              </a:pPr>
              <a:t>72</a:t>
            </a:fld>
            <a:endParaRPr lang="en-GB" dirty="0"/>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26">
            <a:extLst>
              <a:ext uri="{FF2B5EF4-FFF2-40B4-BE49-F238E27FC236}">
                <a16:creationId xmlns:a16="http://schemas.microsoft.com/office/drawing/2014/main" id="{F4A3F353-6717-4F95-A39A-73CFB9F639D6}"/>
              </a:ext>
            </a:extLst>
          </p:cNvPr>
          <p:cNvSpPr>
            <a:spLocks noGrp="1" noChangeArrowheads="1"/>
          </p:cNvSpPr>
          <p:nvPr>
            <p:ph type="title"/>
          </p:nvPr>
        </p:nvSpPr>
        <p:spPr/>
        <p:txBody>
          <a:bodyPr/>
          <a:lstStyle/>
          <a:p>
            <a:pPr algn="ctr" eaLnBrk="1" hangingPunct="1"/>
            <a:r>
              <a:rPr lang="en-US" altLang="en-US" b="1" dirty="0">
                <a:solidFill>
                  <a:srgbClr val="002060"/>
                </a:solidFill>
              </a:rPr>
              <a:t>SPILL PREVENTION PLANNING</a:t>
            </a:r>
          </a:p>
        </p:txBody>
      </p:sp>
      <p:sp>
        <p:nvSpPr>
          <p:cNvPr id="9219" name="Rectangle 1027">
            <a:extLst>
              <a:ext uri="{FF2B5EF4-FFF2-40B4-BE49-F238E27FC236}">
                <a16:creationId xmlns:a16="http://schemas.microsoft.com/office/drawing/2014/main" id="{3F449B47-2F7E-4373-8573-D2E0343DF639}"/>
              </a:ext>
            </a:extLst>
          </p:cNvPr>
          <p:cNvSpPr>
            <a:spLocks noGrp="1" noChangeArrowheads="1"/>
          </p:cNvSpPr>
          <p:nvPr>
            <p:ph sz="half" idx="1"/>
          </p:nvPr>
        </p:nvSpPr>
        <p:spPr>
          <a:xfrm>
            <a:off x="457200" y="1600200"/>
            <a:ext cx="4922108" cy="4525963"/>
          </a:xfrm>
        </p:spPr>
        <p:txBody>
          <a:bodyPr rtlCol="0">
            <a:noAutofit/>
          </a:bodyPr>
          <a:lstStyle/>
          <a:p>
            <a:pPr marL="339725" indent="-339725" defTabSz="685807" eaLnBrk="1" fontAlgn="auto" hangingPunct="1">
              <a:spcAft>
                <a:spcPts val="0"/>
              </a:spcAft>
              <a:defRPr/>
            </a:pPr>
            <a:r>
              <a:rPr lang="en-US" altLang="en-US" sz="2000" b="1" dirty="0">
                <a:latin typeface="Calibri Light" panose="020F0302020204030204" pitchFamily="34" charset="0"/>
                <a:cs typeface="Calibri Light" panose="020F0302020204030204" pitchFamily="34" charset="0"/>
              </a:rPr>
              <a:t>Only buy and store the amount of material needed</a:t>
            </a:r>
          </a:p>
          <a:p>
            <a:pPr marL="339725" indent="-339725" defTabSz="685807" eaLnBrk="1" fontAlgn="auto" hangingPunct="1">
              <a:spcAft>
                <a:spcPts val="0"/>
              </a:spcAft>
              <a:defRPr/>
            </a:pPr>
            <a:r>
              <a:rPr lang="en-US" altLang="en-US" sz="2000" b="1" dirty="0">
                <a:latin typeface="Calibri Light" panose="020F0302020204030204" pitchFamily="34" charset="0"/>
                <a:cs typeface="Calibri Light" panose="020F0302020204030204" pitchFamily="34" charset="0"/>
              </a:rPr>
              <a:t>Buy the least hazardous materials possible</a:t>
            </a:r>
          </a:p>
          <a:p>
            <a:pPr marL="339725" indent="-339725" defTabSz="685807" eaLnBrk="1" fontAlgn="auto" hangingPunct="1">
              <a:spcAft>
                <a:spcPts val="0"/>
              </a:spcAft>
              <a:defRPr/>
            </a:pPr>
            <a:r>
              <a:rPr lang="en-US" altLang="en-US" sz="2000" b="1" dirty="0">
                <a:latin typeface="Calibri Light" panose="020F0302020204030204" pitchFamily="34" charset="0"/>
                <a:cs typeface="Calibri Light" panose="020F0302020204030204" pitchFamily="34" charset="0"/>
              </a:rPr>
              <a:t>Use secondary containment for hazardous liquids (container to capture any leaks)</a:t>
            </a:r>
          </a:p>
          <a:p>
            <a:pPr marL="339725" indent="-339725" defTabSz="685807" eaLnBrk="1" fontAlgn="auto" hangingPunct="1">
              <a:spcAft>
                <a:spcPts val="0"/>
              </a:spcAft>
              <a:defRPr/>
            </a:pPr>
            <a:r>
              <a:rPr lang="en-US" altLang="en-US" sz="2000" b="1" dirty="0">
                <a:latin typeface="Calibri Light" panose="020F0302020204030204" pitchFamily="34" charset="0"/>
                <a:cs typeface="Calibri Light" panose="020F0302020204030204" pitchFamily="34" charset="0"/>
              </a:rPr>
              <a:t>Minimize traffic in the area</a:t>
            </a:r>
          </a:p>
          <a:p>
            <a:pPr marL="339725" indent="-339725" defTabSz="685807" eaLnBrk="1" fontAlgn="auto" hangingPunct="1">
              <a:spcAft>
                <a:spcPts val="0"/>
              </a:spcAft>
              <a:defRPr/>
            </a:pPr>
            <a:r>
              <a:rPr lang="en-US" altLang="en-US" sz="2000" b="1" dirty="0">
                <a:latin typeface="Calibri Light" panose="020F0302020204030204" pitchFamily="34" charset="0"/>
                <a:cs typeface="Calibri Light" panose="020F0302020204030204" pitchFamily="34" charset="0"/>
              </a:rPr>
              <a:t>Store liquid wastes in secondary containers</a:t>
            </a:r>
          </a:p>
          <a:p>
            <a:pPr marL="339725" indent="-339725" defTabSz="685807" eaLnBrk="1" fontAlgn="auto" hangingPunct="1">
              <a:spcAft>
                <a:spcPts val="0"/>
              </a:spcAft>
              <a:defRPr/>
            </a:pPr>
            <a:r>
              <a:rPr lang="en-US" altLang="en-US" sz="2000" b="1" dirty="0">
                <a:latin typeface="Calibri Light" panose="020F0302020204030204" pitchFamily="34" charset="0"/>
                <a:cs typeface="Calibri Light" panose="020F0302020204030204" pitchFamily="34" charset="0"/>
              </a:rPr>
              <a:t>Regularly inspect containers to ensure integrity</a:t>
            </a:r>
          </a:p>
          <a:p>
            <a:pPr marL="339725" indent="-339725" defTabSz="685807" eaLnBrk="1" fontAlgn="auto" hangingPunct="1">
              <a:spcAft>
                <a:spcPts val="0"/>
              </a:spcAft>
              <a:defRPr/>
            </a:pPr>
            <a:r>
              <a:rPr lang="en-US" altLang="en-US" sz="2000" b="1" dirty="0">
                <a:latin typeface="Calibri Light" panose="020F0302020204030204" pitchFamily="34" charset="0"/>
                <a:cs typeface="Calibri Light" panose="020F0302020204030204" pitchFamily="34" charset="0"/>
              </a:rPr>
              <a:t>Be aware of evacuation routes and emergency equipment</a:t>
            </a:r>
          </a:p>
        </p:txBody>
      </p:sp>
      <p:sp>
        <p:nvSpPr>
          <p:cNvPr id="2" name="Slide Number Placeholder 1">
            <a:extLst>
              <a:ext uri="{FF2B5EF4-FFF2-40B4-BE49-F238E27FC236}">
                <a16:creationId xmlns:a16="http://schemas.microsoft.com/office/drawing/2014/main" id="{0606F124-C17A-4F8C-A64C-0DB5D6772E1B}"/>
              </a:ext>
            </a:extLst>
          </p:cNvPr>
          <p:cNvSpPr>
            <a:spLocks noGrp="1"/>
          </p:cNvSpPr>
          <p:nvPr>
            <p:ph type="sldNum" sz="quarter" idx="11"/>
          </p:nvPr>
        </p:nvSpPr>
        <p:spPr/>
        <p:txBody>
          <a:bodyPr/>
          <a:lstStyle/>
          <a:p>
            <a:pPr>
              <a:defRPr/>
            </a:pPr>
            <a:fld id="{8C28C825-8B56-4D47-AD22-1565AC870D51}" type="slidenum">
              <a:rPr lang="en-GB" smtClean="0"/>
              <a:pPr>
                <a:defRPr/>
              </a:pPr>
              <a:t>73</a:t>
            </a:fld>
            <a:endParaRPr lang="en-GB" dirty="0"/>
          </a:p>
        </p:txBody>
      </p:sp>
      <p:pic>
        <p:nvPicPr>
          <p:cNvPr id="4" name="Picture 3">
            <a:extLst>
              <a:ext uri="{FF2B5EF4-FFF2-40B4-BE49-F238E27FC236}">
                <a16:creationId xmlns:a16="http://schemas.microsoft.com/office/drawing/2014/main" id="{766C4258-F4DC-4030-BB55-2706EB1E6036}"/>
              </a:ext>
            </a:extLst>
          </p:cNvPr>
          <p:cNvPicPr>
            <a:picLocks noChangeAspect="1"/>
          </p:cNvPicPr>
          <p:nvPr/>
        </p:nvPicPr>
        <p:blipFill>
          <a:blip r:embed="rId2"/>
          <a:stretch>
            <a:fillRect/>
          </a:stretch>
        </p:blipFill>
        <p:spPr>
          <a:xfrm>
            <a:off x="5570666" y="1639469"/>
            <a:ext cx="2753685" cy="1548948"/>
          </a:xfrm>
          <a:prstGeom prst="rect">
            <a:avLst/>
          </a:prstGeom>
        </p:spPr>
      </p:pic>
      <p:pic>
        <p:nvPicPr>
          <p:cNvPr id="6" name="Picture 5">
            <a:extLst>
              <a:ext uri="{FF2B5EF4-FFF2-40B4-BE49-F238E27FC236}">
                <a16:creationId xmlns:a16="http://schemas.microsoft.com/office/drawing/2014/main" id="{DA555D63-FB25-4D47-8AB0-B287F76FBAA3}"/>
              </a:ext>
            </a:extLst>
          </p:cNvPr>
          <p:cNvPicPr>
            <a:picLocks noChangeAspect="1"/>
          </p:cNvPicPr>
          <p:nvPr/>
        </p:nvPicPr>
        <p:blipFill>
          <a:blip r:embed="rId3"/>
          <a:stretch>
            <a:fillRect/>
          </a:stretch>
        </p:blipFill>
        <p:spPr>
          <a:xfrm>
            <a:off x="5529477" y="3298574"/>
            <a:ext cx="2490059" cy="2573993"/>
          </a:xfrm>
          <a:prstGeom prst="rect">
            <a:avLst/>
          </a:prstGeom>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002060"/>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800" b="1" dirty="0">
                <a:latin typeface="Calibri Light" panose="020F0302020204030204" pitchFamily="34" charset="0"/>
                <a:cs typeface="Calibri Light" panose="020F0302020204030204" pitchFamily="34" charset="0"/>
              </a:rPr>
              <a:t>Every hazardous material used or stored at the worksite must have an SDS which all employees can have access to:</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True</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False </a:t>
            </a:r>
          </a:p>
          <a:p>
            <a:pPr marL="0" indent="0">
              <a:buNone/>
            </a:pPr>
            <a:endParaRPr lang="en-US" dirty="0"/>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74</a:t>
            </a:fld>
            <a:endParaRPr lang="en-GB" dirty="0"/>
          </a:p>
        </p:txBody>
      </p:sp>
    </p:spTree>
    <p:extLst>
      <p:ext uri="{BB962C8B-B14F-4D97-AF65-F5344CB8AC3E}">
        <p14:creationId xmlns:p14="http://schemas.microsoft.com/office/powerpoint/2010/main" val="3537503978"/>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002060"/>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800" b="1" dirty="0">
                <a:latin typeface="Calibri Light" panose="020F0302020204030204" pitchFamily="34" charset="0"/>
                <a:cs typeface="Calibri Light" panose="020F0302020204030204" pitchFamily="34" charset="0"/>
              </a:rPr>
              <a:t>Every hazardous material used or stored at the worksite must have an SDS which all employees can have access to:</a:t>
            </a:r>
          </a:p>
          <a:p>
            <a:pPr marL="0" indent="0">
              <a:buNone/>
            </a:pPr>
            <a:r>
              <a:rPr lang="en-US" sz="2800" b="1" dirty="0">
                <a:latin typeface="Calibri Light" panose="020F0302020204030204" pitchFamily="34" charset="0"/>
                <a:cs typeface="Calibri Light" panose="020F0302020204030204" pitchFamily="34" charset="0"/>
              </a:rPr>
              <a:t>X  </a:t>
            </a:r>
            <a:r>
              <a:rPr lang="en-US" sz="2800" b="1" dirty="0">
                <a:highlight>
                  <a:srgbClr val="FFFF00"/>
                </a:highlight>
                <a:latin typeface="Calibri Light" panose="020F0302020204030204" pitchFamily="34" charset="0"/>
                <a:cs typeface="Calibri Light" panose="020F0302020204030204" pitchFamily="34" charset="0"/>
              </a:rPr>
              <a:t>True</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False </a:t>
            </a:r>
          </a:p>
          <a:p>
            <a:pPr marL="0" indent="0">
              <a:buNone/>
            </a:pPr>
            <a:endParaRPr lang="en-US" sz="2800" b="1"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75</a:t>
            </a:fld>
            <a:endParaRPr lang="en-GB" dirty="0"/>
          </a:p>
        </p:txBody>
      </p:sp>
    </p:spTree>
    <p:extLst>
      <p:ext uri="{BB962C8B-B14F-4D97-AF65-F5344CB8AC3E}">
        <p14:creationId xmlns:p14="http://schemas.microsoft.com/office/powerpoint/2010/main" val="1234985859"/>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A75A-3F62-4BC1-A377-071FCEF952E1}"/>
              </a:ext>
            </a:extLst>
          </p:cNvPr>
          <p:cNvSpPr>
            <a:spLocks noGrp="1"/>
          </p:cNvSpPr>
          <p:nvPr>
            <p:ph type="title"/>
          </p:nvPr>
        </p:nvSpPr>
        <p:spPr>
          <a:xfrm>
            <a:off x="590508" y="1753638"/>
            <a:ext cx="7772400" cy="900786"/>
          </a:xfrm>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OCCUPATIONAL HEALTH</a:t>
            </a:r>
          </a:p>
        </p:txBody>
      </p:sp>
      <p:sp>
        <p:nvSpPr>
          <p:cNvPr id="4" name="Slide Number Placeholder 3">
            <a:extLst>
              <a:ext uri="{FF2B5EF4-FFF2-40B4-BE49-F238E27FC236}">
                <a16:creationId xmlns:a16="http://schemas.microsoft.com/office/drawing/2014/main" id="{3F1A8D56-D5CC-4D7A-8B80-BF705C61568A}"/>
              </a:ext>
            </a:extLst>
          </p:cNvPr>
          <p:cNvSpPr>
            <a:spLocks noGrp="1"/>
          </p:cNvSpPr>
          <p:nvPr>
            <p:ph type="sldNum" sz="quarter" idx="11"/>
          </p:nvPr>
        </p:nvSpPr>
        <p:spPr/>
        <p:txBody>
          <a:bodyPr/>
          <a:lstStyle/>
          <a:p>
            <a:pPr>
              <a:defRPr/>
            </a:pPr>
            <a:fld id="{88F22529-F9D4-471F-B169-326C5BAC43FC}" type="slidenum">
              <a:rPr lang="en-GB" smtClean="0"/>
              <a:pPr>
                <a:defRPr/>
              </a:pPr>
              <a:t>76</a:t>
            </a:fld>
            <a:endParaRPr lang="en-GB" dirty="0"/>
          </a:p>
        </p:txBody>
      </p:sp>
      <p:pic>
        <p:nvPicPr>
          <p:cNvPr id="233474" name="Picture 2">
            <a:extLst>
              <a:ext uri="{FF2B5EF4-FFF2-40B4-BE49-F238E27FC236}">
                <a16:creationId xmlns:a16="http://schemas.microsoft.com/office/drawing/2014/main" id="{2ABF81E3-4611-4C47-BE28-42ADC7EFD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297" y="3124371"/>
            <a:ext cx="5511114" cy="304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27741"/>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21876D7C-9FDC-4D4F-B2DC-BF06A2C8159B}"/>
              </a:ext>
            </a:extLst>
          </p:cNvPr>
          <p:cNvSpPr>
            <a:spLocks noGrp="1" noChangeArrowheads="1"/>
          </p:cNvSpPr>
          <p:nvPr>
            <p:ph type="title"/>
          </p:nvPr>
        </p:nvSpPr>
        <p:spPr/>
        <p:txBody>
          <a:bodyPr/>
          <a:lstStyle/>
          <a:p>
            <a:pPr algn="ctr" eaLnBrk="1" hangingPunct="1"/>
            <a:r>
              <a:rPr lang="en-US" altLang="en-US" b="1" dirty="0">
                <a:solidFill>
                  <a:srgbClr val="002060"/>
                </a:solidFill>
                <a:ea typeface="Verdana" panose="020B0604030504040204" pitchFamily="34" charset="0"/>
              </a:rPr>
              <a:t>OCCUPATIONAL HEALTH</a:t>
            </a:r>
          </a:p>
        </p:txBody>
      </p:sp>
      <p:sp>
        <p:nvSpPr>
          <p:cNvPr id="82947" name="Content Placeholder 3">
            <a:extLst>
              <a:ext uri="{FF2B5EF4-FFF2-40B4-BE49-F238E27FC236}">
                <a16:creationId xmlns:a16="http://schemas.microsoft.com/office/drawing/2014/main" id="{FA20BFF3-7385-4275-BB0C-ED392463DC55}"/>
              </a:ext>
            </a:extLst>
          </p:cNvPr>
          <p:cNvSpPr>
            <a:spLocks noGrp="1" noChangeArrowheads="1"/>
          </p:cNvSpPr>
          <p:nvPr>
            <p:ph idx="1"/>
          </p:nvPr>
        </p:nvSpPr>
        <p:spPr/>
        <p:txBody>
          <a:bodyPr/>
          <a:lstStyle/>
          <a:p>
            <a:pPr marL="339725" indent="-339725" eaLnBrk="1" hangingPunct="1"/>
            <a:r>
              <a:rPr lang="en-US" altLang="en-US" sz="2400" b="1" i="1" dirty="0">
                <a:latin typeface="Calibri Light" panose="020F0302020204030204" pitchFamily="34" charset="0"/>
                <a:cs typeface="Calibri Light" panose="020F0302020204030204" pitchFamily="34" charset="0"/>
              </a:rPr>
              <a:t>Workers may be exposed to chemical, physical or biological hazards which could affect their health</a:t>
            </a:r>
          </a:p>
          <a:p>
            <a:pPr marL="738188" lvl="1" indent="-39528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These hazard should be evaluated, If possible, by qualified S&amp;H professionals, such as industrial or occupational hygienists or safety professionals</a:t>
            </a:r>
          </a:p>
          <a:p>
            <a:pPr marL="738188" lvl="1" indent="-39528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The hazards should be quantified when possible, such as by air sampling for comparison to occupational exposure limits or recommendations.</a:t>
            </a:r>
          </a:p>
          <a:p>
            <a:pPr marL="738188" lvl="1" indent="-395288" eaLnBrk="1" hangingPunct="1">
              <a:buFont typeface="Verdana" panose="020B0604030504040204" pitchFamily="34" charset="0"/>
              <a:buChar char="‒"/>
            </a:pPr>
            <a:r>
              <a:rPr lang="en-US" altLang="en-US" sz="2400" b="1" dirty="0">
                <a:latin typeface="Calibri Light" panose="020F0302020204030204" pitchFamily="34" charset="0"/>
                <a:cs typeface="Calibri Light" panose="020F0302020204030204" pitchFamily="34" charset="0"/>
              </a:rPr>
              <a:t>Hazards exceeding required or recommended exposure limits require action following the earlier Hierarchy of Controls strategy</a:t>
            </a:r>
          </a:p>
        </p:txBody>
      </p:sp>
      <p:sp>
        <p:nvSpPr>
          <p:cNvPr id="34820" name="Slide Number Placeholder 2">
            <a:extLst>
              <a:ext uri="{FF2B5EF4-FFF2-40B4-BE49-F238E27FC236}">
                <a16:creationId xmlns:a16="http://schemas.microsoft.com/office/drawing/2014/main" id="{E9E624FB-481E-4192-A7DF-CC7EFC29BA3C}"/>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CC9F7F1C-EFD0-470E-9E3C-4293B42C6DA7}" type="slidenum">
              <a:rPr lang="en-US" altLang="en-US" sz="1273">
                <a:latin typeface="Times New Roman" panose="02020603050405020304" pitchFamily="18" charset="0"/>
              </a:rPr>
              <a:pPr fontAlgn="base">
                <a:spcBef>
                  <a:spcPct val="0"/>
                </a:spcBef>
                <a:spcAft>
                  <a:spcPct val="0"/>
                </a:spcAft>
                <a:defRPr/>
              </a:pPr>
              <a:t>77</a:t>
            </a:fld>
            <a:endParaRPr lang="en-US" altLang="en-US" sz="1273">
              <a:latin typeface="Times New Roman" panose="02020603050405020304" pitchFamily="18" charset="0"/>
            </a:endParaRP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D53AFDE9-D253-4B88-A87A-416CBB6F8D68}"/>
              </a:ext>
            </a:extLst>
          </p:cNvPr>
          <p:cNvSpPr>
            <a:spLocks noGrp="1" noChangeArrowheads="1"/>
          </p:cNvSpPr>
          <p:nvPr>
            <p:ph type="title"/>
          </p:nvPr>
        </p:nvSpPr>
        <p:spPr/>
        <p:txBody>
          <a:bodyPr/>
          <a:lstStyle/>
          <a:p>
            <a:pPr algn="ctr"/>
            <a:r>
              <a:rPr lang="en-US" altLang="en-US" b="1" dirty="0">
                <a:solidFill>
                  <a:srgbClr val="002060"/>
                </a:solidFill>
              </a:rPr>
              <a:t>OCCUPATIONAL HEALTH HAZARDS</a:t>
            </a:r>
            <a:endParaRPr lang="en-CA" altLang="en-US" b="1" dirty="0">
              <a:solidFill>
                <a:srgbClr val="002060"/>
              </a:solidFill>
            </a:endParaRPr>
          </a:p>
        </p:txBody>
      </p:sp>
      <p:sp>
        <p:nvSpPr>
          <p:cNvPr id="3" name="Text Placeholder 2">
            <a:extLst>
              <a:ext uri="{FF2B5EF4-FFF2-40B4-BE49-F238E27FC236}">
                <a16:creationId xmlns:a16="http://schemas.microsoft.com/office/drawing/2014/main" id="{1C0E844A-95C7-444D-A997-6492145C8680}"/>
              </a:ext>
            </a:extLst>
          </p:cNvPr>
          <p:cNvSpPr>
            <a:spLocks noGrp="1"/>
          </p:cNvSpPr>
          <p:nvPr>
            <p:ph idx="1"/>
          </p:nvPr>
        </p:nvSpPr>
        <p:spPr/>
        <p:txBody>
          <a:bodyPr/>
          <a:lstStyle/>
          <a:p>
            <a:pPr>
              <a:defRPr/>
            </a:pPr>
            <a:r>
              <a:rPr lang="en-US" sz="2400" b="1" dirty="0">
                <a:latin typeface="Calibri Light" panose="020F0302020204030204" pitchFamily="34" charset="0"/>
                <a:cs typeface="Calibri Light" panose="020F0302020204030204" pitchFamily="34" charset="0"/>
              </a:rPr>
              <a:t>General classes of occupational health hazards</a:t>
            </a:r>
          </a:p>
          <a:p>
            <a:pPr lvl="1">
              <a:defRPr/>
            </a:pPr>
            <a:r>
              <a:rPr lang="en-US" sz="2400" b="1" dirty="0">
                <a:latin typeface="Calibri Light" panose="020F0302020204030204" pitchFamily="34" charset="0"/>
                <a:cs typeface="Calibri Light" panose="020F0302020204030204" pitchFamily="34" charset="0"/>
              </a:rPr>
              <a:t>Chemicals – hazardous materials</a:t>
            </a:r>
          </a:p>
          <a:p>
            <a:pPr lvl="1">
              <a:defRPr/>
            </a:pPr>
            <a:r>
              <a:rPr lang="en-US" sz="2400" b="1" dirty="0">
                <a:latin typeface="Calibri Light" panose="020F0302020204030204" pitchFamily="34" charset="0"/>
                <a:cs typeface="Calibri Light" panose="020F0302020204030204" pitchFamily="34" charset="0"/>
              </a:rPr>
              <a:t>Biological: infectious disease and blood-borne pathogens</a:t>
            </a:r>
          </a:p>
          <a:p>
            <a:pPr lvl="1">
              <a:defRPr/>
            </a:pPr>
            <a:r>
              <a:rPr lang="en-US" sz="2400" b="1" dirty="0">
                <a:latin typeface="Calibri Light" panose="020F0302020204030204" pitchFamily="34" charset="0"/>
                <a:cs typeface="Calibri Light" panose="020F0302020204030204" pitchFamily="34" charset="0"/>
              </a:rPr>
              <a:t>Physical: vibration, noise, heat</a:t>
            </a:r>
          </a:p>
          <a:p>
            <a:pPr>
              <a:defRPr/>
            </a:pPr>
            <a:endParaRPr lang="en-US" sz="2400" b="1" dirty="0">
              <a:latin typeface="Calibri Light" panose="020F0302020204030204" pitchFamily="34" charset="0"/>
              <a:cs typeface="Calibri Light" panose="020F0302020204030204" pitchFamily="34" charset="0"/>
            </a:endParaRPr>
          </a:p>
          <a:p>
            <a:pPr>
              <a:defRPr/>
            </a:pPr>
            <a:r>
              <a:rPr lang="en-US" sz="2400" b="1" dirty="0">
                <a:latin typeface="Calibri Light" panose="020F0302020204030204" pitchFamily="34" charset="0"/>
                <a:cs typeface="Calibri Light" panose="020F0302020204030204" pitchFamily="34" charset="0"/>
              </a:rPr>
              <a:t>Exposure to occupational health hazards may require medical surveillance to assure the health of the workers</a:t>
            </a:r>
          </a:p>
          <a:p>
            <a:pPr>
              <a:defRPr/>
            </a:pPr>
            <a:endParaRPr lang="en-US" sz="2400" dirty="0"/>
          </a:p>
          <a:p>
            <a:pPr>
              <a:defRPr/>
            </a:pPr>
            <a:endParaRPr lang="en-US" sz="2400" dirty="0"/>
          </a:p>
          <a:p>
            <a:pPr>
              <a:defRPr/>
            </a:pPr>
            <a:endParaRPr lang="en-CA" sz="2400" dirty="0"/>
          </a:p>
        </p:txBody>
      </p:sp>
      <p:sp>
        <p:nvSpPr>
          <p:cNvPr id="2" name="Slide Number Placeholder 1">
            <a:extLst>
              <a:ext uri="{FF2B5EF4-FFF2-40B4-BE49-F238E27FC236}">
                <a16:creationId xmlns:a16="http://schemas.microsoft.com/office/drawing/2014/main" id="{EF845806-87A6-47F1-857A-AA7B467C8373}"/>
              </a:ext>
            </a:extLst>
          </p:cNvPr>
          <p:cNvSpPr>
            <a:spLocks noGrp="1"/>
          </p:cNvSpPr>
          <p:nvPr>
            <p:ph type="sldNum" sz="quarter" idx="11"/>
          </p:nvPr>
        </p:nvSpPr>
        <p:spPr/>
        <p:txBody>
          <a:bodyPr/>
          <a:lstStyle/>
          <a:p>
            <a:pPr>
              <a:defRPr/>
            </a:pPr>
            <a:fld id="{8C28C825-8B56-4D47-AD22-1565AC870D51}" type="slidenum">
              <a:rPr lang="en-GB" smtClean="0"/>
              <a:pPr>
                <a:defRPr/>
              </a:pPr>
              <a:t>78</a:t>
            </a:fld>
            <a:endParaRPr lang="en-GB" dirty="0"/>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C62323DA-349B-4B63-9882-BCDAC879D34A}"/>
              </a:ext>
            </a:extLst>
          </p:cNvPr>
          <p:cNvSpPr>
            <a:spLocks noGrp="1" noChangeArrowheads="1"/>
          </p:cNvSpPr>
          <p:nvPr>
            <p:ph type="title"/>
          </p:nvPr>
        </p:nvSpPr>
        <p:spPr/>
        <p:txBody>
          <a:bodyPr/>
          <a:lstStyle/>
          <a:p>
            <a:pPr algn="ctr" eaLnBrk="1" hangingPunct="1"/>
            <a:r>
              <a:rPr lang="en-US" altLang="en-US" b="1" dirty="0">
                <a:solidFill>
                  <a:srgbClr val="002060"/>
                </a:solidFill>
                <a:ea typeface="Verdana" panose="020B0604030504040204" pitchFamily="34" charset="0"/>
              </a:rPr>
              <a:t>MEDICAL SURVEILLANCE</a:t>
            </a:r>
          </a:p>
        </p:txBody>
      </p:sp>
      <p:sp>
        <p:nvSpPr>
          <p:cNvPr id="83971" name="Content Placeholder 3">
            <a:extLst>
              <a:ext uri="{FF2B5EF4-FFF2-40B4-BE49-F238E27FC236}">
                <a16:creationId xmlns:a16="http://schemas.microsoft.com/office/drawing/2014/main" id="{D7EECC88-A027-419A-8366-047E6E09472E}"/>
              </a:ext>
            </a:extLst>
          </p:cNvPr>
          <p:cNvSpPr>
            <a:spLocks noGrp="1" noChangeArrowheads="1"/>
          </p:cNvSpPr>
          <p:nvPr>
            <p:ph idx="1"/>
          </p:nvPr>
        </p:nvSpPr>
        <p:spPr/>
        <p:txBody>
          <a:bodyPr/>
          <a:lstStyle/>
          <a:p>
            <a:pPr marL="339725" indent="-339725" eaLnBrk="1" hangingPunct="1"/>
            <a:r>
              <a:rPr lang="en-US" altLang="en-US" sz="2000" b="1" i="1" dirty="0">
                <a:latin typeface="Calibri Light" panose="020F0302020204030204" pitchFamily="34" charset="0"/>
                <a:cs typeface="Calibri Light" panose="020F0302020204030204" pitchFamily="34" charset="0"/>
              </a:rPr>
              <a:t>Medical Surveillance of exposed workers</a:t>
            </a:r>
          </a:p>
          <a:p>
            <a:pPr marL="685800" lvl="1" indent="-342900" eaLnBrk="1" hangingPunct="1">
              <a:buFont typeface="Verdana" panose="020B0604030504040204" pitchFamily="34" charset="0"/>
              <a:buChar char="‒"/>
            </a:pPr>
            <a:r>
              <a:rPr lang="en-US" altLang="en-US" sz="2000" b="1" dirty="0">
                <a:latin typeface="Calibri Light"/>
                <a:cs typeface="Calibri Light"/>
              </a:rPr>
              <a:t>Workers potentially exposed to certain hazardous agents may require periodic medical surveillance:</a:t>
            </a:r>
          </a:p>
          <a:p>
            <a:pPr marL="685800" lvl="1" indent="-342900">
              <a:buFont typeface="Verdana" panose="020B0604030504040204" pitchFamily="34" charset="0"/>
              <a:buChar char="‒"/>
            </a:pPr>
            <a:r>
              <a:rPr lang="en-US" altLang="en-US" sz="2000" b="1" dirty="0">
                <a:latin typeface="Calibri Light"/>
                <a:cs typeface="Calibri Light"/>
              </a:rPr>
              <a:t>Examples of exposures that may require medical surveillance include:</a:t>
            </a:r>
            <a:endParaRPr lang="en-US" dirty="0"/>
          </a:p>
          <a:p>
            <a:pPr lvl="3" indent="-344488" eaLnBrk="1" hangingPunct="1">
              <a:buSzPct val="75000"/>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Lead exposure</a:t>
            </a:r>
          </a:p>
          <a:p>
            <a:pPr lvl="3" indent="-344488" eaLnBrk="1" hangingPunct="1">
              <a:buSzPct val="75000"/>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Silica exposure</a:t>
            </a:r>
          </a:p>
          <a:p>
            <a:pPr lvl="3" indent="-344488" eaLnBrk="1" hangingPunct="1">
              <a:buSzPct val="75000"/>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High level noise exposure (may require annual hearing testing)</a:t>
            </a:r>
          </a:p>
          <a:p>
            <a:pPr lvl="3" indent="-344488" eaLnBrk="1" hangingPunct="1">
              <a:buSzPct val="75000"/>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Certain solvent exposures such as benzene</a:t>
            </a:r>
          </a:p>
          <a:p>
            <a:pPr marL="685800" lvl="1" indent="-342900" eaLnBrk="1" hangingPunct="1">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Workers with abnormal results may have work restrictions or other requirements until more appropriate controls are implemented</a:t>
            </a:r>
          </a:p>
          <a:p>
            <a:pPr marL="685800" lvl="1" indent="-342900" eaLnBrk="1" hangingPunct="1">
              <a:buFont typeface="Verdana" panose="020B0604030504040204" pitchFamily="34" charset="0"/>
              <a:buChar char="‒"/>
            </a:pPr>
            <a:r>
              <a:rPr lang="en-US" altLang="en-US" sz="2000" b="1" dirty="0">
                <a:latin typeface="Calibri Light" panose="020F0302020204030204" pitchFamily="34" charset="0"/>
                <a:cs typeface="Calibri Light" panose="020F0302020204030204" pitchFamily="34" charset="0"/>
              </a:rPr>
              <a:t>Medical surveillance may also be required with the use of certain types of personal protective equipment such as respirators</a:t>
            </a:r>
          </a:p>
        </p:txBody>
      </p:sp>
      <p:sp>
        <p:nvSpPr>
          <p:cNvPr id="35844" name="Slide Number Placeholder 2">
            <a:extLst>
              <a:ext uri="{FF2B5EF4-FFF2-40B4-BE49-F238E27FC236}">
                <a16:creationId xmlns:a16="http://schemas.microsoft.com/office/drawing/2014/main" id="{5FA70192-ABAF-460F-AD8D-484CC5690D93}"/>
              </a:ext>
            </a:extLst>
          </p:cNvPr>
          <p:cNvSpPr>
            <a:spLocks noGrp="1" noChangeArrowheads="1"/>
          </p:cNvSpPr>
          <p:nvPr>
            <p:ph type="sldNum" sz="quarter" idx="11"/>
          </p:nvPr>
        </p:nvSpPr>
        <p:spPr bwMode="auto"/>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75416" indent="-259775">
              <a:defRPr>
                <a:solidFill>
                  <a:schemeClr val="tx1"/>
                </a:solidFill>
                <a:latin typeface="Calibri" panose="020F0502020204030204" pitchFamily="34" charset="0"/>
              </a:defRPr>
            </a:lvl2pPr>
            <a:lvl3pPr marL="1039101" indent="-207820">
              <a:defRPr>
                <a:solidFill>
                  <a:schemeClr val="tx1"/>
                </a:solidFill>
                <a:latin typeface="Calibri" panose="020F0502020204030204" pitchFamily="34" charset="0"/>
              </a:defRPr>
            </a:lvl3pPr>
            <a:lvl4pPr marL="1454742" indent="-207820">
              <a:defRPr>
                <a:solidFill>
                  <a:schemeClr val="tx1"/>
                </a:solidFill>
                <a:latin typeface="Calibri" panose="020F0502020204030204" pitchFamily="34" charset="0"/>
              </a:defRPr>
            </a:lvl4pPr>
            <a:lvl5pPr marL="1870382" indent="-207820">
              <a:defRPr>
                <a:solidFill>
                  <a:schemeClr val="tx1"/>
                </a:solidFill>
                <a:latin typeface="Calibri" panose="020F0502020204030204" pitchFamily="34" charset="0"/>
              </a:defRPr>
            </a:lvl5pPr>
            <a:lvl6pPr marL="2286023" indent="-207820" eaLnBrk="0" fontAlgn="base" hangingPunct="0">
              <a:spcBef>
                <a:spcPct val="0"/>
              </a:spcBef>
              <a:spcAft>
                <a:spcPct val="0"/>
              </a:spcAft>
              <a:defRPr>
                <a:solidFill>
                  <a:schemeClr val="tx1"/>
                </a:solidFill>
                <a:latin typeface="Calibri" panose="020F0502020204030204" pitchFamily="34" charset="0"/>
              </a:defRPr>
            </a:lvl6pPr>
            <a:lvl7pPr marL="2701663" indent="-207820" eaLnBrk="0" fontAlgn="base" hangingPunct="0">
              <a:spcBef>
                <a:spcPct val="0"/>
              </a:spcBef>
              <a:spcAft>
                <a:spcPct val="0"/>
              </a:spcAft>
              <a:defRPr>
                <a:solidFill>
                  <a:schemeClr val="tx1"/>
                </a:solidFill>
                <a:latin typeface="Calibri" panose="020F0502020204030204" pitchFamily="34" charset="0"/>
              </a:defRPr>
            </a:lvl7pPr>
            <a:lvl8pPr marL="3117304" indent="-207820" eaLnBrk="0" fontAlgn="base" hangingPunct="0">
              <a:spcBef>
                <a:spcPct val="0"/>
              </a:spcBef>
              <a:spcAft>
                <a:spcPct val="0"/>
              </a:spcAft>
              <a:defRPr>
                <a:solidFill>
                  <a:schemeClr val="tx1"/>
                </a:solidFill>
                <a:latin typeface="Calibri" panose="020F0502020204030204" pitchFamily="34" charset="0"/>
              </a:defRPr>
            </a:lvl8pPr>
            <a:lvl9pPr marL="3532944" indent="-20782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49FC22E2-A2BE-415B-A0CE-636A487847BC}" type="slidenum">
              <a:rPr lang="en-US" altLang="en-US" sz="1273">
                <a:latin typeface="Times New Roman" panose="02020603050405020304" pitchFamily="18" charset="0"/>
              </a:rPr>
              <a:pPr fontAlgn="base">
                <a:spcBef>
                  <a:spcPct val="0"/>
                </a:spcBef>
                <a:spcAft>
                  <a:spcPct val="0"/>
                </a:spcAft>
                <a:defRPr/>
              </a:pPr>
              <a:t>79</a:t>
            </a:fld>
            <a:endParaRPr lang="en-US" altLang="en-US" sz="1273" dirty="0">
              <a:latin typeface="Times New Roman" panose="02020603050405020304" pitchFamily="18" charset="0"/>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555A-A41F-419C-B137-464A011AC25A}"/>
              </a:ext>
            </a:extLst>
          </p:cNvPr>
          <p:cNvSpPr>
            <a:spLocks noGrp="1"/>
          </p:cNvSpPr>
          <p:nvPr>
            <p:ph type="title"/>
          </p:nvPr>
        </p:nvSpPr>
        <p:spPr/>
        <p:txBody>
          <a:bodyPr/>
          <a:lstStyle/>
          <a:p>
            <a:pPr algn="ctr"/>
            <a:r>
              <a:rPr lang="en-US" b="1" dirty="0">
                <a:solidFill>
                  <a:srgbClr val="002060"/>
                </a:solidFill>
              </a:rPr>
              <a:t>HOW THIS COURSE IS STRUCTURED</a:t>
            </a:r>
          </a:p>
        </p:txBody>
      </p:sp>
      <p:sp>
        <p:nvSpPr>
          <p:cNvPr id="3" name="Content Placeholder 2">
            <a:extLst>
              <a:ext uri="{FF2B5EF4-FFF2-40B4-BE49-F238E27FC236}">
                <a16:creationId xmlns:a16="http://schemas.microsoft.com/office/drawing/2014/main" id="{4627A972-6FF1-4FEE-B350-EAB918F25B4C}"/>
              </a:ext>
            </a:extLst>
          </p:cNvPr>
          <p:cNvSpPr>
            <a:spLocks noGrp="1"/>
          </p:cNvSpPr>
          <p:nvPr>
            <p:ph idx="1"/>
          </p:nvPr>
        </p:nvSpPr>
        <p:spPr/>
        <p:txBody>
          <a:bodyPr/>
          <a:lstStyle/>
          <a:p>
            <a:r>
              <a:rPr lang="en-US" dirty="0"/>
              <a:t>Slides and knowledge checks.  </a:t>
            </a:r>
          </a:p>
          <a:p>
            <a:r>
              <a:rPr lang="en-US" dirty="0"/>
              <a:t>The slides are sequential, but each section can be taken independently</a:t>
            </a:r>
          </a:p>
          <a:p>
            <a:r>
              <a:rPr lang="en-US" dirty="0"/>
              <a:t>The emphasis of the course is on best practices</a:t>
            </a:r>
          </a:p>
          <a:p>
            <a:r>
              <a:rPr lang="en-US" dirty="0"/>
              <a:t>The course does not focus on rules or regulations that are country specific, but there are some refences to practices in the United States (example:  Fire Classifications)</a:t>
            </a:r>
          </a:p>
          <a:p>
            <a:r>
              <a:rPr lang="en-US" dirty="0"/>
              <a:t>The course is designed to be completed in 2 to 4 hours.</a:t>
            </a:r>
          </a:p>
        </p:txBody>
      </p:sp>
      <p:sp>
        <p:nvSpPr>
          <p:cNvPr id="4" name="Slide Number Placeholder 3">
            <a:extLst>
              <a:ext uri="{FF2B5EF4-FFF2-40B4-BE49-F238E27FC236}">
                <a16:creationId xmlns:a16="http://schemas.microsoft.com/office/drawing/2014/main" id="{2E0434B2-0AF8-4041-A4A7-C7B3129E0AA9}"/>
              </a:ext>
            </a:extLst>
          </p:cNvPr>
          <p:cNvSpPr>
            <a:spLocks noGrp="1"/>
          </p:cNvSpPr>
          <p:nvPr>
            <p:ph type="sldNum" sz="quarter" idx="11"/>
          </p:nvPr>
        </p:nvSpPr>
        <p:spPr/>
        <p:txBody>
          <a:bodyPr/>
          <a:lstStyle/>
          <a:p>
            <a:pPr>
              <a:defRPr/>
            </a:pPr>
            <a:fld id="{8C28C825-8B56-4D47-AD22-1565AC870D51}" type="slidenum">
              <a:rPr lang="en-GB" smtClean="0"/>
              <a:pPr>
                <a:defRPr/>
              </a:pPr>
              <a:t>8</a:t>
            </a:fld>
            <a:endParaRPr lang="en-GB" dirty="0"/>
          </a:p>
        </p:txBody>
      </p:sp>
    </p:spTree>
    <p:extLst>
      <p:ext uri="{BB962C8B-B14F-4D97-AF65-F5344CB8AC3E}">
        <p14:creationId xmlns:p14="http://schemas.microsoft.com/office/powerpoint/2010/main" val="4112834441"/>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69BFE-AEB5-4C6B-9578-202C07948CC7}"/>
              </a:ext>
            </a:extLst>
          </p:cNvPr>
          <p:cNvSpPr>
            <a:spLocks noGrp="1"/>
          </p:cNvSpPr>
          <p:nvPr>
            <p:ph type="title"/>
          </p:nvPr>
        </p:nvSpPr>
        <p:spPr/>
        <p:txBody>
          <a:bodyPr/>
          <a:lstStyle/>
          <a:p>
            <a:pPr algn="ctr"/>
            <a:r>
              <a:rPr lang="en-US" b="1" dirty="0">
                <a:solidFill>
                  <a:srgbClr val="002060"/>
                </a:solidFill>
              </a:rPr>
              <a:t>BIOLOGICAL HAZARDS</a:t>
            </a:r>
          </a:p>
        </p:txBody>
      </p:sp>
      <p:pic>
        <p:nvPicPr>
          <p:cNvPr id="233474" name="Picture 2">
            <a:extLst>
              <a:ext uri="{FF2B5EF4-FFF2-40B4-BE49-F238E27FC236}">
                <a16:creationId xmlns:a16="http://schemas.microsoft.com/office/drawing/2014/main" id="{DCBEAE30-269C-4EA0-A6FA-15D11CEF9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359" y="1122363"/>
            <a:ext cx="5219700" cy="49420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1B7E7E6-964A-4F58-ABA3-D75B8AA6BFE7}"/>
              </a:ext>
            </a:extLst>
          </p:cNvPr>
          <p:cNvSpPr>
            <a:spLocks noGrp="1"/>
          </p:cNvSpPr>
          <p:nvPr>
            <p:ph type="sldNum" sz="quarter" idx="11"/>
          </p:nvPr>
        </p:nvSpPr>
        <p:spPr/>
        <p:txBody>
          <a:bodyPr/>
          <a:lstStyle/>
          <a:p>
            <a:pPr>
              <a:defRPr/>
            </a:pPr>
            <a:fld id="{8C28C825-8B56-4D47-AD22-1565AC870D51}" type="slidenum">
              <a:rPr lang="en-GB" smtClean="0"/>
              <a:pPr>
                <a:defRPr/>
              </a:pPr>
              <a:t>80</a:t>
            </a:fld>
            <a:endParaRPr lang="en-GB" dirty="0"/>
          </a:p>
        </p:txBody>
      </p:sp>
    </p:spTree>
    <p:extLst>
      <p:ext uri="{BB962C8B-B14F-4D97-AF65-F5344CB8AC3E}">
        <p14:creationId xmlns:p14="http://schemas.microsoft.com/office/powerpoint/2010/main" val="2519946446"/>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a:extLst>
              <a:ext uri="{FF2B5EF4-FFF2-40B4-BE49-F238E27FC236}">
                <a16:creationId xmlns:a16="http://schemas.microsoft.com/office/drawing/2014/main" id="{830EABE7-4F3D-4F9F-AF58-A1783FB41FB1}"/>
              </a:ext>
            </a:extLst>
          </p:cNvPr>
          <p:cNvSpPr>
            <a:spLocks noGrp="1" noChangeArrowheads="1"/>
          </p:cNvSpPr>
          <p:nvPr>
            <p:ph type="title"/>
          </p:nvPr>
        </p:nvSpPr>
        <p:spPr/>
        <p:txBody>
          <a:bodyPr/>
          <a:lstStyle/>
          <a:p>
            <a:pPr algn="ctr"/>
            <a:r>
              <a:rPr lang="en-US" altLang="en-US" b="1" dirty="0">
                <a:solidFill>
                  <a:srgbClr val="002060"/>
                </a:solidFill>
              </a:rPr>
              <a:t>WHAT are BIOLOGICAL HAZARDS?</a:t>
            </a:r>
          </a:p>
        </p:txBody>
      </p:sp>
      <p:sp>
        <p:nvSpPr>
          <p:cNvPr id="9219" name="Rectangle 3">
            <a:extLst>
              <a:ext uri="{FF2B5EF4-FFF2-40B4-BE49-F238E27FC236}">
                <a16:creationId xmlns:a16="http://schemas.microsoft.com/office/drawing/2014/main" id="{CF5A5F3E-7362-462E-9CCD-23FF393758E5}"/>
              </a:ext>
            </a:extLst>
          </p:cNvPr>
          <p:cNvSpPr>
            <a:spLocks noGrp="1" noChangeArrowheads="1"/>
          </p:cNvSpPr>
          <p:nvPr>
            <p:ph idx="1"/>
          </p:nvPr>
        </p:nvSpPr>
        <p:spPr/>
        <p:txBody>
          <a:bodyPr/>
          <a:lstStyle/>
          <a:p>
            <a:pPr>
              <a:buFont typeface="Wingdings" panose="05000000000000000000" pitchFamily="2" charset="2"/>
              <a:buNone/>
              <a:defRPr/>
            </a:pPr>
            <a:endParaRPr lang="en-US" altLang="en-US" sz="1800" dirty="0"/>
          </a:p>
          <a:p>
            <a:pPr marL="0" indent="0">
              <a:buNone/>
              <a:defRPr/>
            </a:pPr>
            <a:r>
              <a:rPr lang="en-US" sz="2800" b="1" dirty="0">
                <a:latin typeface="Calibri Light" panose="020F0302020204030204" pitchFamily="34" charset="0"/>
                <a:cs typeface="Calibri Light" panose="020F0302020204030204" pitchFamily="34" charset="0"/>
              </a:rPr>
              <a:t>Biological hazards are those organisms and biological substances (e.g. allergens) that pose a threat to the health of people</a:t>
            </a:r>
          </a:p>
          <a:p>
            <a:pPr lvl="1">
              <a:defRPr/>
            </a:pPr>
            <a:r>
              <a:rPr lang="en-US" sz="2800" b="1" dirty="0">
                <a:latin typeface="Calibri Light" panose="020F0302020204030204" pitchFamily="34" charset="0"/>
                <a:cs typeface="Calibri Light" panose="020F0302020204030204" pitchFamily="34" charset="0"/>
              </a:rPr>
              <a:t>This can include blood-borne pathogens (most at risk are those in the medical profession), animal vectors, especially for animal handlers (mites, ticks and fleas), bacteria and fungi (e.g., black mold), infectious disease and others.</a:t>
            </a:r>
          </a:p>
          <a:p>
            <a:pPr marL="349250" indent="-349250">
              <a:defRPr/>
            </a:pPr>
            <a:endParaRPr lang="en-US" altLang="en-US" sz="2800" dirty="0"/>
          </a:p>
          <a:p>
            <a:pPr>
              <a:defRPr/>
            </a:pPr>
            <a:endParaRPr lang="en-US" altLang="en-US" sz="1800" dirty="0"/>
          </a:p>
        </p:txBody>
      </p:sp>
      <p:sp>
        <p:nvSpPr>
          <p:cNvPr id="2" name="Slide Number Placeholder 1">
            <a:extLst>
              <a:ext uri="{FF2B5EF4-FFF2-40B4-BE49-F238E27FC236}">
                <a16:creationId xmlns:a16="http://schemas.microsoft.com/office/drawing/2014/main" id="{8A9F7A68-3B9A-4F42-B030-9F6330E7A3AB}"/>
              </a:ext>
            </a:extLst>
          </p:cNvPr>
          <p:cNvSpPr>
            <a:spLocks noGrp="1"/>
          </p:cNvSpPr>
          <p:nvPr>
            <p:ph type="sldNum" sz="quarter" idx="11"/>
          </p:nvPr>
        </p:nvSpPr>
        <p:spPr/>
        <p:txBody>
          <a:bodyPr/>
          <a:lstStyle/>
          <a:p>
            <a:pPr>
              <a:defRPr/>
            </a:pPr>
            <a:fld id="{8C28C825-8B56-4D47-AD22-1565AC870D51}" type="slidenum">
              <a:rPr lang="en-GB" smtClean="0"/>
              <a:pPr>
                <a:defRPr/>
              </a:pPr>
              <a:t>81</a:t>
            </a:fld>
            <a:endParaRPr lang="en-GB" dirty="0"/>
          </a:p>
        </p:txBody>
      </p:sp>
    </p:spTree>
    <p:extLst>
      <p:ext uri="{BB962C8B-B14F-4D97-AF65-F5344CB8AC3E}">
        <p14:creationId xmlns:p14="http://schemas.microsoft.com/office/powerpoint/2010/main" val="4242054956"/>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a:extLst>
              <a:ext uri="{FF2B5EF4-FFF2-40B4-BE49-F238E27FC236}">
                <a16:creationId xmlns:a16="http://schemas.microsoft.com/office/drawing/2014/main" id="{830EABE7-4F3D-4F9F-AF58-A1783FB41FB1}"/>
              </a:ext>
            </a:extLst>
          </p:cNvPr>
          <p:cNvSpPr>
            <a:spLocks noGrp="1" noChangeArrowheads="1"/>
          </p:cNvSpPr>
          <p:nvPr>
            <p:ph type="title"/>
          </p:nvPr>
        </p:nvSpPr>
        <p:spPr>
          <a:xfrm>
            <a:off x="457200" y="326593"/>
            <a:ext cx="8229600" cy="1039091"/>
          </a:xfrm>
        </p:spPr>
        <p:txBody>
          <a:bodyPr/>
          <a:lstStyle/>
          <a:p>
            <a:pPr algn="ctr"/>
            <a:r>
              <a:rPr lang="en-US" altLang="en-US" b="1" dirty="0">
                <a:solidFill>
                  <a:srgbClr val="002060"/>
                </a:solidFill>
              </a:rPr>
              <a:t>WHAT are BLOODBORNE PATHOGENS?</a:t>
            </a:r>
          </a:p>
        </p:txBody>
      </p:sp>
      <p:sp>
        <p:nvSpPr>
          <p:cNvPr id="9219" name="Rectangle 3">
            <a:extLst>
              <a:ext uri="{FF2B5EF4-FFF2-40B4-BE49-F238E27FC236}">
                <a16:creationId xmlns:a16="http://schemas.microsoft.com/office/drawing/2014/main" id="{CF5A5F3E-7362-462E-9CCD-23FF393758E5}"/>
              </a:ext>
            </a:extLst>
          </p:cNvPr>
          <p:cNvSpPr>
            <a:spLocks noGrp="1" noChangeArrowheads="1"/>
          </p:cNvSpPr>
          <p:nvPr>
            <p:ph idx="1"/>
          </p:nvPr>
        </p:nvSpPr>
        <p:spPr/>
        <p:txBody>
          <a:bodyPr/>
          <a:lstStyle/>
          <a:p>
            <a:pPr>
              <a:buFont typeface="Wingdings" panose="05000000000000000000" pitchFamily="2" charset="2"/>
              <a:buNone/>
              <a:defRPr/>
            </a:pPr>
            <a:endParaRPr lang="en-US" altLang="en-US" sz="1800" dirty="0"/>
          </a:p>
          <a:p>
            <a:pPr marL="349250" indent="-349250">
              <a:defRPr/>
            </a:pPr>
            <a:r>
              <a:rPr lang="en-US" altLang="en-US" sz="2800" b="1" dirty="0">
                <a:latin typeface="Calibri Light" panose="020F0302020204030204" pitchFamily="34" charset="0"/>
                <a:cs typeface="Calibri Light" panose="020F0302020204030204" pitchFamily="34" charset="0"/>
              </a:rPr>
              <a:t>Infectious microorganisms in human blood that can cause disease in humans.</a:t>
            </a:r>
          </a:p>
          <a:p>
            <a:pPr marL="349250" indent="-349250">
              <a:defRPr/>
            </a:pPr>
            <a:r>
              <a:rPr lang="en-US" altLang="en-US" sz="2800" b="1" dirty="0">
                <a:latin typeface="Calibri Light" panose="020F0302020204030204" pitchFamily="34" charset="0"/>
                <a:cs typeface="Calibri Light" panose="020F0302020204030204" pitchFamily="34" charset="0"/>
              </a:rPr>
              <a:t>Examples: </a:t>
            </a:r>
            <a:r>
              <a:rPr lang="en-CA" sz="2800" b="1" dirty="0">
                <a:latin typeface="Calibri Light" panose="020F0302020204030204" pitchFamily="34" charset="0"/>
                <a:cs typeface="Calibri Light" panose="020F0302020204030204" pitchFamily="34" charset="0"/>
              </a:rPr>
              <a:t>hepatitis B (HBV), hepatitis C (HCV) and human immunodeficiency virus (HIV).</a:t>
            </a:r>
          </a:p>
          <a:p>
            <a:pPr>
              <a:defRPr/>
            </a:pPr>
            <a:endParaRPr lang="en-US" altLang="en-US" sz="1800" b="1" dirty="0">
              <a:latin typeface="Calibri Light" panose="020F0302020204030204" pitchFamily="34" charset="0"/>
              <a:cs typeface="Calibri Light" panose="020F0302020204030204" pitchFamily="34" charset="0"/>
            </a:endParaRPr>
          </a:p>
        </p:txBody>
      </p:sp>
      <p:sp>
        <p:nvSpPr>
          <p:cNvPr id="105478" name="TextBox 2">
            <a:extLst>
              <a:ext uri="{FF2B5EF4-FFF2-40B4-BE49-F238E27FC236}">
                <a16:creationId xmlns:a16="http://schemas.microsoft.com/office/drawing/2014/main" id="{D0A48E0D-0285-41C4-8CE4-40558F7E684B}"/>
              </a:ext>
            </a:extLst>
          </p:cNvPr>
          <p:cNvSpPr txBox="1">
            <a:spLocks noChangeArrowheads="1"/>
          </p:cNvSpPr>
          <p:nvPr/>
        </p:nvSpPr>
        <p:spPr bwMode="auto">
          <a:xfrm>
            <a:off x="346221" y="4667458"/>
            <a:ext cx="8227202" cy="1107996"/>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dirty="0">
                <a:solidFill>
                  <a:srgbClr val="FF0000"/>
                </a:solidFill>
                <a:latin typeface="Calibri Light" panose="020F0302020204030204" pitchFamily="34" charset="0"/>
                <a:cs typeface="Calibri Light" panose="020F0302020204030204" pitchFamily="34" charset="0"/>
              </a:rPr>
              <a:t>Workers may be exposed by direct contact with body fluids or injuries from needlesticks and other contaminated sharp objects.</a:t>
            </a:r>
            <a:endParaRPr lang="en-US"/>
          </a:p>
          <a:p>
            <a:endParaRPr lang="en-CA" altLang="en-US" dirty="0"/>
          </a:p>
        </p:txBody>
      </p:sp>
      <p:sp>
        <p:nvSpPr>
          <p:cNvPr id="2" name="Slide Number Placeholder 1">
            <a:extLst>
              <a:ext uri="{FF2B5EF4-FFF2-40B4-BE49-F238E27FC236}">
                <a16:creationId xmlns:a16="http://schemas.microsoft.com/office/drawing/2014/main" id="{CFEEDD06-2B0D-48A3-B297-1F924EA76FE9}"/>
              </a:ext>
            </a:extLst>
          </p:cNvPr>
          <p:cNvSpPr>
            <a:spLocks noGrp="1"/>
          </p:cNvSpPr>
          <p:nvPr>
            <p:ph type="sldNum" sz="quarter" idx="11"/>
          </p:nvPr>
        </p:nvSpPr>
        <p:spPr/>
        <p:txBody>
          <a:bodyPr/>
          <a:lstStyle/>
          <a:p>
            <a:pPr>
              <a:defRPr/>
            </a:pPr>
            <a:fld id="{8C28C825-8B56-4D47-AD22-1565AC870D51}" type="slidenum">
              <a:rPr lang="en-GB" smtClean="0"/>
              <a:pPr>
                <a:defRPr/>
              </a:pPr>
              <a:t>82</a:t>
            </a:fld>
            <a:endParaRPr lang="en-GB" dirty="0"/>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35315FEF-B8C9-4E74-953D-EAFB6FD2FB4D}"/>
              </a:ext>
            </a:extLst>
          </p:cNvPr>
          <p:cNvSpPr>
            <a:spLocks noGrp="1" noChangeArrowheads="1"/>
          </p:cNvSpPr>
          <p:nvPr>
            <p:ph type="title"/>
          </p:nvPr>
        </p:nvSpPr>
        <p:spPr/>
        <p:txBody>
          <a:bodyPr/>
          <a:lstStyle/>
          <a:p>
            <a:pPr algn="ctr"/>
            <a:r>
              <a:rPr lang="en-US" altLang="en-US" b="1" dirty="0">
                <a:solidFill>
                  <a:srgbClr val="002060"/>
                </a:solidFill>
              </a:rPr>
              <a:t>BLOODBORNE PATHOGENS</a:t>
            </a:r>
          </a:p>
        </p:txBody>
      </p:sp>
      <p:sp>
        <p:nvSpPr>
          <p:cNvPr id="106499" name="Rectangle 3">
            <a:extLst>
              <a:ext uri="{FF2B5EF4-FFF2-40B4-BE49-F238E27FC236}">
                <a16:creationId xmlns:a16="http://schemas.microsoft.com/office/drawing/2014/main" id="{A51EDBE4-B1E9-45B1-96EC-4EE8A7C5B141}"/>
              </a:ext>
            </a:extLst>
          </p:cNvPr>
          <p:cNvSpPr>
            <a:spLocks noGrp="1" noChangeArrowheads="1"/>
          </p:cNvSpPr>
          <p:nvPr>
            <p:ph idx="1"/>
          </p:nvPr>
        </p:nvSpPr>
        <p:spPr/>
        <p:txBody>
          <a:bodyPr/>
          <a:lstStyle/>
          <a:p>
            <a:pPr marL="349250" indent="-349250"/>
            <a:r>
              <a:rPr lang="en-US" altLang="en-US" sz="2800" b="1" dirty="0">
                <a:latin typeface="Calibri Light" panose="020F0302020204030204" pitchFamily="34" charset="0"/>
                <a:cs typeface="Calibri Light" panose="020F0302020204030204" pitchFamily="34" charset="0"/>
              </a:rPr>
              <a:t>Do not touch or try and clean up any bodily fluids such as blood or vomit</a:t>
            </a:r>
          </a:p>
          <a:p>
            <a:pPr marL="349250" indent="-349250"/>
            <a:r>
              <a:rPr lang="en-US" altLang="en-US" sz="2800" b="1" dirty="0">
                <a:latin typeface="Calibri Light" panose="020F0302020204030204" pitchFamily="34" charset="0"/>
                <a:cs typeface="Calibri Light" panose="020F0302020204030204" pitchFamily="34" charset="0"/>
              </a:rPr>
              <a:t>A direct exposure to bodily fluids could result in contracting a bloodborne illness  </a:t>
            </a:r>
          </a:p>
          <a:p>
            <a:pPr marL="349250" indent="-349250"/>
            <a:r>
              <a:rPr lang="en-US" altLang="en-US" sz="2800" b="1" dirty="0">
                <a:latin typeface="Calibri Light" panose="020F0302020204030204" pitchFamily="34" charset="0"/>
                <a:cs typeface="Calibri Light" panose="020F0302020204030204" pitchFamily="34" charset="0"/>
              </a:rPr>
              <a:t>Only trained employees with appropriate gloves &amp; safety glasses should handle infectious materials</a:t>
            </a:r>
          </a:p>
        </p:txBody>
      </p:sp>
      <p:pic>
        <p:nvPicPr>
          <p:cNvPr id="106500" name="Picture 4" descr="biohaz_stickerS">
            <a:extLst>
              <a:ext uri="{FF2B5EF4-FFF2-40B4-BE49-F238E27FC236}">
                <a16:creationId xmlns:a16="http://schemas.microsoft.com/office/drawing/2014/main" id="{1F692367-E9F6-4422-88ED-308F21873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370" y="4241800"/>
            <a:ext cx="1982787" cy="206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05E8119-4B16-4B40-BC02-4506705514C5}"/>
              </a:ext>
            </a:extLst>
          </p:cNvPr>
          <p:cNvSpPr>
            <a:spLocks noGrp="1"/>
          </p:cNvSpPr>
          <p:nvPr>
            <p:ph type="sldNum" sz="quarter" idx="11"/>
          </p:nvPr>
        </p:nvSpPr>
        <p:spPr/>
        <p:txBody>
          <a:bodyPr/>
          <a:lstStyle/>
          <a:p>
            <a:pPr>
              <a:defRPr/>
            </a:pPr>
            <a:fld id="{8C28C825-8B56-4D47-AD22-1565AC870D51}" type="slidenum">
              <a:rPr lang="en-GB" smtClean="0"/>
              <a:pPr>
                <a:defRPr/>
              </a:pPr>
              <a:t>83</a:t>
            </a:fld>
            <a:endParaRPr lang="en-GB" dirty="0"/>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C7E5-835E-4606-A355-374675170CD9}"/>
              </a:ext>
            </a:extLst>
          </p:cNvPr>
          <p:cNvSpPr>
            <a:spLocks noGrp="1"/>
          </p:cNvSpPr>
          <p:nvPr>
            <p:ph type="title"/>
          </p:nvPr>
        </p:nvSpPr>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INFECTIOUS AGENTS </a:t>
            </a:r>
            <a:br>
              <a:rPr lang="en-US" sz="3200" dirty="0">
                <a:solidFill>
                  <a:srgbClr val="002060"/>
                </a:solidFill>
                <a:latin typeface="Calibri Light" panose="020F0302020204030204" pitchFamily="34" charset="0"/>
                <a:cs typeface="Calibri Light" panose="020F0302020204030204" pitchFamily="34" charset="0"/>
              </a:rPr>
            </a:br>
            <a:r>
              <a:rPr lang="en-US" sz="3200" dirty="0">
                <a:solidFill>
                  <a:srgbClr val="002060"/>
                </a:solidFill>
                <a:latin typeface="Calibri Light" panose="020F0302020204030204" pitchFamily="34" charset="0"/>
                <a:cs typeface="Calibri Light" panose="020F0302020204030204" pitchFamily="34" charset="0"/>
              </a:rPr>
              <a:t>THAT CAUSE WIDESPREAD DISEASE</a:t>
            </a:r>
          </a:p>
        </p:txBody>
      </p:sp>
      <p:sp>
        <p:nvSpPr>
          <p:cNvPr id="3" name="Content Placeholder 2">
            <a:extLst>
              <a:ext uri="{FF2B5EF4-FFF2-40B4-BE49-F238E27FC236}">
                <a16:creationId xmlns:a16="http://schemas.microsoft.com/office/drawing/2014/main" id="{FC529626-A706-4E85-BFAE-C1345EF0B474}"/>
              </a:ext>
            </a:extLst>
          </p:cNvPr>
          <p:cNvSpPr>
            <a:spLocks noGrp="1"/>
          </p:cNvSpPr>
          <p:nvPr>
            <p:ph idx="1"/>
          </p:nvPr>
        </p:nvSpPr>
        <p:spPr/>
        <p:txBody>
          <a:bodyPr/>
          <a:lstStyle/>
          <a:p>
            <a:r>
              <a:rPr lang="en-US" sz="2800" b="1" dirty="0">
                <a:latin typeface="Calibri Light"/>
                <a:cs typeface="Calibri Light"/>
              </a:rPr>
              <a:t>Infectious agents are organisms that are capable of producing infection or infectious disease. Examples of virus caused disease include Zika, COVID-19 and Influenza.  </a:t>
            </a:r>
            <a:endParaRPr lang="en-US" sz="2800" b="1" dirty="0">
              <a:latin typeface="Calibri Light" panose="020F0302020204030204" pitchFamily="34" charset="0"/>
              <a:cs typeface="Calibri Light" panose="020F0302020204030204" pitchFamily="34" charset="0"/>
            </a:endParaRPr>
          </a:p>
          <a:p>
            <a:endParaRPr lang="en-US" dirty="0"/>
          </a:p>
        </p:txBody>
      </p:sp>
      <p:sp>
        <p:nvSpPr>
          <p:cNvPr id="4" name="Slide Number Placeholder 3">
            <a:extLst>
              <a:ext uri="{FF2B5EF4-FFF2-40B4-BE49-F238E27FC236}">
                <a16:creationId xmlns:a16="http://schemas.microsoft.com/office/drawing/2014/main" id="{8AD0AA4C-C3A0-4E8E-BEA6-BAA0028F723A}"/>
              </a:ext>
            </a:extLst>
          </p:cNvPr>
          <p:cNvSpPr>
            <a:spLocks noGrp="1"/>
          </p:cNvSpPr>
          <p:nvPr>
            <p:ph type="sldNum" sz="quarter" idx="11"/>
          </p:nvPr>
        </p:nvSpPr>
        <p:spPr/>
        <p:txBody>
          <a:bodyPr/>
          <a:lstStyle/>
          <a:p>
            <a:pPr>
              <a:defRPr/>
            </a:pPr>
            <a:fld id="{524A33CB-DB93-4494-BFB5-1736944755AD}" type="slidenum">
              <a:rPr lang="en-US" smtClean="0"/>
              <a:pPr>
                <a:defRPr/>
              </a:pPr>
              <a:t>84</a:t>
            </a:fld>
            <a:endParaRPr lang="en-US"/>
          </a:p>
        </p:txBody>
      </p:sp>
      <p:pic>
        <p:nvPicPr>
          <p:cNvPr id="233474" name="Picture 2" descr="The figure above is a photograph of an Aedes aegypti mosquito on human flesh.">
            <a:extLst>
              <a:ext uri="{FF2B5EF4-FFF2-40B4-BE49-F238E27FC236}">
                <a16:creationId xmlns:a16="http://schemas.microsoft.com/office/drawing/2014/main" id="{1BB1771D-F403-455C-BAE3-B97FD676C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785" y="3460487"/>
            <a:ext cx="3023286" cy="1881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AD7380-05E7-418B-8E6A-CF03D3B1D39B}"/>
              </a:ext>
            </a:extLst>
          </p:cNvPr>
          <p:cNvSpPr txBox="1"/>
          <p:nvPr/>
        </p:nvSpPr>
        <p:spPr>
          <a:xfrm>
            <a:off x="3109785" y="5341643"/>
            <a:ext cx="3056237" cy="646331"/>
          </a:xfrm>
          <a:prstGeom prst="rect">
            <a:avLst/>
          </a:prstGeom>
          <a:noFill/>
        </p:spPr>
        <p:txBody>
          <a:bodyPr wrap="square" rtlCol="0">
            <a:spAutoFit/>
          </a:bodyPr>
          <a:lstStyle/>
          <a:p>
            <a:pPr algn="ctr"/>
            <a:r>
              <a:rPr lang="en-US" dirty="0"/>
              <a:t>Zika Vector –Ades Species Mosquitoes </a:t>
            </a:r>
          </a:p>
        </p:txBody>
      </p:sp>
    </p:spTree>
    <p:extLst>
      <p:ext uri="{BB962C8B-B14F-4D97-AF65-F5344CB8AC3E}">
        <p14:creationId xmlns:p14="http://schemas.microsoft.com/office/powerpoint/2010/main" val="2295728564"/>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C7E5-835E-4606-A355-374675170CD9}"/>
              </a:ext>
            </a:extLst>
          </p:cNvPr>
          <p:cNvSpPr>
            <a:spLocks noGrp="1"/>
          </p:cNvSpPr>
          <p:nvPr>
            <p:ph type="title"/>
          </p:nvPr>
        </p:nvSpPr>
        <p:spPr/>
        <p:txBody>
          <a:bodyPr/>
          <a:lstStyle/>
          <a:p>
            <a:pPr algn="ctr"/>
            <a:r>
              <a:rPr lang="en-US" sz="3200">
                <a:solidFill>
                  <a:srgbClr val="002060"/>
                </a:solidFill>
                <a:latin typeface="Calibri Light"/>
                <a:cs typeface="Calibri Light"/>
              </a:rPr>
              <a:t>INFECTIOUS AGENTS</a:t>
            </a:r>
            <a:br>
              <a:rPr lang="en-US" sz="3200" dirty="0">
                <a:latin typeface="Calibri Light" panose="020F0302020204030204" pitchFamily="34" charset="0"/>
                <a:cs typeface="Calibri Light" panose="020F0302020204030204" pitchFamily="34" charset="0"/>
              </a:rPr>
            </a:br>
            <a:r>
              <a:rPr lang="en-US" sz="3200">
                <a:solidFill>
                  <a:srgbClr val="002060"/>
                </a:solidFill>
                <a:latin typeface="Calibri Light"/>
                <a:cs typeface="Calibri Light"/>
              </a:rPr>
              <a:t>that CAUSE WIDESPREAD DISEASE</a:t>
            </a:r>
          </a:p>
        </p:txBody>
      </p:sp>
      <p:sp>
        <p:nvSpPr>
          <p:cNvPr id="3" name="Content Placeholder 2">
            <a:extLst>
              <a:ext uri="{FF2B5EF4-FFF2-40B4-BE49-F238E27FC236}">
                <a16:creationId xmlns:a16="http://schemas.microsoft.com/office/drawing/2014/main" id="{FC529626-A706-4E85-BFAE-C1345EF0B474}"/>
              </a:ext>
            </a:extLst>
          </p:cNvPr>
          <p:cNvSpPr>
            <a:spLocks noGrp="1"/>
          </p:cNvSpPr>
          <p:nvPr>
            <p:ph idx="1"/>
          </p:nvPr>
        </p:nvSpPr>
        <p:spPr/>
        <p:txBody>
          <a:bodyPr/>
          <a:lstStyle/>
          <a:p>
            <a:r>
              <a:rPr lang="en-US" sz="3200" b="1" dirty="0">
                <a:latin typeface="Calibri Light" panose="020F0302020204030204" pitchFamily="34" charset="0"/>
                <a:cs typeface="Calibri Light" panose="020F0302020204030204" pitchFamily="34" charset="0"/>
              </a:rPr>
              <a:t>Infectious agents have a long history of epidemics (local) and pandemics (global)</a:t>
            </a:r>
          </a:p>
          <a:p>
            <a:r>
              <a:rPr lang="en-US" sz="3200" b="1" dirty="0">
                <a:latin typeface="Calibri Light"/>
                <a:cs typeface="Calibri Light"/>
              </a:rPr>
              <a:t>Our current experience with COVID-19 demonstrates that they can have the capacity to drastically alter our lives and work</a:t>
            </a:r>
          </a:p>
          <a:p>
            <a:endParaRPr lang="en-US" b="1"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8AD0AA4C-C3A0-4E8E-BEA6-BAA0028F723A}"/>
              </a:ext>
            </a:extLst>
          </p:cNvPr>
          <p:cNvSpPr>
            <a:spLocks noGrp="1"/>
          </p:cNvSpPr>
          <p:nvPr>
            <p:ph type="sldNum" sz="quarter" idx="11"/>
          </p:nvPr>
        </p:nvSpPr>
        <p:spPr/>
        <p:txBody>
          <a:bodyPr/>
          <a:lstStyle/>
          <a:p>
            <a:pPr>
              <a:defRPr/>
            </a:pPr>
            <a:fld id="{524A33CB-DB93-4494-BFB5-1736944755AD}" type="slidenum">
              <a:rPr lang="en-US" smtClean="0"/>
              <a:pPr>
                <a:defRPr/>
              </a:pPr>
              <a:t>85</a:t>
            </a:fld>
            <a:endParaRPr lang="en-US"/>
          </a:p>
        </p:txBody>
      </p:sp>
    </p:spTree>
    <p:extLst>
      <p:ext uri="{BB962C8B-B14F-4D97-AF65-F5344CB8AC3E}">
        <p14:creationId xmlns:p14="http://schemas.microsoft.com/office/powerpoint/2010/main" val="2067456909"/>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FA35-BC9E-4323-B69B-95B2986B8047}"/>
              </a:ext>
            </a:extLst>
          </p:cNvPr>
          <p:cNvSpPr>
            <a:spLocks noGrp="1"/>
          </p:cNvSpPr>
          <p:nvPr>
            <p:ph type="title"/>
          </p:nvPr>
        </p:nvSpPr>
        <p:spPr>
          <a:xfrm>
            <a:off x="457200" y="274638"/>
            <a:ext cx="8229600" cy="1143000"/>
          </a:xfrm>
        </p:spPr>
        <p:txBody>
          <a:bodyPr wrap="square" anchor="ctr">
            <a:normAutofit/>
          </a:bodyPr>
          <a:lstStyle/>
          <a:p>
            <a:pPr algn="ctr"/>
            <a:r>
              <a:rPr lang="en-US" sz="3200" dirty="0">
                <a:solidFill>
                  <a:srgbClr val="002060"/>
                </a:solidFill>
                <a:latin typeface="Calibri Light" panose="020F0302020204030204" pitchFamily="34" charset="0"/>
                <a:cs typeface="Calibri Light" panose="020F0302020204030204" pitchFamily="34" charset="0"/>
              </a:rPr>
              <a:t>EPIDEMICS (LOCAL)</a:t>
            </a:r>
          </a:p>
        </p:txBody>
      </p:sp>
      <p:sp>
        <p:nvSpPr>
          <p:cNvPr id="5" name="Content Placeholder 4">
            <a:extLst>
              <a:ext uri="{FF2B5EF4-FFF2-40B4-BE49-F238E27FC236}">
                <a16:creationId xmlns:a16="http://schemas.microsoft.com/office/drawing/2014/main" id="{1810E09F-AA6F-4C47-8EA0-5F9525B85B0D}"/>
              </a:ext>
            </a:extLst>
          </p:cNvPr>
          <p:cNvSpPr>
            <a:spLocks noGrp="1"/>
          </p:cNvSpPr>
          <p:nvPr>
            <p:ph sz="half" idx="2"/>
          </p:nvPr>
        </p:nvSpPr>
        <p:spPr>
          <a:xfrm>
            <a:off x="193589" y="1536357"/>
            <a:ext cx="3899501" cy="3996682"/>
          </a:xfrm>
        </p:spPr>
        <p:txBody>
          <a:bodyPr wrap="square" anchor="t">
            <a:normAutofit/>
          </a:bodyPr>
          <a:lstStyle/>
          <a:p>
            <a:pPr lvl="1"/>
            <a:r>
              <a:rPr lang="en-US" sz="2800" b="1" dirty="0">
                <a:latin typeface="Calibri Light" panose="020F0302020204030204" pitchFamily="34" charset="0"/>
                <a:cs typeface="Calibri Light" panose="020F0302020204030204" pitchFamily="34" charset="0"/>
              </a:rPr>
              <a:t>Smallpox</a:t>
            </a:r>
          </a:p>
          <a:p>
            <a:pPr lvl="1"/>
            <a:r>
              <a:rPr lang="en-US" sz="2800" b="1" dirty="0">
                <a:latin typeface="Calibri Light" panose="020F0302020204030204" pitchFamily="34" charset="0"/>
                <a:cs typeface="Calibri Light" panose="020F0302020204030204" pitchFamily="34" charset="0"/>
              </a:rPr>
              <a:t>Measles</a:t>
            </a:r>
          </a:p>
          <a:p>
            <a:pPr lvl="1"/>
            <a:r>
              <a:rPr lang="en-US" sz="2800" b="1" dirty="0">
                <a:latin typeface="Calibri Light" panose="020F0302020204030204" pitchFamily="34" charset="0"/>
                <a:cs typeface="Calibri Light" panose="020F0302020204030204" pitchFamily="34" charset="0"/>
              </a:rPr>
              <a:t>Polio</a:t>
            </a:r>
          </a:p>
          <a:p>
            <a:pPr lvl="1"/>
            <a:r>
              <a:rPr lang="en-US" sz="2800" b="1" dirty="0">
                <a:latin typeface="Calibri Light" panose="020F0302020204030204" pitchFamily="34" charset="0"/>
                <a:cs typeface="Calibri Light" panose="020F0302020204030204" pitchFamily="34" charset="0"/>
              </a:rPr>
              <a:t>TB</a:t>
            </a:r>
          </a:p>
          <a:p>
            <a:pPr lvl="1"/>
            <a:r>
              <a:rPr lang="en-US" sz="2800" b="1" dirty="0">
                <a:latin typeface="Calibri Light" panose="020F0302020204030204" pitchFamily="34" charset="0"/>
                <a:cs typeface="Calibri Light" panose="020F0302020204030204" pitchFamily="34" charset="0"/>
              </a:rPr>
              <a:t>Ebola</a:t>
            </a:r>
          </a:p>
          <a:p>
            <a:pPr lvl="1"/>
            <a:r>
              <a:rPr lang="en-US" sz="2800" b="1" dirty="0">
                <a:latin typeface="Calibri Light" panose="020F0302020204030204" pitchFamily="34" charset="0"/>
                <a:cs typeface="Calibri Light" panose="020F0302020204030204" pitchFamily="34" charset="0"/>
              </a:rPr>
              <a:t>MERS</a:t>
            </a:r>
          </a:p>
          <a:p>
            <a:pPr marL="0" indent="0">
              <a:buNone/>
            </a:pPr>
            <a:r>
              <a:rPr lang="en-US" sz="2800" b="1" dirty="0">
                <a:latin typeface="Calibri Light" panose="020F0302020204030204" pitchFamily="34" charset="0"/>
                <a:cs typeface="Calibri Light" panose="020F0302020204030204" pitchFamily="34" charset="0"/>
              </a:rPr>
              <a:t> </a:t>
            </a:r>
          </a:p>
        </p:txBody>
      </p:sp>
      <p:sp>
        <p:nvSpPr>
          <p:cNvPr id="9" name="TextBox 8">
            <a:extLst>
              <a:ext uri="{FF2B5EF4-FFF2-40B4-BE49-F238E27FC236}">
                <a16:creationId xmlns:a16="http://schemas.microsoft.com/office/drawing/2014/main" id="{16448E21-DFF8-4549-8699-1C89366ED7AD}"/>
              </a:ext>
            </a:extLst>
          </p:cNvPr>
          <p:cNvSpPr txBox="1"/>
          <p:nvPr/>
        </p:nvSpPr>
        <p:spPr bwMode="auto">
          <a:xfrm>
            <a:off x="4364940" y="5572896"/>
            <a:ext cx="3580456" cy="457285"/>
          </a:xfrm>
          <a:prstGeom prst="rect">
            <a:avLst/>
          </a:prstGeom>
          <a:noFill/>
          <a:ln>
            <a:noFill/>
          </a:ln>
        </p:spPr>
        <p:txBody>
          <a:bodyPr wrap="square" rtlCol="0" anchor="b">
            <a:normAutofit/>
          </a:bodyPr>
          <a:lstStyle/>
          <a:p>
            <a:pPr>
              <a:spcAft>
                <a:spcPts val="600"/>
              </a:spcAft>
            </a:pPr>
            <a:r>
              <a:rPr lang="en-US" sz="2400" dirty="0"/>
              <a:t>Measles Virus (source CDC)</a:t>
            </a:r>
          </a:p>
        </p:txBody>
      </p:sp>
      <p:pic>
        <p:nvPicPr>
          <p:cNvPr id="8" name="Content Placeholder 7" descr="A picture containing cake, train, smoke, colored&#10;&#10;Description automatically generated">
            <a:extLst>
              <a:ext uri="{FF2B5EF4-FFF2-40B4-BE49-F238E27FC236}">
                <a16:creationId xmlns:a16="http://schemas.microsoft.com/office/drawing/2014/main" id="{3951B130-E395-4B5E-9C61-C75A08206EDA}"/>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11707" r="8252" b="1"/>
          <a:stretch/>
        </p:blipFill>
        <p:spPr>
          <a:xfrm>
            <a:off x="4093090" y="1559054"/>
            <a:ext cx="4041775" cy="3951288"/>
          </a:xfrm>
          <a:noFill/>
        </p:spPr>
      </p:pic>
      <p:sp>
        <p:nvSpPr>
          <p:cNvPr id="3" name="Slide Number Placeholder 2">
            <a:extLst>
              <a:ext uri="{FF2B5EF4-FFF2-40B4-BE49-F238E27FC236}">
                <a16:creationId xmlns:a16="http://schemas.microsoft.com/office/drawing/2014/main" id="{245EE763-3A91-446E-840B-856A1EF12475}"/>
              </a:ext>
            </a:extLst>
          </p:cNvPr>
          <p:cNvSpPr>
            <a:spLocks noGrp="1"/>
          </p:cNvSpPr>
          <p:nvPr>
            <p:ph type="sldNum" sz="quarter" idx="11"/>
          </p:nvPr>
        </p:nvSpPr>
        <p:spPr>
          <a:xfrm>
            <a:off x="6553200" y="6356350"/>
            <a:ext cx="2133600" cy="365125"/>
          </a:xfrm>
        </p:spPr>
        <p:txBody>
          <a:bodyPr anchor="ctr">
            <a:normAutofit/>
          </a:bodyPr>
          <a:lstStyle/>
          <a:p>
            <a:pPr>
              <a:spcAft>
                <a:spcPts val="600"/>
              </a:spcAft>
              <a:defRPr/>
            </a:pPr>
            <a:fld id="{8CF3D61A-C2EC-45D8-B33A-5B9E5979AC14}" type="slidenum">
              <a:rPr lang="en-US" smtClean="0"/>
              <a:pPr>
                <a:spcAft>
                  <a:spcPts val="600"/>
                </a:spcAft>
                <a:defRPr/>
              </a:pPr>
              <a:t>86</a:t>
            </a:fld>
            <a:endParaRPr lang="en-US"/>
          </a:p>
        </p:txBody>
      </p:sp>
    </p:spTree>
    <p:extLst>
      <p:ext uri="{BB962C8B-B14F-4D97-AF65-F5344CB8AC3E}">
        <p14:creationId xmlns:p14="http://schemas.microsoft.com/office/powerpoint/2010/main" val="176191797"/>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FA35-BC9E-4323-B69B-95B2986B8047}"/>
              </a:ext>
            </a:extLst>
          </p:cNvPr>
          <p:cNvSpPr>
            <a:spLocks noGrp="1"/>
          </p:cNvSpPr>
          <p:nvPr>
            <p:ph type="title"/>
          </p:nvPr>
        </p:nvSpPr>
        <p:spPr>
          <a:xfrm>
            <a:off x="457200" y="274638"/>
            <a:ext cx="8229600" cy="1143000"/>
          </a:xfrm>
        </p:spPr>
        <p:txBody>
          <a:bodyPr wrap="square" anchor="ctr">
            <a:normAutofit/>
          </a:bodyPr>
          <a:lstStyle/>
          <a:p>
            <a:pPr algn="ctr"/>
            <a:r>
              <a:rPr lang="en-US" sz="3200" dirty="0">
                <a:solidFill>
                  <a:srgbClr val="002060"/>
                </a:solidFill>
                <a:latin typeface="Calibri Light" panose="020F0302020204030204" pitchFamily="34" charset="0"/>
                <a:cs typeface="Calibri Light" panose="020F0302020204030204" pitchFamily="34" charset="0"/>
              </a:rPr>
              <a:t>PANDEMICS (GLOBAL)</a:t>
            </a:r>
          </a:p>
        </p:txBody>
      </p:sp>
      <p:sp>
        <p:nvSpPr>
          <p:cNvPr id="5" name="Content Placeholder 4">
            <a:extLst>
              <a:ext uri="{FF2B5EF4-FFF2-40B4-BE49-F238E27FC236}">
                <a16:creationId xmlns:a16="http://schemas.microsoft.com/office/drawing/2014/main" id="{1810E09F-AA6F-4C47-8EA0-5F9525B85B0D}"/>
              </a:ext>
            </a:extLst>
          </p:cNvPr>
          <p:cNvSpPr>
            <a:spLocks noGrp="1"/>
          </p:cNvSpPr>
          <p:nvPr>
            <p:ph sz="half" idx="2"/>
          </p:nvPr>
        </p:nvSpPr>
        <p:spPr>
          <a:xfrm>
            <a:off x="383059" y="1535113"/>
            <a:ext cx="4040188" cy="3951288"/>
          </a:xfrm>
        </p:spPr>
        <p:txBody>
          <a:bodyPr wrap="square" anchor="t">
            <a:normAutofit/>
          </a:bodyPr>
          <a:lstStyle/>
          <a:p>
            <a:pPr>
              <a:lnSpc>
                <a:spcPct val="90000"/>
              </a:lnSpc>
            </a:pPr>
            <a:r>
              <a:rPr lang="en-US" sz="2000" b="1" dirty="0">
                <a:latin typeface="Calibri Light" panose="020F0302020204030204" pitchFamily="34" charset="0"/>
                <a:cs typeface="Calibri Light" panose="020F0302020204030204" pitchFamily="34" charset="0"/>
              </a:rPr>
              <a:t>Pandemics have included:</a:t>
            </a:r>
          </a:p>
          <a:p>
            <a:pPr lvl="1">
              <a:lnSpc>
                <a:spcPct val="90000"/>
              </a:lnSpc>
            </a:pPr>
            <a:r>
              <a:rPr lang="en-US" b="1" dirty="0">
                <a:latin typeface="Calibri Light" panose="020F0302020204030204" pitchFamily="34" charset="0"/>
                <a:cs typeface="Calibri Light" panose="020F0302020204030204" pitchFamily="34" charset="0"/>
              </a:rPr>
              <a:t>1346–1350: The Black Death</a:t>
            </a:r>
          </a:p>
          <a:p>
            <a:pPr lvl="1">
              <a:lnSpc>
                <a:spcPct val="90000"/>
              </a:lnSpc>
            </a:pPr>
            <a:r>
              <a:rPr lang="en-US" b="1" dirty="0">
                <a:latin typeface="Calibri Light" panose="020F0302020204030204" pitchFamily="34" charset="0"/>
                <a:cs typeface="Calibri Light" panose="020F0302020204030204" pitchFamily="34" charset="0"/>
              </a:rPr>
              <a:t>1899–1923: Sixth cholera pandemic</a:t>
            </a:r>
          </a:p>
          <a:p>
            <a:pPr lvl="1">
              <a:lnSpc>
                <a:spcPct val="90000"/>
              </a:lnSpc>
            </a:pPr>
            <a:r>
              <a:rPr lang="en-US" b="1" dirty="0">
                <a:latin typeface="Calibri Light" panose="020F0302020204030204" pitchFamily="34" charset="0"/>
                <a:cs typeface="Calibri Light" panose="020F0302020204030204" pitchFamily="34" charset="0"/>
              </a:rPr>
              <a:t>1918–1920: Spanish flu (</a:t>
            </a:r>
            <a:r>
              <a:rPr lang="en-US" b="1" dirty="0">
                <a:latin typeface="Calibri Light" panose="020F0302020204030204" pitchFamily="34" charset="0"/>
                <a:cs typeface="Calibri Light" panose="020F0302020204030204" pitchFamily="34" charset="0"/>
                <a:hlinkClick r:id="rId2" tooltip="Everything you need to know about swine flu"/>
              </a:rPr>
              <a:t>H1N1</a:t>
            </a:r>
            <a:r>
              <a:rPr lang="en-US" b="1" dirty="0">
                <a:latin typeface="Calibri Light" panose="020F0302020204030204" pitchFamily="34" charset="0"/>
                <a:cs typeface="Calibri Light" panose="020F0302020204030204" pitchFamily="34" charset="0"/>
              </a:rPr>
              <a:t>)</a:t>
            </a:r>
          </a:p>
          <a:p>
            <a:pPr lvl="1">
              <a:lnSpc>
                <a:spcPct val="90000"/>
              </a:lnSpc>
            </a:pPr>
            <a:r>
              <a:rPr lang="en-US" b="1" dirty="0">
                <a:latin typeface="Calibri Light" panose="020F0302020204030204" pitchFamily="34" charset="0"/>
                <a:cs typeface="Calibri Light" panose="020F0302020204030204" pitchFamily="34" charset="0"/>
              </a:rPr>
              <a:t>1957–1958: Asian flu (H2N2)</a:t>
            </a:r>
          </a:p>
          <a:p>
            <a:pPr lvl="1">
              <a:lnSpc>
                <a:spcPct val="90000"/>
              </a:lnSpc>
            </a:pPr>
            <a:r>
              <a:rPr lang="en-US" b="1" dirty="0">
                <a:latin typeface="Calibri Light" panose="020F0302020204030204" pitchFamily="34" charset="0"/>
                <a:cs typeface="Calibri Light" panose="020F0302020204030204" pitchFamily="34" charset="0"/>
              </a:rPr>
              <a:t>1968–1969: Hong Kong flu</a:t>
            </a:r>
          </a:p>
          <a:p>
            <a:pPr lvl="1">
              <a:lnSpc>
                <a:spcPct val="90000"/>
              </a:lnSpc>
            </a:pPr>
            <a:r>
              <a:rPr lang="en-US" b="1" dirty="0">
                <a:latin typeface="Calibri Light" panose="020F0302020204030204" pitchFamily="34" charset="0"/>
                <a:cs typeface="Calibri Light" panose="020F0302020204030204" pitchFamily="34" charset="0"/>
              </a:rPr>
              <a:t>2009–2010: Swine flu (H1N1)</a:t>
            </a:r>
          </a:p>
          <a:p>
            <a:pPr lvl="1">
              <a:lnSpc>
                <a:spcPct val="90000"/>
              </a:lnSpc>
            </a:pPr>
            <a:r>
              <a:rPr lang="en-US" b="1" dirty="0">
                <a:latin typeface="Calibri Light" panose="020F0302020204030204" pitchFamily="34" charset="0"/>
                <a:cs typeface="Calibri Light" panose="020F0302020204030204" pitchFamily="34" charset="0"/>
              </a:rPr>
              <a:t>2020: </a:t>
            </a:r>
            <a:r>
              <a:rPr lang="en-US" b="1" dirty="0">
                <a:highlight>
                  <a:srgbClr val="FFFF00"/>
                </a:highlight>
                <a:latin typeface="Calibri Light" panose="020F0302020204030204" pitchFamily="34" charset="0"/>
                <a:cs typeface="Calibri Light" panose="020F0302020204030204" pitchFamily="34" charset="0"/>
              </a:rPr>
              <a:t>COVID-19</a:t>
            </a:r>
          </a:p>
          <a:p>
            <a:pPr marL="0" indent="0">
              <a:lnSpc>
                <a:spcPct val="90000"/>
              </a:lnSpc>
              <a:buNone/>
            </a:pPr>
            <a:r>
              <a:rPr lang="en-US" sz="2000" b="1" dirty="0">
                <a:latin typeface="Calibri Light" panose="020F0302020204030204" pitchFamily="34" charset="0"/>
                <a:cs typeface="Calibri Light" panose="020F0302020204030204" pitchFamily="34" charset="0"/>
              </a:rPr>
              <a:t> </a:t>
            </a:r>
          </a:p>
        </p:txBody>
      </p:sp>
      <p:sp>
        <p:nvSpPr>
          <p:cNvPr id="6" name="TextBox 5">
            <a:extLst>
              <a:ext uri="{FF2B5EF4-FFF2-40B4-BE49-F238E27FC236}">
                <a16:creationId xmlns:a16="http://schemas.microsoft.com/office/drawing/2014/main" id="{143E3CC9-8FAF-4BB1-B324-68643395C3DC}"/>
              </a:ext>
            </a:extLst>
          </p:cNvPr>
          <p:cNvSpPr txBox="1"/>
          <p:nvPr/>
        </p:nvSpPr>
        <p:spPr bwMode="auto">
          <a:xfrm>
            <a:off x="4645025" y="1535113"/>
            <a:ext cx="4041775" cy="639762"/>
          </a:xfrm>
          <a:prstGeom prst="rect">
            <a:avLst/>
          </a:prstGeom>
          <a:noFill/>
          <a:ln>
            <a:noFill/>
          </a:ln>
        </p:spPr>
        <p:txBody>
          <a:bodyPr wrap="square" rtlCol="0" anchor="b">
            <a:normAutofit/>
          </a:bodyPr>
          <a:lstStyle/>
          <a:p>
            <a:pPr>
              <a:spcAft>
                <a:spcPts val="600"/>
              </a:spcAft>
            </a:pPr>
            <a:endParaRPr lang="en-US" sz="2400" dirty="0"/>
          </a:p>
        </p:txBody>
      </p:sp>
      <p:pic>
        <p:nvPicPr>
          <p:cNvPr id="4" name="Content Placeholder 3">
            <a:extLst>
              <a:ext uri="{FF2B5EF4-FFF2-40B4-BE49-F238E27FC236}">
                <a16:creationId xmlns:a16="http://schemas.microsoft.com/office/drawing/2014/main" id="{6B9CCD26-919F-4286-A4E7-534BAA2BF279}"/>
              </a:ext>
            </a:extLst>
          </p:cNvPr>
          <p:cNvPicPr>
            <a:picLocks noGrp="1" noChangeAspect="1"/>
          </p:cNvPicPr>
          <p:nvPr>
            <p:ph sz="quarter" idx="4"/>
          </p:nvPr>
        </p:nvPicPr>
        <p:blipFill>
          <a:blip r:embed="rId3"/>
          <a:stretch>
            <a:fillRect/>
          </a:stretch>
        </p:blipFill>
        <p:spPr>
          <a:xfrm>
            <a:off x="4243757" y="2232030"/>
            <a:ext cx="4717509" cy="2924855"/>
          </a:xfrm>
          <a:prstGeom prst="rect">
            <a:avLst/>
          </a:prstGeom>
          <a:noFill/>
        </p:spPr>
      </p:pic>
      <p:sp>
        <p:nvSpPr>
          <p:cNvPr id="3" name="Slide Number Placeholder 2">
            <a:extLst>
              <a:ext uri="{FF2B5EF4-FFF2-40B4-BE49-F238E27FC236}">
                <a16:creationId xmlns:a16="http://schemas.microsoft.com/office/drawing/2014/main" id="{D2833132-CC19-4952-B5A1-C656FDE2D734}"/>
              </a:ext>
            </a:extLst>
          </p:cNvPr>
          <p:cNvSpPr>
            <a:spLocks noGrp="1"/>
          </p:cNvSpPr>
          <p:nvPr>
            <p:ph type="sldNum" sz="quarter" idx="11"/>
          </p:nvPr>
        </p:nvSpPr>
        <p:spPr>
          <a:xfrm>
            <a:off x="6553200" y="6356350"/>
            <a:ext cx="2133600" cy="365125"/>
          </a:xfrm>
        </p:spPr>
        <p:txBody>
          <a:bodyPr anchor="ctr">
            <a:normAutofit/>
          </a:bodyPr>
          <a:lstStyle/>
          <a:p>
            <a:pPr>
              <a:spcAft>
                <a:spcPts val="600"/>
              </a:spcAft>
              <a:defRPr/>
            </a:pPr>
            <a:fld id="{8CF3D61A-C2EC-45D8-B33A-5B9E5979AC14}" type="slidenum">
              <a:rPr lang="en-US" smtClean="0"/>
              <a:pPr>
                <a:spcAft>
                  <a:spcPts val="600"/>
                </a:spcAft>
                <a:defRPr/>
              </a:pPr>
              <a:t>87</a:t>
            </a:fld>
            <a:endParaRPr lang="en-US"/>
          </a:p>
        </p:txBody>
      </p:sp>
      <p:sp>
        <p:nvSpPr>
          <p:cNvPr id="8" name="Rectangle 7">
            <a:extLst>
              <a:ext uri="{FF2B5EF4-FFF2-40B4-BE49-F238E27FC236}">
                <a16:creationId xmlns:a16="http://schemas.microsoft.com/office/drawing/2014/main" id="{F6D2DBAA-F77F-4A81-962E-6BC156E59EF3}"/>
              </a:ext>
            </a:extLst>
          </p:cNvPr>
          <p:cNvSpPr/>
          <p:nvPr/>
        </p:nvSpPr>
        <p:spPr>
          <a:xfrm>
            <a:off x="5105152" y="5322887"/>
            <a:ext cx="2218621" cy="369332"/>
          </a:xfrm>
          <a:prstGeom prst="rect">
            <a:avLst/>
          </a:prstGeom>
        </p:spPr>
        <p:txBody>
          <a:bodyPr wrap="none">
            <a:spAutoFit/>
          </a:bodyPr>
          <a:lstStyle/>
          <a:p>
            <a:pPr>
              <a:spcAft>
                <a:spcPts val="600"/>
              </a:spcAft>
            </a:pPr>
            <a:r>
              <a:rPr lang="en-US" dirty="0"/>
              <a:t>COVID19: Source CDC</a:t>
            </a:r>
          </a:p>
        </p:txBody>
      </p:sp>
    </p:spTree>
    <p:extLst>
      <p:ext uri="{BB962C8B-B14F-4D97-AF65-F5344CB8AC3E}">
        <p14:creationId xmlns:p14="http://schemas.microsoft.com/office/powerpoint/2010/main" val="4064558467"/>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F5B7-4F14-4150-BF4D-86C47E0475D9}"/>
              </a:ext>
            </a:extLst>
          </p:cNvPr>
          <p:cNvSpPr>
            <a:spLocks noGrp="1"/>
          </p:cNvSpPr>
          <p:nvPr>
            <p:ph type="title"/>
          </p:nvPr>
        </p:nvSpPr>
        <p:spPr>
          <a:xfrm>
            <a:off x="623459" y="1770114"/>
            <a:ext cx="7772400" cy="715988"/>
          </a:xfrm>
        </p:spPr>
        <p:txBody>
          <a:bodyPr/>
          <a:lstStyle/>
          <a:p>
            <a:pPr algn="ctr"/>
            <a:r>
              <a:rPr lang="en-US" sz="3200" dirty="0">
                <a:solidFill>
                  <a:srgbClr val="002060"/>
                </a:solidFill>
                <a:latin typeface="Calibri Light" panose="020F0302020204030204" pitchFamily="34" charset="0"/>
                <a:cs typeface="Calibri Light" panose="020F0302020204030204" pitchFamily="34" charset="0"/>
              </a:rPr>
              <a:t>PHYSICAL HAZARDS</a:t>
            </a:r>
          </a:p>
        </p:txBody>
      </p:sp>
      <p:sp>
        <p:nvSpPr>
          <p:cNvPr id="4" name="Slide Number Placeholder 3">
            <a:extLst>
              <a:ext uri="{FF2B5EF4-FFF2-40B4-BE49-F238E27FC236}">
                <a16:creationId xmlns:a16="http://schemas.microsoft.com/office/drawing/2014/main" id="{ED836920-2DDC-455C-9A63-F2143DB634E7}"/>
              </a:ext>
            </a:extLst>
          </p:cNvPr>
          <p:cNvSpPr>
            <a:spLocks noGrp="1"/>
          </p:cNvSpPr>
          <p:nvPr>
            <p:ph type="sldNum" sz="quarter" idx="11"/>
          </p:nvPr>
        </p:nvSpPr>
        <p:spPr/>
        <p:txBody>
          <a:bodyPr/>
          <a:lstStyle/>
          <a:p>
            <a:pPr>
              <a:defRPr/>
            </a:pPr>
            <a:fld id="{88F22529-F9D4-471F-B169-326C5BAC43FC}" type="slidenum">
              <a:rPr lang="en-GB" smtClean="0"/>
              <a:pPr>
                <a:defRPr/>
              </a:pPr>
              <a:t>88</a:t>
            </a:fld>
            <a:endParaRPr lang="en-GB" dirty="0"/>
          </a:p>
        </p:txBody>
      </p:sp>
      <p:pic>
        <p:nvPicPr>
          <p:cNvPr id="234498" name="Picture 2">
            <a:extLst>
              <a:ext uri="{FF2B5EF4-FFF2-40B4-BE49-F238E27FC236}">
                <a16:creationId xmlns:a16="http://schemas.microsoft.com/office/drawing/2014/main" id="{B7E5DC3C-CF8D-42BB-AD13-CDC5A5094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761" y="2662881"/>
            <a:ext cx="4917990" cy="327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843253"/>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45B0AA7-0FB0-4474-A534-F07901672227}"/>
              </a:ext>
            </a:extLst>
          </p:cNvPr>
          <p:cNvSpPr>
            <a:spLocks noGrp="1" noChangeArrowheads="1"/>
          </p:cNvSpPr>
          <p:nvPr>
            <p:ph type="title"/>
          </p:nvPr>
        </p:nvSpPr>
        <p:spPr>
          <a:xfrm>
            <a:off x="457200" y="373824"/>
            <a:ext cx="8229600" cy="944628"/>
          </a:xfrm>
        </p:spPr>
        <p:txBody>
          <a:bodyPr/>
          <a:lstStyle/>
          <a:p>
            <a:pPr eaLnBrk="1" hangingPunct="1"/>
            <a:r>
              <a:rPr lang="en-US" altLang="en-US" sz="3200" b="1" dirty="0">
                <a:solidFill>
                  <a:srgbClr val="002060"/>
                </a:solidFill>
              </a:rPr>
              <a:t>SENSORINEURAL </a:t>
            </a:r>
            <a:br>
              <a:rPr lang="en-US" altLang="en-US" sz="3200" b="1" dirty="0">
                <a:solidFill>
                  <a:srgbClr val="002060"/>
                </a:solidFill>
              </a:rPr>
            </a:br>
            <a:r>
              <a:rPr lang="en-US" altLang="en-US" sz="3200" b="1" dirty="0">
                <a:solidFill>
                  <a:srgbClr val="002060"/>
                </a:solidFill>
              </a:rPr>
              <a:t>HEARING LOSS</a:t>
            </a:r>
          </a:p>
        </p:txBody>
      </p:sp>
      <p:sp>
        <p:nvSpPr>
          <p:cNvPr id="9219" name="Rectangle 3">
            <a:extLst>
              <a:ext uri="{FF2B5EF4-FFF2-40B4-BE49-F238E27FC236}">
                <a16:creationId xmlns:a16="http://schemas.microsoft.com/office/drawing/2014/main" id="{9599CB01-DA01-4702-AB52-D0F47E6DDB5A}"/>
              </a:ext>
            </a:extLst>
          </p:cNvPr>
          <p:cNvSpPr>
            <a:spLocks noGrp="1" noChangeArrowheads="1"/>
          </p:cNvSpPr>
          <p:nvPr>
            <p:ph sz="half" idx="1"/>
          </p:nvPr>
        </p:nvSpPr>
        <p:spPr/>
        <p:txBody>
          <a:bodyPr rtlCol="0">
            <a:noAutofit/>
          </a:bodyPr>
          <a:lstStyle/>
          <a:p>
            <a:pPr marL="339725" indent="-339725" defTabSz="685807" eaLnBrk="1" fontAlgn="auto" hangingPunct="1">
              <a:lnSpc>
                <a:spcPct val="120000"/>
              </a:lnSpc>
              <a:spcAft>
                <a:spcPts val="0"/>
              </a:spcAft>
              <a:buFontTx/>
              <a:buChar char="•"/>
              <a:defRPr/>
            </a:pPr>
            <a:r>
              <a:rPr lang="en-US" altLang="en-US" b="1" dirty="0">
                <a:latin typeface="Calibri Light" panose="020F0302020204030204" pitchFamily="34" charset="0"/>
                <a:cs typeface="Calibri Light" panose="020F0302020204030204" pitchFamily="34" charset="0"/>
              </a:rPr>
              <a:t>Permanent damage to the inner ear and/or acoustic nerve</a:t>
            </a:r>
          </a:p>
          <a:p>
            <a:pPr marL="339725" indent="-339725" defTabSz="685807" eaLnBrk="1" fontAlgn="auto" hangingPunct="1">
              <a:lnSpc>
                <a:spcPct val="120000"/>
              </a:lnSpc>
              <a:spcAft>
                <a:spcPts val="0"/>
              </a:spcAft>
              <a:buFontTx/>
              <a:buChar char="•"/>
              <a:defRPr/>
            </a:pPr>
            <a:r>
              <a:rPr lang="en-US" altLang="en-US" b="1" dirty="0">
                <a:latin typeface="Calibri Light" panose="020F0302020204030204" pitchFamily="34" charset="0"/>
                <a:cs typeface="Calibri Light" panose="020F0302020204030204" pitchFamily="34" charset="0"/>
              </a:rPr>
              <a:t>Painless “injury”</a:t>
            </a:r>
          </a:p>
          <a:p>
            <a:pPr marL="339725" indent="-339725" defTabSz="685807" eaLnBrk="1" fontAlgn="auto" hangingPunct="1">
              <a:lnSpc>
                <a:spcPct val="120000"/>
              </a:lnSpc>
              <a:spcAft>
                <a:spcPts val="0"/>
              </a:spcAft>
              <a:buFontTx/>
              <a:buChar char="•"/>
              <a:defRPr/>
            </a:pPr>
            <a:r>
              <a:rPr lang="en-US" altLang="en-US" b="1" dirty="0">
                <a:latin typeface="Calibri Light" panose="020F0302020204030204" pitchFamily="34" charset="0"/>
                <a:cs typeface="Calibri Light" panose="020F0302020204030204" pitchFamily="34" charset="0"/>
              </a:rPr>
              <a:t>Gradual hearing loss</a:t>
            </a:r>
          </a:p>
          <a:p>
            <a:pPr marL="339725" indent="-339725" defTabSz="685807" eaLnBrk="1" fontAlgn="auto" hangingPunct="1">
              <a:lnSpc>
                <a:spcPct val="120000"/>
              </a:lnSpc>
              <a:spcAft>
                <a:spcPts val="0"/>
              </a:spcAft>
              <a:buFontTx/>
              <a:buChar char="•"/>
              <a:defRPr/>
            </a:pPr>
            <a:r>
              <a:rPr lang="en-US" altLang="en-US" b="1" dirty="0">
                <a:latin typeface="Calibri Light" panose="020F0302020204030204" pitchFamily="34" charset="0"/>
                <a:cs typeface="Calibri Light" panose="020F0302020204030204" pitchFamily="34" charset="0"/>
              </a:rPr>
              <a:t>Cannot be corrected medically or surgically</a:t>
            </a:r>
          </a:p>
          <a:p>
            <a:pPr marL="339725" indent="-339725" defTabSz="685807" eaLnBrk="1" fontAlgn="auto" hangingPunct="1">
              <a:lnSpc>
                <a:spcPct val="120000"/>
              </a:lnSpc>
              <a:spcAft>
                <a:spcPts val="0"/>
              </a:spcAft>
              <a:buFontTx/>
              <a:buChar char="•"/>
              <a:defRPr/>
            </a:pPr>
            <a:r>
              <a:rPr lang="en-US" altLang="en-US" b="1" dirty="0">
                <a:latin typeface="Calibri Light" panose="020F0302020204030204" pitchFamily="34" charset="0"/>
                <a:cs typeface="Calibri Light" panose="020F0302020204030204" pitchFamily="34" charset="0"/>
              </a:rPr>
              <a:t>Can affect ANYONE</a:t>
            </a:r>
          </a:p>
        </p:txBody>
      </p:sp>
      <p:pic>
        <p:nvPicPr>
          <p:cNvPr id="4" name="Content Placeholder 3">
            <a:extLst>
              <a:ext uri="{FF2B5EF4-FFF2-40B4-BE49-F238E27FC236}">
                <a16:creationId xmlns:a16="http://schemas.microsoft.com/office/drawing/2014/main" id="{9E819ABE-3E4F-48AB-BDC7-562C8752967D}"/>
              </a:ext>
            </a:extLst>
          </p:cNvPr>
          <p:cNvPicPr>
            <a:picLocks noGrp="1" noChangeAspect="1"/>
          </p:cNvPicPr>
          <p:nvPr>
            <p:ph sz="half" idx="2"/>
          </p:nvPr>
        </p:nvPicPr>
        <p:blipFill>
          <a:blip r:embed="rId2"/>
          <a:stretch>
            <a:fillRect/>
          </a:stretch>
        </p:blipFill>
        <p:spPr>
          <a:xfrm>
            <a:off x="4495800" y="1985165"/>
            <a:ext cx="4038600" cy="3031102"/>
          </a:xfrm>
          <a:prstGeom prst="rect">
            <a:avLst/>
          </a:prstGeom>
        </p:spPr>
      </p:pic>
      <p:sp>
        <p:nvSpPr>
          <p:cNvPr id="2" name="Slide Number Placeholder 1">
            <a:extLst>
              <a:ext uri="{FF2B5EF4-FFF2-40B4-BE49-F238E27FC236}">
                <a16:creationId xmlns:a16="http://schemas.microsoft.com/office/drawing/2014/main" id="{DB77848E-9913-4A92-BCD3-06C9D6702F7D}"/>
              </a:ext>
            </a:extLst>
          </p:cNvPr>
          <p:cNvSpPr>
            <a:spLocks noGrp="1"/>
          </p:cNvSpPr>
          <p:nvPr>
            <p:ph type="sldNum" sz="quarter" idx="11"/>
          </p:nvPr>
        </p:nvSpPr>
        <p:spPr/>
        <p:txBody>
          <a:bodyPr/>
          <a:lstStyle/>
          <a:p>
            <a:pPr>
              <a:defRPr/>
            </a:pPr>
            <a:fld id="{8C28C825-8B56-4D47-AD22-1565AC870D51}" type="slidenum">
              <a:rPr lang="en-GB" smtClean="0"/>
              <a:pPr>
                <a:defRPr/>
              </a:pPr>
              <a:t>89</a:t>
            </a:fld>
            <a:endParaRPr lang="en-GB" dirty="0"/>
          </a:p>
        </p:txBody>
      </p:sp>
      <p:pic>
        <p:nvPicPr>
          <p:cNvPr id="108549" name="Picture 1">
            <a:extLst>
              <a:ext uri="{FF2B5EF4-FFF2-40B4-BE49-F238E27FC236}">
                <a16:creationId xmlns:a16="http://schemas.microsoft.com/office/drawing/2014/main" id="{CE1682C0-4F46-4137-A485-5817660CC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198" y="-9525"/>
            <a:ext cx="24384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48B298C-1D07-4781-82BA-A01B055DDE86}"/>
              </a:ext>
            </a:extLst>
          </p:cNvPr>
          <p:cNvSpPr>
            <a:spLocks noGrp="1" noChangeArrowheads="1"/>
          </p:cNvSpPr>
          <p:nvPr>
            <p:ph type="title"/>
          </p:nvPr>
        </p:nvSpPr>
        <p:spPr/>
        <p:txBody>
          <a:bodyPr/>
          <a:lstStyle/>
          <a:p>
            <a:pPr algn="ctr"/>
            <a:r>
              <a:rPr lang="en-US" altLang="en-US" b="1" dirty="0">
                <a:solidFill>
                  <a:srgbClr val="002060"/>
                </a:solidFill>
              </a:rPr>
              <a:t>COURSE CONTENT</a:t>
            </a:r>
          </a:p>
        </p:txBody>
      </p:sp>
      <p:sp>
        <p:nvSpPr>
          <p:cNvPr id="39939" name="Content Placeholder 4">
            <a:extLst>
              <a:ext uri="{FF2B5EF4-FFF2-40B4-BE49-F238E27FC236}">
                <a16:creationId xmlns:a16="http://schemas.microsoft.com/office/drawing/2014/main" id="{51056964-1D96-45CC-B754-401592E78E62}"/>
              </a:ext>
            </a:extLst>
          </p:cNvPr>
          <p:cNvSpPr>
            <a:spLocks noGrp="1" noChangeArrowheads="1"/>
          </p:cNvSpPr>
          <p:nvPr>
            <p:ph idx="1"/>
          </p:nvPr>
        </p:nvSpPr>
        <p:spPr/>
        <p:txBody>
          <a:bodyPr/>
          <a:lstStyle/>
          <a:p>
            <a:pPr>
              <a:defRPr/>
            </a:pPr>
            <a:r>
              <a:rPr lang="en-US" altLang="en-US" dirty="0"/>
              <a:t>Why Effective Safety &amp; Health (S&amp;H) Programs Are Important</a:t>
            </a:r>
          </a:p>
          <a:p>
            <a:pPr>
              <a:defRPr/>
            </a:pPr>
            <a:r>
              <a:rPr lang="en-US" altLang="en-US" dirty="0"/>
              <a:t>S&amp;H Program Elements</a:t>
            </a:r>
          </a:p>
          <a:p>
            <a:pPr>
              <a:defRPr/>
            </a:pPr>
            <a:r>
              <a:rPr lang="en-US" altLang="en-US" dirty="0"/>
              <a:t>Worksite Analysis/Risk Assessment</a:t>
            </a:r>
          </a:p>
          <a:p>
            <a:pPr>
              <a:defRPr/>
            </a:pPr>
            <a:r>
              <a:rPr lang="en-US" altLang="en-US" dirty="0"/>
              <a:t>Hazard Prevention &amp; Control</a:t>
            </a:r>
          </a:p>
          <a:p>
            <a:pPr>
              <a:defRPr/>
            </a:pPr>
            <a:r>
              <a:rPr lang="en-US" altLang="en-US" dirty="0"/>
              <a:t>Worker and Management Training</a:t>
            </a:r>
          </a:p>
          <a:p>
            <a:pPr>
              <a:defRPr/>
            </a:pPr>
            <a:r>
              <a:rPr lang="en-US" altLang="en-US" dirty="0"/>
              <a:t>Chemical Hazards</a:t>
            </a:r>
          </a:p>
          <a:p>
            <a:pPr>
              <a:defRPr/>
            </a:pPr>
            <a:r>
              <a:rPr lang="en-US" altLang="en-US" dirty="0"/>
              <a:t>Hazard Communication and GHS</a:t>
            </a:r>
          </a:p>
          <a:p>
            <a:pPr>
              <a:defRPr/>
            </a:pPr>
            <a:r>
              <a:rPr lang="en-US" altLang="en-US" dirty="0"/>
              <a:t>Occupational Health </a:t>
            </a:r>
          </a:p>
          <a:p>
            <a:pPr>
              <a:defRPr/>
            </a:pPr>
            <a:r>
              <a:rPr lang="en-US" altLang="en-US" dirty="0"/>
              <a:t>Biological Hazards</a:t>
            </a:r>
          </a:p>
          <a:p>
            <a:pPr>
              <a:defRPr/>
            </a:pPr>
            <a:r>
              <a:rPr lang="en-US" altLang="en-US" dirty="0"/>
              <a:t>Bloodborne Pathogens</a:t>
            </a:r>
          </a:p>
          <a:p>
            <a:pPr>
              <a:defRPr/>
            </a:pPr>
            <a:r>
              <a:rPr lang="en-US" altLang="en-US" dirty="0"/>
              <a:t>Noise and Hearing Loss Prevention</a:t>
            </a:r>
          </a:p>
          <a:p>
            <a:pPr marL="0" indent="0">
              <a:buFont typeface="Arial" panose="020B0604020202020204" pitchFamily="34" charset="0"/>
              <a:buNone/>
              <a:defRPr/>
            </a:pPr>
            <a:endParaRPr lang="en-US" altLang="en-US" dirty="0"/>
          </a:p>
        </p:txBody>
      </p:sp>
      <p:sp>
        <p:nvSpPr>
          <p:cNvPr id="4" name="Slide Number Placeholder 3">
            <a:extLst>
              <a:ext uri="{FF2B5EF4-FFF2-40B4-BE49-F238E27FC236}">
                <a16:creationId xmlns:a16="http://schemas.microsoft.com/office/drawing/2014/main" id="{48B7858F-A01C-4234-8AE4-ACE628BF335E}"/>
              </a:ext>
            </a:extLst>
          </p:cNvPr>
          <p:cNvSpPr>
            <a:spLocks noGrp="1"/>
          </p:cNvSpPr>
          <p:nvPr>
            <p:ph type="sldNum" sz="quarter" idx="11"/>
          </p:nvPr>
        </p:nvSpPr>
        <p:spPr/>
        <p:txBody>
          <a:bodyPr/>
          <a:lstStyle/>
          <a:p>
            <a:pPr>
              <a:defRPr/>
            </a:pPr>
            <a:fld id="{EF1B9170-480B-4F88-899C-13422BBDED80}" type="slidenum">
              <a:rPr lang="en-GB" smtClean="0"/>
              <a:pPr>
                <a:defRPr/>
              </a:pPr>
              <a:t>9</a:t>
            </a:fld>
            <a:endParaRPr lang="en-GB" dirty="0"/>
          </a:p>
        </p:txBody>
      </p:sp>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B73B4036-FDB2-469C-B80E-1BC4BAAF4B78}"/>
              </a:ext>
            </a:extLst>
          </p:cNvPr>
          <p:cNvSpPr>
            <a:spLocks noGrp="1" noChangeArrowheads="1"/>
          </p:cNvSpPr>
          <p:nvPr>
            <p:ph type="title"/>
          </p:nvPr>
        </p:nvSpPr>
        <p:spPr/>
        <p:txBody>
          <a:bodyPr/>
          <a:lstStyle/>
          <a:p>
            <a:pPr algn="ctr" eaLnBrk="1" hangingPunct="1"/>
            <a:r>
              <a:rPr lang="en-US" altLang="en-US" b="1" dirty="0">
                <a:solidFill>
                  <a:srgbClr val="002060"/>
                </a:solidFill>
                <a:latin typeface="Calibri Light" panose="020F0302020204030204" pitchFamily="34" charset="0"/>
                <a:cs typeface="Calibri Light" panose="020F0302020204030204" pitchFamily="34" charset="0"/>
              </a:rPr>
              <a:t>NOISE INDUCED HEARING LOSS</a:t>
            </a:r>
          </a:p>
        </p:txBody>
      </p:sp>
      <p:sp>
        <p:nvSpPr>
          <p:cNvPr id="14339" name="Rectangle 3">
            <a:extLst>
              <a:ext uri="{FF2B5EF4-FFF2-40B4-BE49-F238E27FC236}">
                <a16:creationId xmlns:a16="http://schemas.microsoft.com/office/drawing/2014/main" id="{3845F2A9-43F1-4B17-839B-3038D4C9A014}"/>
              </a:ext>
            </a:extLst>
          </p:cNvPr>
          <p:cNvSpPr>
            <a:spLocks noGrp="1" noChangeArrowheads="1"/>
          </p:cNvSpPr>
          <p:nvPr>
            <p:ph idx="1"/>
          </p:nvPr>
        </p:nvSpPr>
        <p:spPr/>
        <p:txBody>
          <a:bodyPr rtlCol="0">
            <a:normAutofit/>
          </a:bodyPr>
          <a:lstStyle/>
          <a:p>
            <a:pPr marL="339725" indent="-339725" defTabSz="685807" eaLnBrk="1" fontAlgn="auto" hangingPunct="1">
              <a:spcAft>
                <a:spcPts val="0"/>
              </a:spcAft>
              <a:buClr>
                <a:schemeClr val="tx1"/>
              </a:buClr>
              <a:defRPr/>
            </a:pPr>
            <a:r>
              <a:rPr lang="en-US" altLang="en-US" sz="2800" b="1" dirty="0">
                <a:latin typeface="Calibri Light" panose="020F0302020204030204" pitchFamily="34" charset="0"/>
                <a:cs typeface="Calibri Light" panose="020F0302020204030204" pitchFamily="34" charset="0"/>
              </a:rPr>
              <a:t>Damage to the inner ear (usually permanent)</a:t>
            </a:r>
          </a:p>
          <a:p>
            <a:pPr marL="339725" indent="-339725" defTabSz="685807" eaLnBrk="1" fontAlgn="auto" hangingPunct="1">
              <a:spcAft>
                <a:spcPts val="0"/>
              </a:spcAft>
              <a:buClr>
                <a:schemeClr val="tx1"/>
              </a:buClr>
              <a:defRPr/>
            </a:pPr>
            <a:r>
              <a:rPr lang="en-US" altLang="en-US" sz="2800" b="1" dirty="0">
                <a:latin typeface="Calibri Light" panose="020F0302020204030204" pitchFamily="34" charset="0"/>
                <a:cs typeface="Calibri Light" panose="020F0302020204030204" pitchFamily="34" charset="0"/>
              </a:rPr>
              <a:t>Significant change in hearing can occur  </a:t>
            </a:r>
            <a:endParaRPr lang="en-US" altLang="en-US" sz="2800" b="1" dirty="0">
              <a:solidFill>
                <a:srgbClr val="2504E8"/>
              </a:solidFill>
              <a:latin typeface="Calibri Light" panose="020F0302020204030204" pitchFamily="34" charset="0"/>
              <a:cs typeface="Calibri Light" panose="020F0302020204030204" pitchFamily="34" charset="0"/>
            </a:endParaRPr>
          </a:p>
          <a:p>
            <a:pPr marL="339725" indent="-339725" defTabSz="685807" eaLnBrk="1" fontAlgn="auto" hangingPunct="1">
              <a:spcAft>
                <a:spcPts val="0"/>
              </a:spcAft>
              <a:buClr>
                <a:schemeClr val="tx1"/>
              </a:buClr>
              <a:defRPr/>
            </a:pPr>
            <a:r>
              <a:rPr lang="en-US" altLang="en-US" sz="2800" b="1" dirty="0">
                <a:latin typeface="Calibri Light" panose="020F0302020204030204" pitchFamily="34" charset="0"/>
                <a:cs typeface="Calibri Light" panose="020F0302020204030204" pitchFamily="34" charset="0"/>
              </a:rPr>
              <a:t>Usually difficulty understanding speech, </a:t>
            </a:r>
          </a:p>
          <a:p>
            <a:pPr marL="339725" indent="-339725" defTabSz="685807" eaLnBrk="1" fontAlgn="auto" hangingPunct="1">
              <a:spcAft>
                <a:spcPts val="0"/>
              </a:spcAft>
              <a:buClr>
                <a:schemeClr val="tx1"/>
              </a:buClr>
              <a:defRPr/>
            </a:pPr>
            <a:r>
              <a:rPr lang="en-US" altLang="en-US" sz="2800" b="1" dirty="0">
                <a:latin typeface="Calibri Light" panose="020F0302020204030204" pitchFamily="34" charset="0"/>
                <a:cs typeface="Calibri Light" panose="020F0302020204030204" pitchFamily="34" charset="0"/>
              </a:rPr>
              <a:t>Sometimes includes ringing in the ear(s)</a:t>
            </a:r>
          </a:p>
        </p:txBody>
      </p:sp>
      <p:pic>
        <p:nvPicPr>
          <p:cNvPr id="109574" name="Picture 2">
            <a:extLst>
              <a:ext uri="{FF2B5EF4-FFF2-40B4-BE49-F238E27FC236}">
                <a16:creationId xmlns:a16="http://schemas.microsoft.com/office/drawing/2014/main" id="{82AA99BF-AC5D-40E7-A5FE-875012EAC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2934" y="3586579"/>
            <a:ext cx="2930525" cy="274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A30BC7C-D98F-4538-9506-C1E236322241}"/>
              </a:ext>
            </a:extLst>
          </p:cNvPr>
          <p:cNvSpPr>
            <a:spLocks noGrp="1"/>
          </p:cNvSpPr>
          <p:nvPr>
            <p:ph type="sldNum" sz="quarter" idx="11"/>
          </p:nvPr>
        </p:nvSpPr>
        <p:spPr/>
        <p:txBody>
          <a:bodyPr/>
          <a:lstStyle/>
          <a:p>
            <a:pPr>
              <a:defRPr/>
            </a:pPr>
            <a:fld id="{8C28C825-8B56-4D47-AD22-1565AC870D51}" type="slidenum">
              <a:rPr lang="en-GB" smtClean="0"/>
              <a:pPr>
                <a:defRPr/>
              </a:pPr>
              <a:t>90</a:t>
            </a:fld>
            <a:endParaRPr lang="en-GB" dirty="0"/>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72DE48C-5BD8-4DD9-8CDC-AF07D4E30625}"/>
              </a:ext>
            </a:extLst>
          </p:cNvPr>
          <p:cNvSpPr>
            <a:spLocks noGrp="1" noChangeArrowheads="1"/>
          </p:cNvSpPr>
          <p:nvPr>
            <p:ph type="title"/>
          </p:nvPr>
        </p:nvSpPr>
        <p:spPr/>
        <p:txBody>
          <a:bodyPr/>
          <a:lstStyle/>
          <a:p>
            <a:pPr algn="ctr" eaLnBrk="1" hangingPunct="1"/>
            <a:r>
              <a:rPr lang="en-CA" altLang="en-US" b="1" dirty="0">
                <a:solidFill>
                  <a:srgbClr val="002060"/>
                </a:solidFill>
                <a:latin typeface="Calibri Light"/>
                <a:cs typeface="Calibri Light"/>
              </a:rPr>
              <a:t>CAUSES of NOISE-INDUCED HEARING LOSS</a:t>
            </a:r>
            <a:endParaRPr lang="en-US" altLang="en-US" b="1" dirty="0">
              <a:solidFill>
                <a:srgbClr val="002060"/>
              </a:solidFill>
              <a:latin typeface="Calibri Light"/>
              <a:cs typeface="Calibri Light"/>
            </a:endParaRPr>
          </a:p>
        </p:txBody>
      </p:sp>
      <p:sp>
        <p:nvSpPr>
          <p:cNvPr id="15364" name="Rectangle 4">
            <a:extLst>
              <a:ext uri="{FF2B5EF4-FFF2-40B4-BE49-F238E27FC236}">
                <a16:creationId xmlns:a16="http://schemas.microsoft.com/office/drawing/2014/main" id="{5666891B-30A1-4727-AC00-53591F0B3383}"/>
              </a:ext>
            </a:extLst>
          </p:cNvPr>
          <p:cNvSpPr>
            <a:spLocks noGrp="1" noChangeArrowheads="1"/>
          </p:cNvSpPr>
          <p:nvPr>
            <p:ph idx="1"/>
          </p:nvPr>
        </p:nvSpPr>
        <p:spPr>
          <a:xfrm>
            <a:off x="4190300" y="1547896"/>
            <a:ext cx="4832059" cy="2638466"/>
          </a:xfrm>
        </p:spPr>
        <p:txBody>
          <a:bodyPr rtlCol="0">
            <a:normAutofit/>
          </a:bodyPr>
          <a:lstStyle/>
          <a:p>
            <a:pPr marL="339725" indent="-339725" defTabSz="685807" eaLnBrk="1" fontAlgn="auto" hangingPunct="1">
              <a:spcAft>
                <a:spcPts val="0"/>
              </a:spcAft>
              <a:buClr>
                <a:schemeClr val="tx1"/>
              </a:buClr>
              <a:buFontTx/>
              <a:buChar char="•"/>
              <a:defRPr/>
            </a:pPr>
            <a:r>
              <a:rPr lang="en-US" altLang="en-US" sz="2800" b="1" dirty="0">
                <a:latin typeface="Calibri Light" panose="020F0302020204030204" pitchFamily="34" charset="0"/>
                <a:cs typeface="Calibri Light" panose="020F0302020204030204" pitchFamily="34" charset="0"/>
              </a:rPr>
              <a:t>Short bursts of very loud noise</a:t>
            </a:r>
          </a:p>
          <a:p>
            <a:pPr marL="339725" indent="-339725" defTabSz="685807" eaLnBrk="1" fontAlgn="auto" hangingPunct="1">
              <a:spcAft>
                <a:spcPts val="0"/>
              </a:spcAft>
              <a:buClr>
                <a:schemeClr val="tx1"/>
              </a:buClr>
              <a:buFontTx/>
              <a:buChar char="•"/>
              <a:defRPr/>
            </a:pPr>
            <a:r>
              <a:rPr lang="en-US" altLang="en-US" sz="2800" b="1" dirty="0">
                <a:latin typeface="Calibri Light" panose="020F0302020204030204" pitchFamily="34" charset="0"/>
                <a:cs typeface="Calibri Light" panose="020F0302020204030204" pitchFamily="34" charset="0"/>
              </a:rPr>
              <a:t>Continuous exposure to loud noise</a:t>
            </a:r>
          </a:p>
        </p:txBody>
      </p:sp>
      <p:pic>
        <p:nvPicPr>
          <p:cNvPr id="110597" name="Picture 1">
            <a:extLst>
              <a:ext uri="{FF2B5EF4-FFF2-40B4-BE49-F238E27FC236}">
                <a16:creationId xmlns:a16="http://schemas.microsoft.com/office/drawing/2014/main" id="{899C12CD-969A-4873-A4A5-866CA83E65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8803" y="3248149"/>
            <a:ext cx="333533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3">
            <a:extLst>
              <a:ext uri="{FF2B5EF4-FFF2-40B4-BE49-F238E27FC236}">
                <a16:creationId xmlns:a16="http://schemas.microsoft.com/office/drawing/2014/main" id="{5B8EDB8D-5288-4A1E-8979-F802ECB913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175" y="1593850"/>
            <a:ext cx="35258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4D2E3C6-1F00-40F1-9F2B-A31553743072}"/>
              </a:ext>
            </a:extLst>
          </p:cNvPr>
          <p:cNvSpPr>
            <a:spLocks noGrp="1"/>
          </p:cNvSpPr>
          <p:nvPr>
            <p:ph type="sldNum" sz="quarter" idx="11"/>
          </p:nvPr>
        </p:nvSpPr>
        <p:spPr/>
        <p:txBody>
          <a:bodyPr/>
          <a:lstStyle/>
          <a:p>
            <a:pPr>
              <a:defRPr/>
            </a:pPr>
            <a:fld id="{8C28C825-8B56-4D47-AD22-1565AC870D51}" type="slidenum">
              <a:rPr lang="en-GB" smtClean="0"/>
              <a:pPr>
                <a:defRPr/>
              </a:pPr>
              <a:t>91</a:t>
            </a:fld>
            <a:endParaRPr lang="en-GB" dirty="0"/>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8EFA995-F00C-41D7-9438-A30639F3ABAD}"/>
              </a:ext>
            </a:extLst>
          </p:cNvPr>
          <p:cNvSpPr>
            <a:spLocks noGrp="1" noChangeArrowheads="1"/>
          </p:cNvSpPr>
          <p:nvPr>
            <p:ph type="title"/>
          </p:nvPr>
        </p:nvSpPr>
        <p:spPr/>
        <p:txBody>
          <a:bodyPr/>
          <a:lstStyle/>
          <a:p>
            <a:pPr eaLnBrk="1" hangingPunct="1"/>
            <a:r>
              <a:rPr lang="en-US" altLang="en-US" b="1" dirty="0">
                <a:solidFill>
                  <a:srgbClr val="002060"/>
                </a:solidFill>
                <a:latin typeface="Calibri Light" panose="020F0302020204030204" pitchFamily="34" charset="0"/>
                <a:cs typeface="Calibri Light" panose="020F0302020204030204" pitchFamily="34" charset="0"/>
              </a:rPr>
              <a:t>HEARING PROTECTION</a:t>
            </a:r>
          </a:p>
        </p:txBody>
      </p:sp>
      <p:pic>
        <p:nvPicPr>
          <p:cNvPr id="111619" name="Picture 5">
            <a:extLst>
              <a:ext uri="{FF2B5EF4-FFF2-40B4-BE49-F238E27FC236}">
                <a16:creationId xmlns:a16="http://schemas.microsoft.com/office/drawing/2014/main" id="{A4BC3015-DA0E-4768-8ED8-C0EC8A805DF5}"/>
              </a:ext>
            </a:extLst>
          </p:cNvPr>
          <p:cNvPicPr>
            <a:picLocks noGrp="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905121" y="4061405"/>
            <a:ext cx="1971429" cy="2066667"/>
          </a:xfrm>
          <a:noFill/>
        </p:spPr>
      </p:pic>
      <p:sp>
        <p:nvSpPr>
          <p:cNvPr id="111620" name="Rectangle 4">
            <a:extLst>
              <a:ext uri="{FF2B5EF4-FFF2-40B4-BE49-F238E27FC236}">
                <a16:creationId xmlns:a16="http://schemas.microsoft.com/office/drawing/2014/main" id="{E08EB047-CAF1-4B39-BFB3-583B7B91D893}"/>
              </a:ext>
            </a:extLst>
          </p:cNvPr>
          <p:cNvSpPr>
            <a:spLocks noGrp="1" noChangeArrowheads="1"/>
          </p:cNvSpPr>
          <p:nvPr>
            <p:ph type="body" sz="half" idx="4294967295"/>
          </p:nvPr>
        </p:nvSpPr>
        <p:spPr>
          <a:xfrm>
            <a:off x="5078413" y="2084388"/>
            <a:ext cx="4065587" cy="2352675"/>
          </a:xfrm>
        </p:spPr>
        <p:txBody>
          <a:bodyPr/>
          <a:lstStyle/>
          <a:p>
            <a:pPr marL="350838" indent="-350838" eaLnBrk="1" hangingPunct="1">
              <a:buClr>
                <a:schemeClr val="tx1"/>
              </a:buClr>
              <a:buFontTx/>
              <a:buChar char="•"/>
            </a:pPr>
            <a:r>
              <a:rPr lang="en-US" altLang="en-US" sz="2800" dirty="0">
                <a:latin typeface="Calibri Light" panose="020F0302020204030204" pitchFamily="34" charset="0"/>
                <a:cs typeface="Calibri Light" panose="020F0302020204030204" pitchFamily="34" charset="0"/>
              </a:rPr>
              <a:t>Ear-muffs</a:t>
            </a:r>
          </a:p>
          <a:p>
            <a:pPr marL="350838" indent="-350838" eaLnBrk="1" hangingPunct="1">
              <a:buClr>
                <a:schemeClr val="tx1"/>
              </a:buClr>
              <a:buFontTx/>
              <a:buChar char="•"/>
            </a:pPr>
            <a:r>
              <a:rPr lang="en-US" altLang="en-US" sz="2800" dirty="0">
                <a:latin typeface="Calibri Light" panose="020F0302020204030204" pitchFamily="34" charset="0"/>
                <a:cs typeface="Calibri Light" panose="020F0302020204030204" pitchFamily="34" charset="0"/>
              </a:rPr>
              <a:t>Hand-formed plugs</a:t>
            </a:r>
          </a:p>
          <a:p>
            <a:pPr marL="350838" indent="-350838" eaLnBrk="1" hangingPunct="1">
              <a:buClr>
                <a:schemeClr val="tx1"/>
              </a:buClr>
              <a:buFontTx/>
              <a:buChar char="•"/>
            </a:pPr>
            <a:r>
              <a:rPr lang="en-US" altLang="en-US" sz="2800" dirty="0">
                <a:latin typeface="Calibri Light" panose="020F0302020204030204" pitchFamily="34" charset="0"/>
                <a:cs typeface="Calibri Light" panose="020F0302020204030204" pitchFamily="34" charset="0"/>
              </a:rPr>
              <a:t>Preformed plugs</a:t>
            </a:r>
          </a:p>
          <a:p>
            <a:pPr marL="685800" lvl="1" indent="-342900" eaLnBrk="1" hangingPunct="1">
              <a:buFont typeface="Verdana" panose="020B0604030504040204" pitchFamily="34" charset="0"/>
              <a:buChar char="‒"/>
            </a:pPr>
            <a:r>
              <a:rPr lang="en-US" altLang="en-US" sz="2800" dirty="0">
                <a:latin typeface="Calibri Light" panose="020F0302020204030204" pitchFamily="34" charset="0"/>
                <a:cs typeface="Calibri Light" panose="020F0302020204030204" pitchFamily="34" charset="0"/>
              </a:rPr>
              <a:t>Single Flange</a:t>
            </a:r>
          </a:p>
          <a:p>
            <a:pPr marL="685800" lvl="1" indent="-342900" eaLnBrk="1" hangingPunct="1">
              <a:buFont typeface="Verdana" panose="020B0604030504040204" pitchFamily="34" charset="0"/>
              <a:buChar char="‒"/>
            </a:pPr>
            <a:r>
              <a:rPr lang="en-US" altLang="en-US" sz="2800" dirty="0">
                <a:latin typeface="Calibri Light" panose="020F0302020204030204" pitchFamily="34" charset="0"/>
                <a:cs typeface="Calibri Light" panose="020F0302020204030204" pitchFamily="34" charset="0"/>
              </a:rPr>
              <a:t>Triple Flange</a:t>
            </a:r>
          </a:p>
        </p:txBody>
      </p:sp>
      <p:pic>
        <p:nvPicPr>
          <p:cNvPr id="111621" name="Picture 6">
            <a:extLst>
              <a:ext uri="{FF2B5EF4-FFF2-40B4-BE49-F238E27FC236}">
                <a16:creationId xmlns:a16="http://schemas.microsoft.com/office/drawing/2014/main" id="{C93E8DB2-2073-412D-86EB-2E9096FC65F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870" y="4123060"/>
            <a:ext cx="2100262" cy="200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2" name="Picture 7">
            <a:extLst>
              <a:ext uri="{FF2B5EF4-FFF2-40B4-BE49-F238E27FC236}">
                <a16:creationId xmlns:a16="http://schemas.microsoft.com/office/drawing/2014/main" id="{D65978EB-FFDF-4AF6-AA72-92CF0554518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2032000"/>
            <a:ext cx="211613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3" name="Picture 8">
            <a:extLst>
              <a:ext uri="{FF2B5EF4-FFF2-40B4-BE49-F238E27FC236}">
                <a16:creationId xmlns:a16="http://schemas.microsoft.com/office/drawing/2014/main" id="{8F14DA63-9AD6-44D4-9AB8-7F7DA14A43A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203995"/>
            <a:ext cx="1820862"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AF237E92-FD39-4C35-A5A3-1770449E244E}"/>
              </a:ext>
            </a:extLst>
          </p:cNvPr>
          <p:cNvSpPr>
            <a:spLocks noGrp="1"/>
          </p:cNvSpPr>
          <p:nvPr>
            <p:ph type="sldNum" sz="quarter" idx="11"/>
          </p:nvPr>
        </p:nvSpPr>
        <p:spPr/>
        <p:txBody>
          <a:bodyPr/>
          <a:lstStyle/>
          <a:p>
            <a:pPr>
              <a:defRPr/>
            </a:pPr>
            <a:fld id="{8C28C825-8B56-4D47-AD22-1565AC870D51}" type="slidenum">
              <a:rPr lang="en-GB" smtClean="0"/>
              <a:pPr>
                <a:defRPr/>
              </a:pPr>
              <a:t>92</a:t>
            </a:fld>
            <a:endParaRPr lang="en-GB" dirty="0"/>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002060"/>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800" b="1" dirty="0">
                <a:latin typeface="Calibri Light" panose="020F0302020204030204" pitchFamily="34" charset="0"/>
                <a:cs typeface="Calibri Light" panose="020F0302020204030204" pitchFamily="34" charset="0"/>
              </a:rPr>
              <a:t>Hearing loss usually occurs suddenly </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True</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False </a:t>
            </a:r>
          </a:p>
          <a:p>
            <a:pPr marL="0" indent="0">
              <a:buNone/>
            </a:pPr>
            <a:endParaRPr lang="en-US" dirty="0"/>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93</a:t>
            </a:fld>
            <a:endParaRPr lang="en-GB" dirty="0"/>
          </a:p>
        </p:txBody>
      </p:sp>
    </p:spTree>
    <p:extLst>
      <p:ext uri="{BB962C8B-B14F-4D97-AF65-F5344CB8AC3E}">
        <p14:creationId xmlns:p14="http://schemas.microsoft.com/office/powerpoint/2010/main" val="3220552402"/>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2220-D893-4094-8FB6-DE8C861B9424}"/>
              </a:ext>
            </a:extLst>
          </p:cNvPr>
          <p:cNvSpPr>
            <a:spLocks noGrp="1"/>
          </p:cNvSpPr>
          <p:nvPr>
            <p:ph type="title"/>
          </p:nvPr>
        </p:nvSpPr>
        <p:spPr/>
        <p:txBody>
          <a:bodyPr/>
          <a:lstStyle/>
          <a:p>
            <a:pPr algn="ctr"/>
            <a:r>
              <a:rPr lang="en-US" b="1" dirty="0">
                <a:solidFill>
                  <a:srgbClr val="002060"/>
                </a:solidFill>
              </a:rPr>
              <a:t>KNOWLEDGE SELF-CHECK</a:t>
            </a:r>
          </a:p>
        </p:txBody>
      </p:sp>
      <p:sp>
        <p:nvSpPr>
          <p:cNvPr id="3" name="Content Placeholder 2">
            <a:extLst>
              <a:ext uri="{FF2B5EF4-FFF2-40B4-BE49-F238E27FC236}">
                <a16:creationId xmlns:a16="http://schemas.microsoft.com/office/drawing/2014/main" id="{41517979-75E2-4EF4-97AA-C9412E94A4CD}"/>
              </a:ext>
            </a:extLst>
          </p:cNvPr>
          <p:cNvSpPr>
            <a:spLocks noGrp="1"/>
          </p:cNvSpPr>
          <p:nvPr>
            <p:ph idx="1"/>
          </p:nvPr>
        </p:nvSpPr>
        <p:spPr/>
        <p:txBody>
          <a:bodyPr/>
          <a:lstStyle/>
          <a:p>
            <a:pPr marL="0" indent="0">
              <a:buNone/>
            </a:pPr>
            <a:r>
              <a:rPr lang="en-US" sz="2800" b="1" dirty="0">
                <a:latin typeface="Calibri Light" panose="020F0302020204030204" pitchFamily="34" charset="0"/>
                <a:cs typeface="Calibri Light" panose="020F0302020204030204" pitchFamily="34" charset="0"/>
              </a:rPr>
              <a:t>Hearing loss usually occurs suddenly </a:t>
            </a:r>
          </a:p>
          <a:p>
            <a:pPr>
              <a:buFont typeface="Wingdings" panose="05000000000000000000" pitchFamily="2" charset="2"/>
              <a:buChar char="q"/>
            </a:pPr>
            <a:r>
              <a:rPr lang="en-US" sz="2800" b="1" dirty="0">
                <a:latin typeface="Calibri Light" panose="020F0302020204030204" pitchFamily="34" charset="0"/>
                <a:cs typeface="Calibri Light" panose="020F0302020204030204" pitchFamily="34" charset="0"/>
              </a:rPr>
              <a:t> True</a:t>
            </a:r>
          </a:p>
          <a:p>
            <a:pPr marL="0" indent="0">
              <a:buNone/>
            </a:pPr>
            <a:r>
              <a:rPr lang="en-US" sz="2800" b="1" dirty="0">
                <a:latin typeface="Calibri Light" panose="020F0302020204030204" pitchFamily="34" charset="0"/>
                <a:cs typeface="Calibri Light" panose="020F0302020204030204" pitchFamily="34" charset="0"/>
              </a:rPr>
              <a:t>X  </a:t>
            </a:r>
            <a:r>
              <a:rPr lang="en-US" sz="2800" b="1" dirty="0">
                <a:highlight>
                  <a:srgbClr val="FFFF00"/>
                </a:highlight>
                <a:latin typeface="Calibri Light" panose="020F0302020204030204" pitchFamily="34" charset="0"/>
                <a:cs typeface="Calibri Light" panose="020F0302020204030204" pitchFamily="34" charset="0"/>
              </a:rPr>
              <a:t>False –most hearing loss is painless and gradual</a:t>
            </a:r>
          </a:p>
          <a:p>
            <a:pPr marL="0" indent="0">
              <a:buNone/>
            </a:pPr>
            <a:endParaRPr lang="en-US" sz="2800" b="1"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68B83736-5D0E-4F24-9564-C086199E6D79}"/>
              </a:ext>
            </a:extLst>
          </p:cNvPr>
          <p:cNvSpPr>
            <a:spLocks noGrp="1"/>
          </p:cNvSpPr>
          <p:nvPr>
            <p:ph type="sldNum" sz="quarter" idx="11"/>
          </p:nvPr>
        </p:nvSpPr>
        <p:spPr/>
        <p:txBody>
          <a:bodyPr/>
          <a:lstStyle/>
          <a:p>
            <a:pPr>
              <a:defRPr/>
            </a:pPr>
            <a:fld id="{3F4818DF-A78A-4999-9725-BA0C6DE7E9D9}" type="slidenum">
              <a:rPr lang="en-GB" smtClean="0"/>
              <a:pPr>
                <a:defRPr/>
              </a:pPr>
              <a:t>94</a:t>
            </a:fld>
            <a:endParaRPr lang="en-GB" dirty="0"/>
          </a:p>
        </p:txBody>
      </p:sp>
    </p:spTree>
    <p:extLst>
      <p:ext uri="{BB962C8B-B14F-4D97-AF65-F5344CB8AC3E}">
        <p14:creationId xmlns:p14="http://schemas.microsoft.com/office/powerpoint/2010/main" val="4160475375"/>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1B9AA3D4-289A-44C8-AF76-8B2D52269BE0}"/>
              </a:ext>
            </a:extLst>
          </p:cNvPr>
          <p:cNvSpPr>
            <a:spLocks noGrp="1" noChangeArrowheads="1"/>
          </p:cNvSpPr>
          <p:nvPr>
            <p:ph type="title"/>
          </p:nvPr>
        </p:nvSpPr>
        <p:spPr/>
        <p:txBody>
          <a:bodyPr/>
          <a:lstStyle/>
          <a:p>
            <a:pPr algn="ctr" eaLnBrk="1" hangingPunct="1"/>
            <a:r>
              <a:rPr lang="en-US" altLang="en-US" b="1" dirty="0">
                <a:solidFill>
                  <a:srgbClr val="002060"/>
                </a:solidFill>
              </a:rPr>
              <a:t>HEAT STRESS</a:t>
            </a:r>
          </a:p>
        </p:txBody>
      </p:sp>
      <p:pic>
        <p:nvPicPr>
          <p:cNvPr id="112643" name="Picture 3">
            <a:extLst>
              <a:ext uri="{FF2B5EF4-FFF2-40B4-BE49-F238E27FC236}">
                <a16:creationId xmlns:a16="http://schemas.microsoft.com/office/drawing/2014/main" id="{C207571E-D88C-44D7-B0A4-BB52ACD04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1797050"/>
            <a:ext cx="8170862"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8866319-6DA1-4F21-B44F-A2FF53870096}"/>
              </a:ext>
            </a:extLst>
          </p:cNvPr>
          <p:cNvSpPr>
            <a:spLocks noGrp="1"/>
          </p:cNvSpPr>
          <p:nvPr>
            <p:ph type="sldNum" sz="quarter" idx="11"/>
          </p:nvPr>
        </p:nvSpPr>
        <p:spPr/>
        <p:txBody>
          <a:bodyPr/>
          <a:lstStyle/>
          <a:p>
            <a:pPr>
              <a:defRPr/>
            </a:pPr>
            <a:fld id="{8C28C825-8B56-4D47-AD22-1565AC870D51}" type="slidenum">
              <a:rPr lang="en-GB" smtClean="0"/>
              <a:pPr>
                <a:defRPr/>
              </a:pPr>
              <a:t>95</a:t>
            </a:fld>
            <a:endParaRPr lang="en-GB" dirty="0"/>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3BE1CA23-D43A-4128-AF6B-71D60D148345}"/>
              </a:ext>
            </a:extLst>
          </p:cNvPr>
          <p:cNvSpPr>
            <a:spLocks noGrp="1" noChangeArrowheads="1"/>
          </p:cNvSpPr>
          <p:nvPr>
            <p:ph type="title"/>
          </p:nvPr>
        </p:nvSpPr>
        <p:spPr/>
        <p:txBody>
          <a:bodyPr/>
          <a:lstStyle/>
          <a:p>
            <a:pPr algn="ctr"/>
            <a:r>
              <a:rPr lang="en-AU" altLang="en-US" sz="3200" b="1" dirty="0">
                <a:solidFill>
                  <a:srgbClr val="002060"/>
                </a:solidFill>
              </a:rPr>
              <a:t>BODY’s REACTION to HEAT AFFECTED BY:</a:t>
            </a:r>
            <a:endParaRPr lang="en-US" altLang="en-US" sz="3200" b="1" dirty="0">
              <a:solidFill>
                <a:srgbClr val="002060"/>
              </a:solidFill>
            </a:endParaRPr>
          </a:p>
        </p:txBody>
      </p:sp>
      <p:sp>
        <p:nvSpPr>
          <p:cNvPr id="145411" name="Content Placeholder 2">
            <a:extLst>
              <a:ext uri="{FF2B5EF4-FFF2-40B4-BE49-F238E27FC236}">
                <a16:creationId xmlns:a16="http://schemas.microsoft.com/office/drawing/2014/main" id="{2206AE50-A28B-42B2-961C-3C1F05487A41}"/>
              </a:ext>
            </a:extLst>
          </p:cNvPr>
          <p:cNvSpPr>
            <a:spLocks noGrp="1" noChangeArrowheads="1"/>
          </p:cNvSpPr>
          <p:nvPr>
            <p:ph idx="1"/>
          </p:nvPr>
        </p:nvSpPr>
        <p:spPr>
          <a:xfrm>
            <a:off x="580767" y="1166019"/>
            <a:ext cx="8229600" cy="4257054"/>
          </a:xfrm>
        </p:spPr>
        <p:txBody>
          <a:bodyPr/>
          <a:lstStyle/>
          <a:p>
            <a:pPr>
              <a:defRPr/>
            </a:pPr>
            <a:r>
              <a:rPr lang="en-AU" altLang="en-US" sz="2000" b="1" dirty="0">
                <a:latin typeface="Calibri Light" panose="020F0302020204030204" pitchFamily="34" charset="0"/>
                <a:cs typeface="Calibri Light" panose="020F0302020204030204" pitchFamily="34" charset="0"/>
              </a:rPr>
              <a:t>Environmental heat and humidity</a:t>
            </a:r>
          </a:p>
          <a:p>
            <a:pPr>
              <a:defRPr/>
            </a:pPr>
            <a:r>
              <a:rPr lang="en-AU" altLang="en-US" sz="2000" b="1" dirty="0">
                <a:latin typeface="Calibri Light" panose="020F0302020204030204" pitchFamily="34" charset="0"/>
                <a:cs typeface="Calibri Light" panose="020F0302020204030204" pitchFamily="34" charset="0"/>
              </a:rPr>
              <a:t>Workload </a:t>
            </a:r>
          </a:p>
          <a:p>
            <a:pPr>
              <a:defRPr/>
            </a:pPr>
            <a:r>
              <a:rPr lang="en-AU" altLang="en-US" sz="2000" b="1" dirty="0">
                <a:latin typeface="Calibri Light" panose="020F0302020204030204" pitchFamily="34" charset="0"/>
                <a:cs typeface="Calibri Light" panose="020F0302020204030204" pitchFamily="34" charset="0"/>
              </a:rPr>
              <a:t>Clothing</a:t>
            </a:r>
          </a:p>
          <a:p>
            <a:pPr>
              <a:defRPr/>
            </a:pPr>
            <a:r>
              <a:rPr lang="en-AU" altLang="en-US" sz="2000" b="1" dirty="0">
                <a:latin typeface="Calibri Light" panose="020F0302020204030204" pitchFamily="34" charset="0"/>
                <a:cs typeface="Calibri Light" panose="020F0302020204030204" pitchFamily="34" charset="0"/>
              </a:rPr>
              <a:t>Individual personal factors (physical condition)</a:t>
            </a:r>
          </a:p>
          <a:p>
            <a:pPr marL="0" indent="0">
              <a:buFont typeface="Arial" panose="020B0604020202020204" pitchFamily="34" charset="0"/>
              <a:buNone/>
              <a:defRPr/>
            </a:pPr>
            <a:endParaRPr lang="en-AU" altLang="en-US" sz="2000" b="1"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defRPr/>
            </a:pPr>
            <a:r>
              <a:rPr lang="en-AU" altLang="en-US" sz="2000" b="1" dirty="0">
                <a:latin typeface="Calibri Light" panose="020F0302020204030204" pitchFamily="34" charset="0"/>
                <a:cs typeface="Calibri Light" panose="020F0302020204030204" pitchFamily="34" charset="0"/>
              </a:rPr>
              <a:t>Heat strain is how the body responds to those stressors.</a:t>
            </a:r>
          </a:p>
          <a:p>
            <a:pPr marL="0" indent="0">
              <a:buFont typeface="Arial" panose="020B0604020202020204" pitchFamily="34" charset="0"/>
              <a:buNone/>
              <a:defRPr/>
            </a:pPr>
            <a:endParaRPr lang="en-AU" altLang="en-US" sz="2000" b="1"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defRPr/>
            </a:pPr>
            <a:r>
              <a:rPr lang="en-AU" altLang="en-US" sz="2000" b="1" dirty="0">
                <a:latin typeface="Calibri Light" panose="020F0302020204030204" pitchFamily="34" charset="0"/>
                <a:cs typeface="Calibri Light" panose="020F0302020204030204" pitchFamily="34" charset="0"/>
              </a:rPr>
              <a:t>Symptoms include:</a:t>
            </a:r>
          </a:p>
          <a:p>
            <a:pPr indent="-342900">
              <a:buSzPct val="100000"/>
              <a:defRPr/>
            </a:pPr>
            <a:r>
              <a:rPr lang="en-AU" altLang="en-US" sz="2000" b="1" dirty="0">
                <a:latin typeface="Calibri Light" panose="020F0302020204030204" pitchFamily="34" charset="0"/>
                <a:cs typeface="Calibri Light" panose="020F0302020204030204" pitchFamily="34" charset="0"/>
              </a:rPr>
              <a:t>Sweating</a:t>
            </a:r>
          </a:p>
          <a:p>
            <a:pPr indent="-342900">
              <a:buSzPct val="100000"/>
              <a:defRPr/>
            </a:pPr>
            <a:r>
              <a:rPr lang="en-AU" altLang="en-US" sz="2000" b="1" dirty="0">
                <a:latin typeface="Calibri Light" panose="020F0302020204030204" pitchFamily="34" charset="0"/>
                <a:cs typeface="Calibri Light" panose="020F0302020204030204" pitchFamily="34" charset="0"/>
              </a:rPr>
              <a:t>Increased heart rate</a:t>
            </a:r>
          </a:p>
          <a:p>
            <a:pPr indent="-342900">
              <a:buSzPct val="100000"/>
              <a:defRPr/>
            </a:pPr>
            <a:r>
              <a:rPr lang="en-AU" altLang="en-US" sz="2000" b="1" dirty="0">
                <a:latin typeface="Calibri Light" panose="020F0302020204030204" pitchFamily="34" charset="0"/>
                <a:cs typeface="Calibri Light" panose="020F0302020204030204" pitchFamily="34" charset="0"/>
              </a:rPr>
              <a:t>Elevated core temperature</a:t>
            </a:r>
          </a:p>
          <a:p>
            <a:pPr indent="-342900">
              <a:buSzPct val="100000"/>
              <a:defRPr/>
            </a:pPr>
            <a:endParaRPr lang="en-AU" altLang="en-US" sz="2000" b="1" dirty="0">
              <a:latin typeface="Calibri Light" panose="020F0302020204030204" pitchFamily="34" charset="0"/>
              <a:cs typeface="Calibri Light" panose="020F0302020204030204" pitchFamily="34" charset="0"/>
            </a:endParaRPr>
          </a:p>
          <a:p>
            <a:pPr marL="0" indent="0">
              <a:buSzPct val="100000"/>
              <a:buNone/>
              <a:defRPr/>
            </a:pPr>
            <a:r>
              <a:rPr lang="en-AU" altLang="en-US" sz="2000" b="1" dirty="0">
                <a:solidFill>
                  <a:srgbClr val="FF0000"/>
                </a:solidFill>
                <a:latin typeface="Calibri Light" panose="020F0302020204030204" pitchFamily="34" charset="0"/>
                <a:cs typeface="Calibri Light" panose="020F0302020204030204" pitchFamily="34" charset="0"/>
              </a:rPr>
              <a:t>Various kinds of heat illness (heat stress) can result</a:t>
            </a:r>
          </a:p>
          <a:p>
            <a:pPr marL="0" indent="0">
              <a:buSzPct val="100000"/>
              <a:buFont typeface="Arial" panose="020B0604020202020204" pitchFamily="34" charset="0"/>
              <a:buNone/>
              <a:defRPr/>
            </a:pPr>
            <a:endParaRPr lang="en-AU" altLang="en-US" sz="2000" b="1" dirty="0">
              <a:latin typeface="Calibri Light" panose="020F0302020204030204" pitchFamily="34" charset="0"/>
              <a:cs typeface="Calibri Light" panose="020F0302020204030204" pitchFamily="34" charset="0"/>
            </a:endParaRPr>
          </a:p>
          <a:p>
            <a:pPr>
              <a:defRPr/>
            </a:pPr>
            <a:endParaRPr lang="en-US" altLang="en-US" sz="2000" b="1" dirty="0">
              <a:latin typeface="Calibri Light" panose="020F0302020204030204" pitchFamily="34" charset="0"/>
              <a:cs typeface="Calibri Light" panose="020F0302020204030204" pitchFamily="34" charset="0"/>
            </a:endParaRPr>
          </a:p>
        </p:txBody>
      </p:sp>
      <p:pic>
        <p:nvPicPr>
          <p:cNvPr id="113668" name="Picture 9">
            <a:extLst>
              <a:ext uri="{FF2B5EF4-FFF2-40B4-BE49-F238E27FC236}">
                <a16:creationId xmlns:a16="http://schemas.microsoft.com/office/drawing/2014/main" id="{CAC14DE5-5541-48FF-BB3E-6FBB439EE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167" y="3721272"/>
            <a:ext cx="25495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AEFDA76-E016-4995-836E-57D9A821A894}"/>
              </a:ext>
            </a:extLst>
          </p:cNvPr>
          <p:cNvSpPr>
            <a:spLocks noGrp="1"/>
          </p:cNvSpPr>
          <p:nvPr>
            <p:ph type="sldNum" sz="quarter" idx="11"/>
          </p:nvPr>
        </p:nvSpPr>
        <p:spPr/>
        <p:txBody>
          <a:bodyPr/>
          <a:lstStyle/>
          <a:p>
            <a:pPr>
              <a:defRPr/>
            </a:pPr>
            <a:fld id="{8C28C825-8B56-4D47-AD22-1565AC870D51}" type="slidenum">
              <a:rPr lang="en-GB" smtClean="0"/>
              <a:pPr>
                <a:defRPr/>
              </a:pPr>
              <a:t>96</a:t>
            </a:fld>
            <a:endParaRPr lang="en-GB" dirty="0"/>
          </a:p>
        </p:txBody>
      </p:sp>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7C3DC16-A6C9-4893-8AC3-B680A588A1E6}"/>
              </a:ext>
            </a:extLst>
          </p:cNvPr>
          <p:cNvSpPr>
            <a:spLocks noGrp="1" noChangeArrowheads="1"/>
          </p:cNvSpPr>
          <p:nvPr>
            <p:ph type="title"/>
          </p:nvPr>
        </p:nvSpPr>
        <p:spPr/>
        <p:txBody>
          <a:bodyPr>
            <a:normAutofit/>
          </a:bodyPr>
          <a:lstStyle/>
          <a:p>
            <a:pPr algn="ctr">
              <a:defRPr/>
            </a:pPr>
            <a:r>
              <a:rPr lang="en-US" sz="3200" b="1" dirty="0">
                <a:solidFill>
                  <a:srgbClr val="002060"/>
                </a:solidFill>
              </a:rPr>
              <a:t>ENVIRONMENTAL CONTRIBUTIONS</a:t>
            </a:r>
            <a:br>
              <a:rPr lang="en-US" sz="3200" b="1" dirty="0">
                <a:solidFill>
                  <a:srgbClr val="002060"/>
                </a:solidFill>
              </a:rPr>
            </a:br>
            <a:r>
              <a:rPr lang="en-US" sz="3200" b="1" dirty="0">
                <a:solidFill>
                  <a:srgbClr val="002060"/>
                </a:solidFill>
              </a:rPr>
              <a:t>to HEAT ILLNESS</a:t>
            </a:r>
          </a:p>
        </p:txBody>
      </p:sp>
      <p:sp>
        <p:nvSpPr>
          <p:cNvPr id="114691" name="Rectangle 3">
            <a:extLst>
              <a:ext uri="{FF2B5EF4-FFF2-40B4-BE49-F238E27FC236}">
                <a16:creationId xmlns:a16="http://schemas.microsoft.com/office/drawing/2014/main" id="{5571CB55-2FF6-4F96-A896-3689AD618EB9}"/>
              </a:ext>
            </a:extLst>
          </p:cNvPr>
          <p:cNvSpPr>
            <a:spLocks noGrp="1" noChangeArrowheads="1"/>
          </p:cNvSpPr>
          <p:nvPr>
            <p:ph idx="1"/>
          </p:nvPr>
        </p:nvSpPr>
        <p:spPr/>
        <p:txBody>
          <a:bodyPr/>
          <a:lstStyle/>
          <a:p>
            <a:pPr marL="854075" lvl="1" indent="-396875">
              <a:buFontTx/>
              <a:buChar char="•"/>
            </a:pPr>
            <a:r>
              <a:rPr lang="en-US" altLang="en-US" sz="2800" b="1" dirty="0">
                <a:latin typeface="Calibri Light" panose="020F0302020204030204" pitchFamily="34" charset="0"/>
                <a:cs typeface="Calibri Light" panose="020F0302020204030204" pitchFamily="34" charset="0"/>
              </a:rPr>
              <a:t>Temperature </a:t>
            </a:r>
          </a:p>
          <a:p>
            <a:pPr marL="854075" lvl="1" indent="-396875">
              <a:buFontTx/>
              <a:buChar char="•"/>
            </a:pPr>
            <a:r>
              <a:rPr lang="en-US" altLang="en-US" sz="2800" b="1" dirty="0">
                <a:latin typeface="Calibri Light" panose="020F0302020204030204" pitchFamily="34" charset="0"/>
                <a:cs typeface="Calibri Light" panose="020F0302020204030204" pitchFamily="34" charset="0"/>
              </a:rPr>
              <a:t>Humidity</a:t>
            </a:r>
          </a:p>
          <a:p>
            <a:pPr marL="854075" lvl="1" indent="-396875">
              <a:buFontTx/>
              <a:buChar char="•"/>
            </a:pPr>
            <a:r>
              <a:rPr lang="en-US" altLang="en-US" sz="2800" b="1" dirty="0">
                <a:latin typeface="Calibri Light" panose="020F0302020204030204" pitchFamily="34" charset="0"/>
                <a:cs typeface="Calibri Light" panose="020F0302020204030204" pitchFamily="34" charset="0"/>
              </a:rPr>
              <a:t>Air movement</a:t>
            </a:r>
          </a:p>
          <a:p>
            <a:pPr marL="854075" lvl="1" indent="-396875">
              <a:buFontTx/>
              <a:buChar char="•"/>
            </a:pPr>
            <a:r>
              <a:rPr lang="en-US" altLang="en-US" sz="2800" b="1" dirty="0">
                <a:latin typeface="Calibri Light" panose="020F0302020204030204" pitchFamily="34" charset="0"/>
                <a:cs typeface="Calibri Light" panose="020F0302020204030204" pitchFamily="34" charset="0"/>
              </a:rPr>
              <a:t>Radiant temperature of surroundings</a:t>
            </a:r>
          </a:p>
          <a:p>
            <a:pPr marL="854075" lvl="1" indent="-396875">
              <a:buFontTx/>
              <a:buChar char="•"/>
            </a:pPr>
            <a:r>
              <a:rPr lang="en-US" altLang="en-US" sz="2800" b="1" dirty="0">
                <a:latin typeface="Calibri Light" panose="020F0302020204030204" pitchFamily="34" charset="0"/>
                <a:cs typeface="Calibri Light" panose="020F0302020204030204" pitchFamily="34" charset="0"/>
              </a:rPr>
              <a:t>Clothing</a:t>
            </a:r>
          </a:p>
          <a:p>
            <a:pPr marL="854075" lvl="1" indent="-396875">
              <a:buFontTx/>
              <a:buChar char="•"/>
            </a:pPr>
            <a:r>
              <a:rPr lang="en-US" altLang="en-US" sz="2800" b="1" dirty="0">
                <a:latin typeface="Calibri Light" panose="020F0302020204030204" pitchFamily="34" charset="0"/>
                <a:cs typeface="Calibri Light" panose="020F0302020204030204" pitchFamily="34" charset="0"/>
              </a:rPr>
              <a:t>Physical activity</a:t>
            </a:r>
          </a:p>
          <a:p>
            <a:pPr marL="854075" lvl="1" indent="-396875">
              <a:buFontTx/>
              <a:buChar char="•"/>
            </a:pPr>
            <a:endParaRPr lang="en-US" altLang="en-US" sz="2800" b="1" dirty="0">
              <a:latin typeface="Calibri Light" panose="020F0302020204030204" pitchFamily="34" charset="0"/>
              <a:cs typeface="Calibri Light" panose="020F0302020204030204" pitchFamily="34" charset="0"/>
            </a:endParaRPr>
          </a:p>
          <a:p>
            <a:pPr marL="457200" lvl="1" indent="0">
              <a:buNone/>
            </a:pPr>
            <a:r>
              <a:rPr lang="en-US" altLang="en-US" sz="2800" b="1" dirty="0">
                <a:latin typeface="Calibri Light"/>
                <a:cs typeface="Calibri Light"/>
              </a:rPr>
              <a:t>Note that certain molten metal industries contribute high heat loads due to radiant heating (direct transfer of heat via infrared radiation)</a:t>
            </a:r>
            <a:endParaRPr lang="en-US" altLang="en-US" sz="2800" b="1" dirty="0">
              <a:latin typeface="Calibri Light" panose="020F0302020204030204" pitchFamily="34" charset="0"/>
              <a:cs typeface="Calibri Light" panose="020F0302020204030204" pitchFamily="34" charset="0"/>
            </a:endParaRPr>
          </a:p>
        </p:txBody>
      </p:sp>
      <p:pic>
        <p:nvPicPr>
          <p:cNvPr id="114692" name="Picture 4">
            <a:extLst>
              <a:ext uri="{FF2B5EF4-FFF2-40B4-BE49-F238E27FC236}">
                <a16:creationId xmlns:a16="http://schemas.microsoft.com/office/drawing/2014/main" id="{25B374E3-8644-4A73-A24E-9A249B2AA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997" y="1149179"/>
            <a:ext cx="2207070"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046EDBD7-35F9-4FBD-8C37-A7CEC4B2B425}"/>
              </a:ext>
            </a:extLst>
          </p:cNvPr>
          <p:cNvSpPr>
            <a:spLocks noGrp="1"/>
          </p:cNvSpPr>
          <p:nvPr>
            <p:ph type="sldNum" sz="quarter" idx="11"/>
          </p:nvPr>
        </p:nvSpPr>
        <p:spPr/>
        <p:txBody>
          <a:bodyPr/>
          <a:lstStyle/>
          <a:p>
            <a:pPr>
              <a:defRPr/>
            </a:pPr>
            <a:fld id="{8C28C825-8B56-4D47-AD22-1565AC870D51}" type="slidenum">
              <a:rPr lang="en-GB" smtClean="0"/>
              <a:pPr>
                <a:defRPr/>
              </a:pPr>
              <a:t>97</a:t>
            </a:fld>
            <a:endParaRPr lang="en-GB" dirty="0"/>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a:extLst>
              <a:ext uri="{FF2B5EF4-FFF2-40B4-BE49-F238E27FC236}">
                <a16:creationId xmlns:a16="http://schemas.microsoft.com/office/drawing/2014/main" id="{872C51E6-482A-405E-8013-8160D1C0794A}"/>
              </a:ext>
            </a:extLst>
          </p:cNvPr>
          <p:cNvSpPr>
            <a:spLocks noGrp="1" noChangeArrowheads="1"/>
          </p:cNvSpPr>
          <p:nvPr>
            <p:ph type="title"/>
          </p:nvPr>
        </p:nvSpPr>
        <p:spPr/>
        <p:txBody>
          <a:bodyPr/>
          <a:lstStyle/>
          <a:p>
            <a:pPr algn="ctr"/>
            <a:r>
              <a:rPr lang="en-US" altLang="en-US" sz="3200" b="1" dirty="0">
                <a:solidFill>
                  <a:srgbClr val="002060"/>
                </a:solidFill>
              </a:rPr>
              <a:t>PROGRESSION of EFFECTS</a:t>
            </a:r>
          </a:p>
        </p:txBody>
      </p:sp>
      <p:sp>
        <p:nvSpPr>
          <p:cNvPr id="3" name="Content Placeholder 2">
            <a:extLst>
              <a:ext uri="{FF2B5EF4-FFF2-40B4-BE49-F238E27FC236}">
                <a16:creationId xmlns:a16="http://schemas.microsoft.com/office/drawing/2014/main" id="{29C9638D-DBCF-4701-92B9-6F70B5F4853F}"/>
              </a:ext>
            </a:extLst>
          </p:cNvPr>
          <p:cNvSpPr>
            <a:spLocks noGrp="1"/>
          </p:cNvSpPr>
          <p:nvPr>
            <p:ph idx="1"/>
          </p:nvPr>
        </p:nvSpPr>
        <p:spPr/>
        <p:txBody>
          <a:bodyPr/>
          <a:lstStyle/>
          <a:p>
            <a:r>
              <a:rPr lang="en-US" altLang="en-US" sz="2800" b="1" dirty="0">
                <a:latin typeface="Calibri Light" panose="020F0302020204030204" pitchFamily="34" charset="0"/>
                <a:cs typeface="Calibri Light" panose="020F0302020204030204" pitchFamily="34" charset="0"/>
              </a:rPr>
              <a:t>Initial symptoms are fatigue and lethargy</a:t>
            </a:r>
          </a:p>
          <a:p>
            <a:r>
              <a:rPr lang="en-US" altLang="en-US" sz="2800" b="1" dirty="0">
                <a:latin typeface="Calibri Light" panose="020F0302020204030204" pitchFamily="34" charset="0"/>
                <a:cs typeface="Calibri Light" panose="020F0302020204030204" pitchFamily="34" charset="0"/>
              </a:rPr>
              <a:t>Increasing risk of heat disorders</a:t>
            </a:r>
          </a:p>
          <a:p>
            <a:r>
              <a:rPr lang="en-US" altLang="en-US" sz="2800" b="1" dirty="0">
                <a:latin typeface="Calibri Light" panose="020F0302020204030204" pitchFamily="34" charset="0"/>
                <a:cs typeface="Calibri Light" panose="020F0302020204030204" pitchFamily="34" charset="0"/>
              </a:rPr>
              <a:t>Increasing rate of mistakes and accidents</a:t>
            </a:r>
          </a:p>
          <a:p>
            <a:r>
              <a:rPr lang="en-US" altLang="en-US" sz="2800" b="1" dirty="0">
                <a:latin typeface="Calibri Light" panose="020F0302020204030204" pitchFamily="34" charset="0"/>
                <a:cs typeface="Calibri Light" panose="020F0302020204030204" pitchFamily="34" charset="0"/>
              </a:rPr>
              <a:t>Decreased performance and lower productivity</a:t>
            </a: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p>
          <a:p>
            <a:endParaRPr lang="en-US" altLang="en-US" sz="2400" dirty="0"/>
          </a:p>
          <a:p>
            <a:endParaRPr lang="en-US" dirty="0"/>
          </a:p>
        </p:txBody>
      </p:sp>
      <p:sp>
        <p:nvSpPr>
          <p:cNvPr id="2" name="Slide Number Placeholder 1">
            <a:extLst>
              <a:ext uri="{FF2B5EF4-FFF2-40B4-BE49-F238E27FC236}">
                <a16:creationId xmlns:a16="http://schemas.microsoft.com/office/drawing/2014/main" id="{D9F0B2D1-9644-4D58-B8F3-8BF5B760E7E5}"/>
              </a:ext>
            </a:extLst>
          </p:cNvPr>
          <p:cNvSpPr>
            <a:spLocks noGrp="1"/>
          </p:cNvSpPr>
          <p:nvPr>
            <p:ph type="sldNum" sz="quarter" idx="11"/>
          </p:nvPr>
        </p:nvSpPr>
        <p:spPr/>
        <p:txBody>
          <a:bodyPr/>
          <a:lstStyle/>
          <a:p>
            <a:pPr>
              <a:defRPr/>
            </a:pPr>
            <a:fld id="{8C28C825-8B56-4D47-AD22-1565AC870D51}" type="slidenum">
              <a:rPr lang="en-GB" smtClean="0"/>
              <a:pPr>
                <a:defRPr/>
              </a:pPr>
              <a:t>98</a:t>
            </a:fld>
            <a:endParaRPr lang="en-GB" dirty="0"/>
          </a:p>
        </p:txBody>
      </p:sp>
      <p:pic>
        <p:nvPicPr>
          <p:cNvPr id="233474" name="Picture 2" descr="See the source image">
            <a:extLst>
              <a:ext uri="{FF2B5EF4-FFF2-40B4-BE49-F238E27FC236}">
                <a16:creationId xmlns:a16="http://schemas.microsoft.com/office/drawing/2014/main" id="{7E250FB1-5E97-4E3E-80DB-457888AE1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079" y="3835153"/>
            <a:ext cx="3089429" cy="2219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29505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a:extLst>
              <a:ext uri="{FF2B5EF4-FFF2-40B4-BE49-F238E27FC236}">
                <a16:creationId xmlns:a16="http://schemas.microsoft.com/office/drawing/2014/main" id="{BE97BE89-6A0A-47A0-8A22-8A130162334A}"/>
              </a:ext>
            </a:extLst>
          </p:cNvPr>
          <p:cNvSpPr>
            <a:spLocks noGrp="1" noChangeArrowheads="1"/>
          </p:cNvSpPr>
          <p:nvPr>
            <p:ph type="title"/>
          </p:nvPr>
        </p:nvSpPr>
        <p:spPr>
          <a:xfrm>
            <a:off x="457200" y="326593"/>
            <a:ext cx="8229600" cy="1039091"/>
          </a:xfrm>
        </p:spPr>
        <p:txBody>
          <a:bodyPr/>
          <a:lstStyle/>
          <a:p>
            <a:r>
              <a:rPr lang="en-AU" altLang="en-US" sz="3200" b="1" dirty="0">
                <a:solidFill>
                  <a:srgbClr val="002060"/>
                </a:solidFill>
              </a:rPr>
              <a:t>ACUTE HEALTH IMPACTS</a:t>
            </a:r>
          </a:p>
        </p:txBody>
      </p:sp>
      <p:sp>
        <p:nvSpPr>
          <p:cNvPr id="118787" name="Content Placeholder 1">
            <a:extLst>
              <a:ext uri="{FF2B5EF4-FFF2-40B4-BE49-F238E27FC236}">
                <a16:creationId xmlns:a16="http://schemas.microsoft.com/office/drawing/2014/main" id="{B5A300C0-75F1-4EE1-A8AA-4B93F2C4ADC1}"/>
              </a:ext>
            </a:extLst>
          </p:cNvPr>
          <p:cNvSpPr>
            <a:spLocks noGrp="1" noChangeArrowheads="1"/>
          </p:cNvSpPr>
          <p:nvPr>
            <p:ph idx="1"/>
          </p:nvPr>
        </p:nvSpPr>
        <p:spPr>
          <a:xfrm>
            <a:off x="399535" y="2135659"/>
            <a:ext cx="8229600" cy="4525963"/>
          </a:xfrm>
        </p:spPr>
        <p:txBody>
          <a:bodyPr/>
          <a:lstStyle/>
          <a:p>
            <a:pPr eaLnBrk="1" hangingPunct="1"/>
            <a:r>
              <a:rPr lang="en-AU" altLang="en-US" sz="2400" b="1" i="1" dirty="0">
                <a:latin typeface="Calibri Light"/>
                <a:cs typeface="Calibri Light"/>
              </a:rPr>
              <a:t>Heat Cramps</a:t>
            </a:r>
            <a:r>
              <a:rPr lang="en-AU" altLang="en-US" sz="2400" b="1" dirty="0">
                <a:latin typeface="Calibri Light"/>
                <a:cs typeface="Calibri Light"/>
              </a:rPr>
              <a:t> -</a:t>
            </a:r>
            <a:r>
              <a:rPr lang="en-US" altLang="en-US" sz="2400" b="1" dirty="0">
                <a:latin typeface="Calibri Light"/>
                <a:cs typeface="Calibri Light"/>
              </a:rPr>
              <a:t>painful muscle cramps, especially in abdominal or fatigued muscles</a:t>
            </a:r>
            <a:endParaRPr lang="en-AU" altLang="en-US" sz="2400" b="1" dirty="0">
              <a:latin typeface="Calibri Light"/>
              <a:cs typeface="Calibri Light"/>
            </a:endParaRPr>
          </a:p>
          <a:p>
            <a:pPr eaLnBrk="1" hangingPunct="1"/>
            <a:r>
              <a:rPr lang="en-AU" altLang="en-US" sz="2400" b="1" i="1" dirty="0">
                <a:latin typeface="Calibri Light" panose="020F0302020204030204" pitchFamily="34" charset="0"/>
                <a:cs typeface="Calibri Light" panose="020F0302020204030204" pitchFamily="34" charset="0"/>
              </a:rPr>
              <a:t>Heat Rash (prickly heat)</a:t>
            </a:r>
            <a:r>
              <a:rPr lang="en-AU" altLang="en-US" sz="2400" b="1" dirty="0">
                <a:latin typeface="Calibri Light" panose="020F0302020204030204" pitchFamily="34" charset="0"/>
                <a:cs typeface="Calibri Light" panose="020F0302020204030204" pitchFamily="34" charset="0"/>
              </a:rPr>
              <a:t> -</a:t>
            </a:r>
            <a:r>
              <a:rPr lang="en-US" altLang="en-US" sz="2400" b="1" dirty="0">
                <a:latin typeface="Calibri Light" panose="020F0302020204030204" pitchFamily="34" charset="0"/>
                <a:cs typeface="Calibri Light" panose="020F0302020204030204" pitchFamily="34" charset="0"/>
              </a:rPr>
              <a:t>Itching skin, reduced sweating, skin rashes</a:t>
            </a:r>
            <a:r>
              <a:rPr lang="en-AU" altLang="en-US" sz="2400" b="1" dirty="0">
                <a:latin typeface="Calibri Light" panose="020F0302020204030204" pitchFamily="34" charset="0"/>
                <a:cs typeface="Calibri Light" panose="020F0302020204030204" pitchFamily="34" charset="0"/>
              </a:rPr>
              <a:t> </a:t>
            </a:r>
          </a:p>
          <a:p>
            <a:pPr eaLnBrk="1" hangingPunct="1"/>
            <a:r>
              <a:rPr lang="en-AU" altLang="en-US" sz="2400" b="1" i="1" dirty="0">
                <a:latin typeface="Calibri Light" panose="020F0302020204030204" pitchFamily="34" charset="0"/>
                <a:cs typeface="Calibri Light" panose="020F0302020204030204" pitchFamily="34" charset="0"/>
              </a:rPr>
              <a:t>Heat collapse</a:t>
            </a:r>
            <a:r>
              <a:rPr lang="en-AU" altLang="en-US" sz="2400" b="1" dirty="0">
                <a:latin typeface="Calibri Light" panose="020F0302020204030204" pitchFamily="34" charset="0"/>
                <a:cs typeface="Calibri Light" panose="020F0302020204030204" pitchFamily="34" charset="0"/>
              </a:rPr>
              <a:t>- fainting </a:t>
            </a:r>
          </a:p>
          <a:p>
            <a:pPr eaLnBrk="1" hangingPunct="1"/>
            <a:r>
              <a:rPr lang="en-AU" altLang="en-US" sz="2400" b="1" i="1" dirty="0">
                <a:latin typeface="Calibri Light" panose="020F0302020204030204" pitchFamily="34" charset="0"/>
                <a:cs typeface="Calibri Light" panose="020F0302020204030204" pitchFamily="34" charset="0"/>
              </a:rPr>
              <a:t>Heat exhaustion</a:t>
            </a:r>
            <a:r>
              <a:rPr lang="en-AU" altLang="en-US" sz="2400" b="1" dirty="0">
                <a:latin typeface="Calibri Light" panose="020F0302020204030204" pitchFamily="34" charset="0"/>
                <a:cs typeface="Calibri Light" panose="020F0302020204030204" pitchFamily="34" charset="0"/>
              </a:rPr>
              <a:t> - h</a:t>
            </a:r>
            <a:r>
              <a:rPr lang="en-US" altLang="en-US" sz="2400" b="1" dirty="0" err="1">
                <a:latin typeface="Calibri Light" panose="020F0302020204030204" pitchFamily="34" charset="0"/>
                <a:cs typeface="Calibri Light" panose="020F0302020204030204" pitchFamily="34" charset="0"/>
              </a:rPr>
              <a:t>igh</a:t>
            </a:r>
            <a:r>
              <a:rPr lang="en-US" altLang="en-US" sz="2400" b="1" dirty="0">
                <a:latin typeface="Calibri Light" panose="020F0302020204030204" pitchFamily="34" charset="0"/>
                <a:cs typeface="Calibri Light" panose="020F0302020204030204" pitchFamily="34" charset="0"/>
              </a:rPr>
              <a:t> pulse rate, profuse sweating, low blood pressure, insecure gait (walk), pale skin, collapse</a:t>
            </a:r>
            <a:endParaRPr lang="en-AU" altLang="en-US" sz="2400" b="1" dirty="0">
              <a:latin typeface="Calibri Light" panose="020F0302020204030204" pitchFamily="34" charset="0"/>
              <a:cs typeface="Calibri Light" panose="020F0302020204030204" pitchFamily="34" charset="0"/>
            </a:endParaRPr>
          </a:p>
          <a:p>
            <a:pPr eaLnBrk="1" hangingPunct="1"/>
            <a:r>
              <a:rPr lang="en-AU" altLang="en-US" sz="2400" b="1" i="1" dirty="0">
                <a:latin typeface="Calibri Light" panose="020F0302020204030204" pitchFamily="34" charset="0"/>
                <a:cs typeface="Calibri Light" panose="020F0302020204030204" pitchFamily="34" charset="0"/>
              </a:rPr>
              <a:t>Heat Stroke</a:t>
            </a:r>
            <a:r>
              <a:rPr lang="en-AU" altLang="en-US" sz="2400" b="1" dirty="0">
                <a:latin typeface="Calibri Light" panose="020F0302020204030204" pitchFamily="34" charset="0"/>
                <a:cs typeface="Calibri Light" panose="020F0302020204030204" pitchFamily="34" charset="0"/>
              </a:rPr>
              <a:t> - r</a:t>
            </a:r>
            <a:r>
              <a:rPr lang="en-US" altLang="en-US" sz="2400" b="1" dirty="0">
                <a:latin typeface="Calibri Light" panose="020F0302020204030204" pitchFamily="34" charset="0"/>
                <a:cs typeface="Calibri Light" panose="020F0302020204030204" pitchFamily="34" charset="0"/>
              </a:rPr>
              <a:t>ed face,  disorientation,  hot dry skin (usually no sweating), erratic behavior,  collapse, shivering, unconsciousness, convulsions, body temp &gt; 40◦C (104◦F) </a:t>
            </a:r>
          </a:p>
          <a:p>
            <a:pPr marL="342900" lvl="1" indent="0" eaLnBrk="1" hangingPunct="1">
              <a:buNone/>
            </a:pPr>
            <a:r>
              <a:rPr lang="en-US" altLang="en-US" sz="2400" b="1" dirty="0">
                <a:solidFill>
                  <a:srgbClr val="FF0000"/>
                </a:solidFill>
                <a:latin typeface="Calibri Light"/>
                <a:cs typeface="Calibri Light"/>
              </a:rPr>
              <a:t>HEAT STROKE IS A MEDICAL EMERGENCY</a:t>
            </a:r>
            <a:endParaRPr lang="en-AU" altLang="en-US" sz="2400" b="1" dirty="0">
              <a:solidFill>
                <a:srgbClr val="FF0000"/>
              </a:solidFill>
              <a:latin typeface="Calibri Light"/>
              <a:cs typeface="Calibri Light"/>
            </a:endParaRPr>
          </a:p>
          <a:p>
            <a:pPr eaLnBrk="1" hangingPunct="1"/>
            <a:endParaRPr lang="en-AU" altLang="en-US" sz="2400" b="1" dirty="0">
              <a:latin typeface="Calibri Light" panose="020F0302020204030204" pitchFamily="34" charset="0"/>
              <a:cs typeface="Calibri Light" panose="020F0302020204030204" pitchFamily="34" charset="0"/>
            </a:endParaRPr>
          </a:p>
        </p:txBody>
      </p:sp>
      <p:pic>
        <p:nvPicPr>
          <p:cNvPr id="118790" name="Content Placeholder 6">
            <a:extLst>
              <a:ext uri="{FF2B5EF4-FFF2-40B4-BE49-F238E27FC236}">
                <a16:creationId xmlns:a16="http://schemas.microsoft.com/office/drawing/2014/main" id="{B4D63ED3-E440-4FA2-B212-C4F0EA51F234}"/>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210425" y="136525"/>
            <a:ext cx="1933575" cy="1423988"/>
          </a:xfrm>
        </p:spPr>
      </p:pic>
      <p:sp>
        <p:nvSpPr>
          <p:cNvPr id="2" name="Slide Number Placeholder 1">
            <a:extLst>
              <a:ext uri="{FF2B5EF4-FFF2-40B4-BE49-F238E27FC236}">
                <a16:creationId xmlns:a16="http://schemas.microsoft.com/office/drawing/2014/main" id="{E3AECC12-1073-4D6E-BBBF-F220174472E7}"/>
              </a:ext>
            </a:extLst>
          </p:cNvPr>
          <p:cNvSpPr>
            <a:spLocks noGrp="1"/>
          </p:cNvSpPr>
          <p:nvPr>
            <p:ph type="sldNum" sz="quarter" idx="11"/>
          </p:nvPr>
        </p:nvSpPr>
        <p:spPr/>
        <p:txBody>
          <a:bodyPr/>
          <a:lstStyle/>
          <a:p>
            <a:pPr>
              <a:defRPr/>
            </a:pPr>
            <a:fld id="{8C28C825-8B56-4D47-AD22-1565AC870D51}" type="slidenum">
              <a:rPr lang="en-GB" smtClean="0"/>
              <a:pPr>
                <a:defRPr/>
              </a:pPr>
              <a:t>99</a:t>
            </a:fld>
            <a:endParaRPr lang="en-GB" dirty="0"/>
          </a:p>
        </p:txBody>
      </p:sp>
    </p:spTree>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HLearning_template 2">
  <a:themeElements>
    <a:clrScheme name="OHLEARNING">
      <a:dk1>
        <a:srgbClr val="414244"/>
      </a:dk1>
      <a:lt1>
        <a:srgbClr val="FFFFFF"/>
      </a:lt1>
      <a:dk2>
        <a:srgbClr val="000066"/>
      </a:dk2>
      <a:lt2>
        <a:srgbClr val="FFFFFF"/>
      </a:lt2>
      <a:accent1>
        <a:srgbClr val="3F5EB0"/>
      </a:accent1>
      <a:accent2>
        <a:srgbClr val="D73475"/>
      </a:accent2>
      <a:accent3>
        <a:srgbClr val="566435"/>
      </a:accent3>
      <a:accent4>
        <a:srgbClr val="8C137F"/>
      </a:accent4>
      <a:accent5>
        <a:srgbClr val="40A08F"/>
      </a:accent5>
      <a:accent6>
        <a:srgbClr val="F8A22B"/>
      </a:accent6>
      <a:hlink>
        <a:srgbClr val="3F5EB0"/>
      </a:hlink>
      <a:folHlink>
        <a:srgbClr val="3F5EB0"/>
      </a:folHlink>
    </a:clrScheme>
    <a:fontScheme name="OHLear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7201</TotalTime>
  <Words>10777</Words>
  <Application>Microsoft Office PowerPoint</Application>
  <PresentationFormat>On-screen Show (4:3)</PresentationFormat>
  <Paragraphs>1533</Paragraphs>
  <Slides>209</Slides>
  <Notes>50</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7</vt:i4>
      </vt:variant>
      <vt:variant>
        <vt:lpstr>Slide Titles</vt:lpstr>
      </vt:variant>
      <vt:variant>
        <vt:i4>209</vt:i4>
      </vt:variant>
    </vt:vector>
  </HeadingPairs>
  <TitlesOfParts>
    <vt:vector size="234" baseType="lpstr">
      <vt:lpstr>Arial</vt:lpstr>
      <vt:lpstr>Arial Narrow</vt:lpstr>
      <vt:lpstr>Calibri</vt:lpstr>
      <vt:lpstr>Calibri Light</vt:lpstr>
      <vt:lpstr>FlamencoD</vt:lpstr>
      <vt:lpstr>Franklin Gothic Medium</vt:lpstr>
      <vt:lpstr>Franklin Gothic Medium Cond</vt:lpstr>
      <vt:lpstr>Helvetica Neue</vt:lpstr>
      <vt:lpstr>Impact</vt:lpstr>
      <vt:lpstr>Monotype Sorts</vt:lpstr>
      <vt:lpstr>Papyrus LET</vt:lpstr>
      <vt:lpstr>Times New Roman</vt:lpstr>
      <vt:lpstr>Verdana</vt:lpstr>
      <vt:lpstr>Webdings</vt:lpstr>
      <vt:lpstr>Wingdings</vt:lpstr>
      <vt:lpstr>Wingdings,Sans-Serif</vt:lpstr>
      <vt:lpstr>Office Theme</vt:lpstr>
      <vt:lpstr>OHLearning_template 2</vt:lpstr>
      <vt:lpstr>ClipArt</vt:lpstr>
      <vt:lpstr>CorelDRAW!</vt:lpstr>
      <vt:lpstr>Clip</vt:lpstr>
      <vt:lpstr>Photo Editor Photo</vt:lpstr>
      <vt:lpstr>Slide</vt:lpstr>
      <vt:lpstr>Bitmap Image</vt:lpstr>
      <vt:lpstr>Document</vt:lpstr>
      <vt:lpstr>HEALTH and  SAFETY AWARENESS</vt:lpstr>
      <vt:lpstr>OCCUPATIONAL HYGIENE TRAINING ASSOCIATION</vt:lpstr>
      <vt:lpstr>PURPOSE of OHTA COURSE</vt:lpstr>
      <vt:lpstr>OHTA ACKNOWLEDGEMENTS</vt:lpstr>
      <vt:lpstr>COPYRIGHT INFORMATION</vt:lpstr>
      <vt:lpstr>WAYS THIS COURSE CAN BE USED</vt:lpstr>
      <vt:lpstr>HEALTH and SAFETY AWARENESS</vt:lpstr>
      <vt:lpstr>HOW THIS COURSE IS STRUCTURED</vt:lpstr>
      <vt:lpstr>COURSE CONTENT</vt:lpstr>
      <vt:lpstr>COURSE CONTENT (continued)</vt:lpstr>
      <vt:lpstr>WHY SAFETY and HEALTH PROGRAMS are IMPORTANT</vt:lpstr>
      <vt:lpstr>IMPORTANCE of EFFECTIVE SAFETY and HEALTH PROGRAMS</vt:lpstr>
      <vt:lpstr>SAFETY and HEALTH PROGRAM ELEMENTS</vt:lpstr>
      <vt:lpstr>SAFETY and HEALTH PROGRAM ELEMENTS</vt:lpstr>
      <vt:lpstr>Management Commitment and Employee Involvement</vt:lpstr>
      <vt:lpstr>KNOWLEDGE SELF-CHECK</vt:lpstr>
      <vt:lpstr>KNOWLEDGE SELF-CHECK</vt:lpstr>
      <vt:lpstr>SPECIFIC SAFETY and HEALTH  PROGRAM ELEMENTS</vt:lpstr>
      <vt:lpstr>EXAMPLES: CONTROLS and PROCEDURES for SPECIFIC HAZARDS</vt:lpstr>
      <vt:lpstr>EXAMPLES: CONTROLS and PROCEDURES for SPECIFIC HAZARDS</vt:lpstr>
      <vt:lpstr>WORKPLACE HAZARDS</vt:lpstr>
      <vt:lpstr>WORKSITE ANALYSIS and RISK ASSESSMENT</vt:lpstr>
      <vt:lpstr>WORKSITE ANALYSIS</vt:lpstr>
      <vt:lpstr>WORKSITE ANALYSIS</vt:lpstr>
      <vt:lpstr>WORKSITE ANALYSIS</vt:lpstr>
      <vt:lpstr>RISK ASSESSMENT WHAT IS HIGH and LOW RISK?</vt:lpstr>
      <vt:lpstr>PowerPoint Presentation</vt:lpstr>
      <vt:lpstr>RISK ASSESSMENT</vt:lpstr>
      <vt:lpstr>EXAMPLES—RISK ASSESSMENT PROCESSES</vt:lpstr>
      <vt:lpstr>WHY DO ACCIDENTS HAPPEN?</vt:lpstr>
      <vt:lpstr>Direct Causes of Accidents</vt:lpstr>
      <vt:lpstr>Root Causes of Accidents</vt:lpstr>
      <vt:lpstr>Analyzing Accidents and Near Misses  That Have Already Occurred</vt:lpstr>
      <vt:lpstr>KNOWLEDGE SELF-CHECK</vt:lpstr>
      <vt:lpstr>KNOWLEDGE SELF-CHECK</vt:lpstr>
      <vt:lpstr>HAZARD PREVENTION and CONTROL</vt:lpstr>
      <vt:lpstr>HAZARD PREVENTION and CONTROL</vt:lpstr>
      <vt:lpstr>HAZARD PREVENTION and CONTROL</vt:lpstr>
      <vt:lpstr>HAZARD PREVENTION and CONTROL</vt:lpstr>
      <vt:lpstr>HAZARD PREVENTION and CONTROL</vt:lpstr>
      <vt:lpstr>HAZARD PREVENTION and CONTROL </vt:lpstr>
      <vt:lpstr>HAZARD PREVENTION and CONTROL </vt:lpstr>
      <vt:lpstr>HAZARD PREVENTION and CONTROL </vt:lpstr>
      <vt:lpstr>KNOWLEDGE SELF-CHECK</vt:lpstr>
      <vt:lpstr>KNOWLEDGE SELF-CHECK</vt:lpstr>
      <vt:lpstr>WORKER and MANAGEMENT TRAINING</vt:lpstr>
      <vt:lpstr>WORKER and MANAGEMENT TRAINING</vt:lpstr>
      <vt:lpstr>WORKER and MANAGEMENT TRAINING</vt:lpstr>
      <vt:lpstr>CHEMICAL HAZARDS</vt:lpstr>
      <vt:lpstr>CHEMICAL HAZARDS</vt:lpstr>
      <vt:lpstr>CHEMICAL HAZARDS</vt:lpstr>
      <vt:lpstr>CHEMICAL HAZARDS</vt:lpstr>
      <vt:lpstr> CHEMICAL ROUTES of ENTRY into BODY</vt:lpstr>
      <vt:lpstr> ROUTES of ENTRY into BODY</vt:lpstr>
      <vt:lpstr> ROUTES of ENTRY into BODY</vt:lpstr>
      <vt:lpstr> ROUTES of ENTRY into BODY</vt:lpstr>
      <vt:lpstr>ROUTES of ENTRY into BODY</vt:lpstr>
      <vt:lpstr>SAFE HANDLING of CHEMICALS and HAZARDOUS MATERIALS</vt:lpstr>
      <vt:lpstr>KNOWLEDGE SELF-CHECK</vt:lpstr>
      <vt:lpstr>KNOWLEDGE SELF-CHECK</vt:lpstr>
      <vt:lpstr>HAZARD COMMUNICATION and GLOBALLY HARMONIZED SYSTEM (GHS)</vt:lpstr>
      <vt:lpstr>MOST COUNTRIES REQUIRE WORLD-WIDE GHS* HAZARD COMMUNICATION SYSTEM</vt:lpstr>
      <vt:lpstr>ELEMENTS  HAZARD COMMUNICATION/GHS PROGRAMS</vt:lpstr>
      <vt:lpstr>GHS and the HAZARD COMMUNICATION </vt:lpstr>
      <vt:lpstr>LABELS, TAGS and MARKINGS</vt:lpstr>
      <vt:lpstr>SAFETY DATA SHEETS (SDS)</vt:lpstr>
      <vt:lpstr>LABELS</vt:lpstr>
      <vt:lpstr>Some countries or places also use an NFPA (National Fire Protection Association) label </vt:lpstr>
      <vt:lpstr>PERSONAL PROTECTIVE EQUIPMENT</vt:lpstr>
      <vt:lpstr>CHEMICAL STORAGE</vt:lpstr>
      <vt:lpstr>CHEMICAL SPILLS</vt:lpstr>
      <vt:lpstr>DANGERS of CHEMICAL SPILLS </vt:lpstr>
      <vt:lpstr>SPILL PREVENTION PLANNING</vt:lpstr>
      <vt:lpstr>KNOWLEDGE SELF-CHECK</vt:lpstr>
      <vt:lpstr>KNOWLEDGE SELF-CHECK</vt:lpstr>
      <vt:lpstr>OCCUPATIONAL HEALTH</vt:lpstr>
      <vt:lpstr>OCCUPATIONAL HEALTH</vt:lpstr>
      <vt:lpstr>OCCUPATIONAL HEALTH HAZARDS</vt:lpstr>
      <vt:lpstr>MEDICAL SURVEILLANCE</vt:lpstr>
      <vt:lpstr>BIOLOGICAL HAZARDS</vt:lpstr>
      <vt:lpstr>WHAT are BIOLOGICAL HAZARDS?</vt:lpstr>
      <vt:lpstr>WHAT are BLOODBORNE PATHOGENS?</vt:lpstr>
      <vt:lpstr>BLOODBORNE PATHOGENS</vt:lpstr>
      <vt:lpstr>INFECTIOUS AGENTS  THAT CAUSE WIDESPREAD DISEASE</vt:lpstr>
      <vt:lpstr>INFECTIOUS AGENTS that CAUSE WIDESPREAD DISEASE</vt:lpstr>
      <vt:lpstr>EPIDEMICS (LOCAL)</vt:lpstr>
      <vt:lpstr>PANDEMICS (GLOBAL)</vt:lpstr>
      <vt:lpstr>PHYSICAL HAZARDS</vt:lpstr>
      <vt:lpstr>SENSORINEURAL  HEARING LOSS</vt:lpstr>
      <vt:lpstr>NOISE INDUCED HEARING LOSS</vt:lpstr>
      <vt:lpstr>CAUSES of NOISE-INDUCED HEARING LOSS</vt:lpstr>
      <vt:lpstr>HEARING PROTECTION</vt:lpstr>
      <vt:lpstr>KNOWLEDGE SELF-CHECK</vt:lpstr>
      <vt:lpstr>KNOWLEDGE SELF-CHECK</vt:lpstr>
      <vt:lpstr>HEAT STRESS</vt:lpstr>
      <vt:lpstr>BODY’s REACTION to HEAT AFFECTED BY:</vt:lpstr>
      <vt:lpstr>ENVIRONMENTAL CONTRIBUTIONS to HEAT ILLNESS</vt:lpstr>
      <vt:lpstr>PROGRESSION of EFFECTS</vt:lpstr>
      <vt:lpstr>ACUTE HEALTH IMPACTS</vt:lpstr>
      <vt:lpstr>FLUID REPLACEMENT</vt:lpstr>
      <vt:lpstr>ACCLIMATIZATION</vt:lpstr>
      <vt:lpstr>STANDARDS for HEAT STRESS</vt:lpstr>
      <vt:lpstr>KNOWLEDGE SELF-CHECK</vt:lpstr>
      <vt:lpstr>KNOWLEDGE SELF-CHECK</vt:lpstr>
      <vt:lpstr>ELECTRICAL SAFETY</vt:lpstr>
      <vt:lpstr>ELECTRICAL SAFETY</vt:lpstr>
      <vt:lpstr>ELECTRICAL SAFETY</vt:lpstr>
      <vt:lpstr>Dangers of Electric Shock in milliAmperes (mA) (mA is a measure of the current)</vt:lpstr>
      <vt:lpstr>GUARDING LIVE PARTS  (General Standards which may vary by country) </vt:lpstr>
      <vt:lpstr>SPACE AROUND ELECTRIC EQUIPMENT  MUST BE MAINTAINED—NO STORAGE</vt:lpstr>
      <vt:lpstr>FLEXIBLE CORDS</vt:lpstr>
      <vt:lpstr>FLEXIBLE CORDS</vt:lpstr>
      <vt:lpstr>BOXES, CABINETS and FITTINGS</vt:lpstr>
      <vt:lpstr>PROTECTIVE EQUIPMENT</vt:lpstr>
      <vt:lpstr>ARC FLASH HAZARDS</vt:lpstr>
      <vt:lpstr>PROTECTIVE EQUIPMENT BEFORE and AFTER ARC FLASH</vt:lpstr>
      <vt:lpstr>INSULATED TOOLS</vt:lpstr>
      <vt:lpstr>ELECTRICAL SAFETY PROGRAM ELEMENTS</vt:lpstr>
      <vt:lpstr>KNOWLEDGE SELF-CHECK</vt:lpstr>
      <vt:lpstr>KNOWLEDGE SELF-CHECK</vt:lpstr>
      <vt:lpstr>FIRE SAFETY </vt:lpstr>
      <vt:lpstr>2 TYPES of FIRE HAZARDS</vt:lpstr>
      <vt:lpstr>TYPES of FIRES (USA CLASSIFICATION)</vt:lpstr>
      <vt:lpstr>TYPES of FIRES (EU CLASSIFICATION)</vt:lpstr>
      <vt:lpstr>GENERAL FIRE SAFETY</vt:lpstr>
      <vt:lpstr>HOUSEKEEPING </vt:lpstr>
      <vt:lpstr>FIRE EXTINGUISHERS </vt:lpstr>
      <vt:lpstr>FIRE EXTINGUISHERS</vt:lpstr>
      <vt:lpstr>FIRE EXTINGUISHER USE</vt:lpstr>
      <vt:lpstr>FIRE EXTINGUISHER USE</vt:lpstr>
      <vt:lpstr>KNOWLEDGE SELF-CHECK</vt:lpstr>
      <vt:lpstr>KNOWLEDGE SELF-CHECK</vt:lpstr>
      <vt:lpstr>CONFINED SPACES</vt:lpstr>
      <vt:lpstr>CONFINED SPACE GENERAL AWARENESS</vt:lpstr>
      <vt:lpstr>DIFFERENCE - STANDARD and PERMIT SPACES</vt:lpstr>
      <vt:lpstr>COMPRESSED GAS CYLINDERS</vt:lpstr>
      <vt:lpstr>COMPRESSED GAS CYLINDER  HANDLING and STORAGE</vt:lpstr>
      <vt:lpstr>COMPRESSED GAS CYLINDER HANDLING and STORAGE</vt:lpstr>
      <vt:lpstr>COMPRESSED GAS CYLINDER  HANDLING and STORAGE</vt:lpstr>
      <vt:lpstr>PowerPoint Presentation</vt:lpstr>
      <vt:lpstr>PowerPoint Presentation</vt:lpstr>
      <vt:lpstr>KNOWLEDGE SELF-CHECK</vt:lpstr>
      <vt:lpstr>KNOWLEDGE SELF-CHECK</vt:lpstr>
      <vt:lpstr>MACHINE GUARDING</vt:lpstr>
      <vt:lpstr>MACHINE GUARDING</vt:lpstr>
      <vt:lpstr>MACHINE GUARDING</vt:lpstr>
      <vt:lpstr>MACHINE GUARDING</vt:lpstr>
      <vt:lpstr>MACHINE GUARDING</vt:lpstr>
      <vt:lpstr>MACHINE GUARDING</vt:lpstr>
      <vt:lpstr>MACHINE GUARDING</vt:lpstr>
      <vt:lpstr>BASIC PRINCIPLE of MACHINE GUARDING-Prevent guarding entry of body parts  or clothing </vt:lpstr>
      <vt:lpstr>TYPES of MECHANICAL MOTIONS</vt:lpstr>
      <vt:lpstr>MACHING GUARDING REQUIREMENTS</vt:lpstr>
      <vt:lpstr>MACHING GUARDING REQUIREMENTS</vt:lpstr>
      <vt:lpstr>FORKLIFT SAFETY</vt:lpstr>
      <vt:lpstr>PowerPoint Presentation</vt:lpstr>
      <vt:lpstr>RESPONSIBILITIES</vt:lpstr>
      <vt:lpstr>WALKING and WORKING SURFACES</vt:lpstr>
      <vt:lpstr>WALKING and WORKING SURFACES  </vt:lpstr>
      <vt:lpstr>WALKING and WORKING SURFACES</vt:lpstr>
      <vt:lpstr>CRANES and HOISTS</vt:lpstr>
      <vt:lpstr>CRANES and HOISTS</vt:lpstr>
      <vt:lpstr>CRANES and HOISTS</vt:lpstr>
      <vt:lpstr>HOIST at UPPER LIMITS</vt:lpstr>
      <vt:lpstr>ERGONOMICS</vt:lpstr>
      <vt:lpstr>ERGONOMICS </vt:lpstr>
      <vt:lpstr>ERGONOMICS</vt:lpstr>
      <vt:lpstr>WHAT CAN CAUSE MSDs?</vt:lpstr>
      <vt:lpstr>AWKWARD POSTURES Postures outside neutral (between knees &amp; shoulders)</vt:lpstr>
      <vt:lpstr>AWKWARD POSTURES Postures outside of neutral</vt:lpstr>
      <vt:lpstr>FORCE = A strong physical exertion</vt:lpstr>
      <vt:lpstr>FORCE </vt:lpstr>
      <vt:lpstr>VIBRATION  - Single Point </vt:lpstr>
      <vt:lpstr>COMPRESSION = soft tissue is compressed between the bone and a hard or sharp object</vt:lpstr>
      <vt:lpstr>PERSONAL FACTORS  that can CONTRIBUTE to MSDs </vt:lpstr>
      <vt:lpstr>AVOIDING MSDs Work Smarter, Not Harder!</vt:lpstr>
      <vt:lpstr>ERGONOMIC PROBLEM AREAS YOU HAVE SEEN</vt:lpstr>
      <vt:lpstr>VALUE of GOOD ERGONOMICS</vt:lpstr>
      <vt:lpstr>KNOWLEDGE SELF-CHECK</vt:lpstr>
      <vt:lpstr>KNOWLEDGE SELF-CHECK</vt:lpstr>
      <vt:lpstr>PERSONAL PROTECTIVE EQUIPMENT  (PPE)</vt:lpstr>
      <vt:lpstr>PPE GENERAL REQUIREMENTS</vt:lpstr>
      <vt:lpstr>PPE GENERAL REQUIREMENTS</vt:lpstr>
      <vt:lpstr>EXAMPLES: Limitations of PPE</vt:lpstr>
      <vt:lpstr>CARE of PPE</vt:lpstr>
      <vt:lpstr>SAFETY GLASSES</vt:lpstr>
      <vt:lpstr>SAFETY GLASSES  - Proper Fit</vt:lpstr>
      <vt:lpstr>GLOVES</vt:lpstr>
      <vt:lpstr>SELECTION OF GLOVES  Must Be Based On The Hazard</vt:lpstr>
      <vt:lpstr>RESPIRATORY PROTECTION</vt:lpstr>
      <vt:lpstr>PROGRAM REQUIREMENTS</vt:lpstr>
      <vt:lpstr>AIR-PURIFYING RESPIRATORS Types of Filtration and Absorbents</vt:lpstr>
      <vt:lpstr>AIR-PURIFYING RESPIRATORS </vt:lpstr>
      <vt:lpstr>AIR-PURIFYING RESPIRATORS </vt:lpstr>
      <vt:lpstr>AIR-PURIFYING RESPIRATORS </vt:lpstr>
      <vt:lpstr>AIR-PURIFYING RESPIRATORS </vt:lpstr>
      <vt:lpstr>SELECTION of RESPIRATORS</vt:lpstr>
      <vt:lpstr> RESPIRATOR MAINTENANCE and CARE</vt:lpstr>
      <vt:lpstr> RESPIRATOR TRAINING</vt:lpstr>
      <vt:lpstr> RESPIRATOR TRAINING</vt:lpstr>
      <vt:lpstr> RESPIRATOR TRAINING</vt:lpstr>
      <vt:lpstr>Limitations of PPE</vt:lpstr>
      <vt:lpstr>KNOWLEDGE SELF-CHECK </vt:lpstr>
      <vt:lpstr>KNOWLEDGE SELF-CHECK </vt:lpstr>
      <vt:lpstr>SITUATIONAL AWARENESS</vt:lpstr>
      <vt:lpstr>WHAT is SITUATIONAL AWARENESS?</vt:lpstr>
      <vt:lpstr>10 WAYS  TO IMPROVE SITUATIONAL AWARENESS</vt:lpstr>
      <vt:lpstr>SUGGESTIONS and COMMENTS on this COURSE </vt:lpstr>
      <vt:lpstr>Congratulations on Completing the Course</vt:lpstr>
    </vt:vector>
  </TitlesOfParts>
  <Company>Eagle Manufacturing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Kent Krey</dc:creator>
  <cp:lastModifiedBy>Roz Phillips</cp:lastModifiedBy>
  <cp:revision>832</cp:revision>
  <cp:lastPrinted>2007-02-19T17:17:35Z</cp:lastPrinted>
  <dcterms:created xsi:type="dcterms:W3CDTF">2010-11-01T19:27:40Z</dcterms:created>
  <dcterms:modified xsi:type="dcterms:W3CDTF">2020-08-20T13:56:13Z</dcterms:modified>
</cp:coreProperties>
</file>