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6595" r:id="rId6"/>
    <p:sldId id="6597" r:id="rId7"/>
    <p:sldId id="6598" r:id="rId8"/>
    <p:sldId id="6599" r:id="rId9"/>
    <p:sldId id="6603" r:id="rId10"/>
    <p:sldId id="6604" r:id="rId11"/>
    <p:sldId id="6605" r:id="rId12"/>
    <p:sldId id="6629" r:id="rId13"/>
    <p:sldId id="6630" r:id="rId14"/>
    <p:sldId id="65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99891D-BE30-4E9B-82D7-722B6366ED44}">
          <p14:sldIdLst>
            <p14:sldId id="257"/>
            <p14:sldId id="6595"/>
            <p14:sldId id="6597"/>
            <p14:sldId id="6598"/>
            <p14:sldId id="6599"/>
            <p14:sldId id="6603"/>
            <p14:sldId id="6604"/>
            <p14:sldId id="6605"/>
            <p14:sldId id="6629"/>
            <p14:sldId id="6630"/>
            <p14:sldId id="65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7B8"/>
    <a:srgbClr val="F0512A"/>
    <a:srgbClr val="1E1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BFFDC-035C-4BD9-BDA0-84F6AEFF9442}" v="3" dt="2025-07-24T19:38:43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76" autoAdjust="0"/>
  </p:normalViewPr>
  <p:slideViewPr>
    <p:cSldViewPr snapToGrid="0">
      <p:cViewPr varScale="1">
        <p:scale>
          <a:sx n="97" d="100"/>
          <a:sy n="97" d="100"/>
        </p:scale>
        <p:origin x="10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ry Sloan" userId="b3df7a14-7e00-4ef1-9bcd-a9ad7f93c7bd" providerId="ADAL" clId="{F21BFFDC-035C-4BD9-BDA0-84F6AEFF9442}"/>
    <pc:docChg chg="custSel addSld modSld modSection">
      <pc:chgData name="Larry Sloan" userId="b3df7a14-7e00-4ef1-9bcd-a9ad7f93c7bd" providerId="ADAL" clId="{F21BFFDC-035C-4BD9-BDA0-84F6AEFF9442}" dt="2025-07-24T19:40:09.264" v="82" actId="20577"/>
      <pc:docMkLst>
        <pc:docMk/>
      </pc:docMkLst>
      <pc:sldChg chg="modSp mod">
        <pc:chgData name="Larry Sloan" userId="b3df7a14-7e00-4ef1-9bcd-a9ad7f93c7bd" providerId="ADAL" clId="{F21BFFDC-035C-4BD9-BDA0-84F6AEFF9442}" dt="2025-07-24T19:13:48.060" v="1" actId="1076"/>
        <pc:sldMkLst>
          <pc:docMk/>
          <pc:sldMk cId="0" sldId="6599"/>
        </pc:sldMkLst>
        <pc:spChg chg="mod">
          <ac:chgData name="Larry Sloan" userId="b3df7a14-7e00-4ef1-9bcd-a9ad7f93c7bd" providerId="ADAL" clId="{F21BFFDC-035C-4BD9-BDA0-84F6AEFF9442}" dt="2025-07-24T19:13:48.060" v="1" actId="1076"/>
          <ac:spMkLst>
            <pc:docMk/>
            <pc:sldMk cId="0" sldId="6599"/>
            <ac:spMk id="8" creationId="{00000000-0000-0000-0000-000000000000}"/>
          </ac:spMkLst>
        </pc:spChg>
      </pc:sldChg>
      <pc:sldChg chg="addSp delSp modSp new mod">
        <pc:chgData name="Larry Sloan" userId="b3df7a14-7e00-4ef1-9bcd-a9ad7f93c7bd" providerId="ADAL" clId="{F21BFFDC-035C-4BD9-BDA0-84F6AEFF9442}" dt="2025-07-24T19:40:09.264" v="82" actId="20577"/>
        <pc:sldMkLst>
          <pc:docMk/>
          <pc:sldMk cId="303183251" sldId="6630"/>
        </pc:sldMkLst>
        <pc:spChg chg="mod">
          <ac:chgData name="Larry Sloan" userId="b3df7a14-7e00-4ef1-9bcd-a9ad7f93c7bd" providerId="ADAL" clId="{F21BFFDC-035C-4BD9-BDA0-84F6AEFF9442}" dt="2025-07-24T19:40:09.264" v="82" actId="20577"/>
          <ac:spMkLst>
            <pc:docMk/>
            <pc:sldMk cId="303183251" sldId="6630"/>
            <ac:spMk id="2" creationId="{23A464EC-2BCB-B9B5-E65E-B57EC449AAEB}"/>
          </ac:spMkLst>
        </pc:spChg>
        <pc:spChg chg="del">
          <ac:chgData name="Larry Sloan" userId="b3df7a14-7e00-4ef1-9bcd-a9ad7f93c7bd" providerId="ADAL" clId="{F21BFFDC-035C-4BD9-BDA0-84F6AEFF9442}" dt="2025-07-24T19:38:06.774" v="12" actId="478"/>
          <ac:spMkLst>
            <pc:docMk/>
            <pc:sldMk cId="303183251" sldId="6630"/>
            <ac:spMk id="3" creationId="{725E8037-D438-706F-36E8-F478F494AB57}"/>
          </ac:spMkLst>
        </pc:spChg>
        <pc:picChg chg="add mod">
          <ac:chgData name="Larry Sloan" userId="b3df7a14-7e00-4ef1-9bcd-a9ad7f93c7bd" providerId="ADAL" clId="{F21BFFDC-035C-4BD9-BDA0-84F6AEFF9442}" dt="2025-07-24T19:38:34.128" v="21" actId="1076"/>
          <ac:picMkLst>
            <pc:docMk/>
            <pc:sldMk cId="303183251" sldId="6630"/>
            <ac:picMk id="5" creationId="{28185000-185D-467D-235F-241AF6E9309E}"/>
          </ac:picMkLst>
        </pc:picChg>
        <pc:picChg chg="add mod">
          <ac:chgData name="Larry Sloan" userId="b3df7a14-7e00-4ef1-9bcd-a9ad7f93c7bd" providerId="ADAL" clId="{F21BFFDC-035C-4BD9-BDA0-84F6AEFF9442}" dt="2025-07-24T19:38:28.458" v="18" actId="1076"/>
          <ac:picMkLst>
            <pc:docMk/>
            <pc:sldMk cId="303183251" sldId="6630"/>
            <ac:picMk id="6" creationId="{93309387-9016-29AA-3452-7F8AB1118D8D}"/>
          </ac:picMkLst>
        </pc:picChg>
        <pc:picChg chg="add mod">
          <ac:chgData name="Larry Sloan" userId="b3df7a14-7e00-4ef1-9bcd-a9ad7f93c7bd" providerId="ADAL" clId="{F21BFFDC-035C-4BD9-BDA0-84F6AEFF9442}" dt="2025-07-24T19:38:47.443" v="24" actId="1076"/>
          <ac:picMkLst>
            <pc:docMk/>
            <pc:sldMk cId="303183251" sldId="6630"/>
            <ac:picMk id="7" creationId="{6440202C-2EC8-3248-3255-7B3863D20D15}"/>
          </ac:picMkLst>
        </pc:picChg>
        <pc:cxnChg chg="add mod">
          <ac:chgData name="Larry Sloan" userId="b3df7a14-7e00-4ef1-9bcd-a9ad7f93c7bd" providerId="ADAL" clId="{F21BFFDC-035C-4BD9-BDA0-84F6AEFF9442}" dt="2025-07-24T19:39:49.396" v="50" actId="692"/>
          <ac:cxnSpMkLst>
            <pc:docMk/>
            <pc:sldMk cId="303183251" sldId="6630"/>
            <ac:cxnSpMk id="9" creationId="{458AD65A-C73F-FFB1-764F-419ED74B4903}"/>
          </ac:cxnSpMkLst>
        </pc:cxnChg>
      </pc:sldChg>
    </pc:docChg>
  </pc:docChgLst>
  <pc:docChgLst>
    <pc:chgData name="Larry Sloan" userId="b3df7a14-7e00-4ef1-9bcd-a9ad7f93c7bd" providerId="ADAL" clId="{68383B83-710D-4C61-8EE1-FFA00DD38963}"/>
    <pc:docChg chg="custSel addSld delSld modSld modSection">
      <pc:chgData name="Larry Sloan" userId="b3df7a14-7e00-4ef1-9bcd-a9ad7f93c7bd" providerId="ADAL" clId="{68383B83-710D-4C61-8EE1-FFA00DD38963}" dt="2025-06-16T17:53:57.743" v="1576" actId="20577"/>
      <pc:docMkLst>
        <pc:docMk/>
      </pc:docMkLst>
      <pc:sldChg chg="modSp mod">
        <pc:chgData name="Larry Sloan" userId="b3df7a14-7e00-4ef1-9bcd-a9ad7f93c7bd" providerId="ADAL" clId="{68383B83-710D-4C61-8EE1-FFA00DD38963}" dt="2025-06-04T18:36:24.775" v="493" actId="20577"/>
        <pc:sldMkLst>
          <pc:docMk/>
          <pc:sldMk cId="2575078878" sldId="257"/>
        </pc:sldMkLst>
        <pc:spChg chg="mod">
          <ac:chgData name="Larry Sloan" userId="b3df7a14-7e00-4ef1-9bcd-a9ad7f93c7bd" providerId="ADAL" clId="{68383B83-710D-4C61-8EE1-FFA00DD38963}" dt="2025-06-04T18:36:24.775" v="493" actId="20577"/>
          <ac:spMkLst>
            <pc:docMk/>
            <pc:sldMk cId="2575078878" sldId="257"/>
            <ac:spMk id="4" creationId="{5E082BD1-992A-E52E-633B-DDB04E8A526E}"/>
          </ac:spMkLst>
        </pc:spChg>
      </pc:sldChg>
      <pc:sldChg chg="delSp modSp add mod">
        <pc:chgData name="Larry Sloan" userId="b3df7a14-7e00-4ef1-9bcd-a9ad7f93c7bd" providerId="ADAL" clId="{68383B83-710D-4C61-8EE1-FFA00DD38963}" dt="2025-06-10T15:53:39.698" v="623"/>
        <pc:sldMkLst>
          <pc:docMk/>
          <pc:sldMk cId="349943365" sldId="6594"/>
        </pc:sldMkLst>
        <pc:spChg chg="mod">
          <ac:chgData name="Larry Sloan" userId="b3df7a14-7e00-4ef1-9bcd-a9ad7f93c7bd" providerId="ADAL" clId="{68383B83-710D-4C61-8EE1-FFA00DD38963}" dt="2025-06-10T15:53:37.460" v="621" actId="20577"/>
          <ac:spMkLst>
            <pc:docMk/>
            <pc:sldMk cId="349943365" sldId="6594"/>
            <ac:spMk id="2" creationId="{474EA879-FFCD-89AB-8C61-F965B405925D}"/>
          </ac:spMkLst>
        </pc:spChg>
        <pc:spChg chg="mod">
          <ac:chgData name="Larry Sloan" userId="b3df7a14-7e00-4ef1-9bcd-a9ad7f93c7bd" providerId="ADAL" clId="{68383B83-710D-4C61-8EE1-FFA00DD38963}" dt="2025-06-10T15:53:20.762" v="595" actId="1076"/>
          <ac:spMkLst>
            <pc:docMk/>
            <pc:sldMk cId="349943365" sldId="6594"/>
            <ac:spMk id="8" creationId="{A1A9EAF7-FBE5-818E-95F5-0A229B87767E}"/>
          </ac:spMkLst>
        </pc:spChg>
      </pc:sldChg>
      <pc:sldChg chg="modSp mod">
        <pc:chgData name="Larry Sloan" userId="b3df7a14-7e00-4ef1-9bcd-a9ad7f93c7bd" providerId="ADAL" clId="{68383B83-710D-4C61-8EE1-FFA00DD38963}" dt="2025-06-16T13:41:21.124" v="773" actId="20577"/>
        <pc:sldMkLst>
          <pc:docMk/>
          <pc:sldMk cId="3601445821" sldId="6603"/>
        </pc:sldMkLst>
        <pc:spChg chg="mod">
          <ac:chgData name="Larry Sloan" userId="b3df7a14-7e00-4ef1-9bcd-a9ad7f93c7bd" providerId="ADAL" clId="{68383B83-710D-4C61-8EE1-FFA00DD38963}" dt="2025-06-16T13:41:21.124" v="773" actId="20577"/>
          <ac:spMkLst>
            <pc:docMk/>
            <pc:sldMk cId="3601445821" sldId="6603"/>
            <ac:spMk id="8" creationId="{E4AF8062-193C-759A-1842-68254461F0A4}"/>
          </ac:spMkLst>
        </pc:spChg>
      </pc:sldChg>
      <pc:sldChg chg="modSp mod">
        <pc:chgData name="Larry Sloan" userId="b3df7a14-7e00-4ef1-9bcd-a9ad7f93c7bd" providerId="ADAL" clId="{68383B83-710D-4C61-8EE1-FFA00DD38963}" dt="2025-06-04T18:38:47.831" v="580" actId="20577"/>
        <pc:sldMkLst>
          <pc:docMk/>
          <pc:sldMk cId="4250461257" sldId="6605"/>
        </pc:sldMkLst>
        <pc:spChg chg="mod">
          <ac:chgData name="Larry Sloan" userId="b3df7a14-7e00-4ef1-9bcd-a9ad7f93c7bd" providerId="ADAL" clId="{68383B83-710D-4C61-8EE1-FFA00DD38963}" dt="2025-06-04T18:38:47.831" v="580" actId="20577"/>
          <ac:spMkLst>
            <pc:docMk/>
            <pc:sldMk cId="4250461257" sldId="6605"/>
            <ac:spMk id="2" creationId="{946E55E8-EBDB-18B7-F0B7-86D62F223202}"/>
          </ac:spMkLst>
        </pc:spChg>
      </pc:sldChg>
      <pc:sldChg chg="modSp mod">
        <pc:chgData name="Larry Sloan" userId="b3df7a14-7e00-4ef1-9bcd-a9ad7f93c7bd" providerId="ADAL" clId="{68383B83-710D-4C61-8EE1-FFA00DD38963}" dt="2025-06-16T17:53:57.743" v="1576" actId="20577"/>
        <pc:sldMkLst>
          <pc:docMk/>
          <pc:sldMk cId="3166266663" sldId="6629"/>
        </pc:sldMkLst>
        <pc:spChg chg="mod">
          <ac:chgData name="Larry Sloan" userId="b3df7a14-7e00-4ef1-9bcd-a9ad7f93c7bd" providerId="ADAL" clId="{68383B83-710D-4C61-8EE1-FFA00DD38963}" dt="2025-06-04T18:38:53.725" v="581" actId="207"/>
          <ac:spMkLst>
            <pc:docMk/>
            <pc:sldMk cId="3166266663" sldId="6629"/>
            <ac:spMk id="2" creationId="{06866340-9EDD-0B2D-5CE8-78375775EF12}"/>
          </ac:spMkLst>
        </pc:spChg>
        <pc:spChg chg="mod">
          <ac:chgData name="Larry Sloan" userId="b3df7a14-7e00-4ef1-9bcd-a9ad7f93c7bd" providerId="ADAL" clId="{68383B83-710D-4C61-8EE1-FFA00DD38963}" dt="2025-06-16T17:53:57.743" v="1576" actId="20577"/>
          <ac:spMkLst>
            <pc:docMk/>
            <pc:sldMk cId="3166266663" sldId="6629"/>
            <ac:spMk id="7" creationId="{E881FB98-8964-9E67-200E-358A707B3A79}"/>
          </ac:spMkLst>
        </pc:spChg>
      </pc:sldChg>
      <pc:sldChg chg="addSp delSp modSp add del mod">
        <pc:chgData name="Larry Sloan" userId="b3df7a14-7e00-4ef1-9bcd-a9ad7f93c7bd" providerId="ADAL" clId="{68383B83-710D-4C61-8EE1-FFA00DD38963}" dt="2025-06-10T15:53:11.057" v="593" actId="2696"/>
        <pc:sldMkLst>
          <pc:docMk/>
          <pc:sldMk cId="1091606350" sldId="6630"/>
        </pc:sldMkLst>
      </pc:sldChg>
    </pc:docChg>
  </pc:docChgLst>
  <pc:docChgLst>
    <pc:chgData name="Larry Sloan" userId="b3df7a14-7e00-4ef1-9bcd-a9ad7f93c7bd" providerId="ADAL" clId="{07099B2E-3297-4BD4-9760-7582B9CD97D8}"/>
    <pc:docChg chg="delSld modSld modSection">
      <pc:chgData name="Larry Sloan" userId="b3df7a14-7e00-4ef1-9bcd-a9ad7f93c7bd" providerId="ADAL" clId="{07099B2E-3297-4BD4-9760-7582B9CD97D8}" dt="2025-04-16T21:29:18.754" v="11" actId="2696"/>
      <pc:docMkLst>
        <pc:docMk/>
      </pc:docMkLst>
      <pc:sldChg chg="del">
        <pc:chgData name="Larry Sloan" userId="b3df7a14-7e00-4ef1-9bcd-a9ad7f93c7bd" providerId="ADAL" clId="{07099B2E-3297-4BD4-9760-7582B9CD97D8}" dt="2025-04-16T21:29:18.754" v="11" actId="2696"/>
        <pc:sldMkLst>
          <pc:docMk/>
          <pc:sldMk cId="349943365" sldId="6594"/>
        </pc:sldMkLst>
      </pc:sldChg>
      <pc:sldChg chg="del">
        <pc:chgData name="Larry Sloan" userId="b3df7a14-7e00-4ef1-9bcd-a9ad7f93c7bd" providerId="ADAL" clId="{07099B2E-3297-4BD4-9760-7582B9CD97D8}" dt="2025-04-16T21:27:52.712" v="2" actId="2696"/>
        <pc:sldMkLst>
          <pc:docMk/>
          <pc:sldMk cId="0" sldId="6596"/>
        </pc:sldMkLst>
      </pc:sldChg>
      <pc:sldChg chg="del">
        <pc:chgData name="Larry Sloan" userId="b3df7a14-7e00-4ef1-9bcd-a9ad7f93c7bd" providerId="ADAL" clId="{07099B2E-3297-4BD4-9760-7582B9CD97D8}" dt="2025-04-16T21:28:08.377" v="3" actId="2696"/>
        <pc:sldMkLst>
          <pc:docMk/>
          <pc:sldMk cId="0" sldId="6600"/>
        </pc:sldMkLst>
      </pc:sldChg>
      <pc:sldChg chg="del">
        <pc:chgData name="Larry Sloan" userId="b3df7a14-7e00-4ef1-9bcd-a9ad7f93c7bd" providerId="ADAL" clId="{07099B2E-3297-4BD4-9760-7582B9CD97D8}" dt="2025-04-16T21:28:11.089" v="4" actId="2696"/>
        <pc:sldMkLst>
          <pc:docMk/>
          <pc:sldMk cId="0" sldId="6601"/>
        </pc:sldMkLst>
      </pc:sldChg>
      <pc:sldChg chg="del">
        <pc:chgData name="Larry Sloan" userId="b3df7a14-7e00-4ef1-9bcd-a9ad7f93c7bd" providerId="ADAL" clId="{07099B2E-3297-4BD4-9760-7582B9CD97D8}" dt="2025-04-16T21:28:16.684" v="5" actId="2696"/>
        <pc:sldMkLst>
          <pc:docMk/>
          <pc:sldMk cId="0" sldId="6602"/>
        </pc:sldMkLst>
      </pc:sldChg>
      <pc:sldChg chg="delSp modSp mod">
        <pc:chgData name="Larry Sloan" userId="b3df7a14-7e00-4ef1-9bcd-a9ad7f93c7bd" providerId="ADAL" clId="{07099B2E-3297-4BD4-9760-7582B9CD97D8}" dt="2025-04-16T21:29:09.556" v="10" actId="1076"/>
        <pc:sldMkLst>
          <pc:docMk/>
          <pc:sldMk cId="2670970522" sldId="6604"/>
        </pc:sldMkLst>
      </pc:sldChg>
      <pc:sldChg chg="del">
        <pc:chgData name="Larry Sloan" userId="b3df7a14-7e00-4ef1-9bcd-a9ad7f93c7bd" providerId="ADAL" clId="{07099B2E-3297-4BD4-9760-7582B9CD97D8}" dt="2025-04-16T21:27:35.109" v="0" actId="2696"/>
        <pc:sldMkLst>
          <pc:docMk/>
          <pc:sldMk cId="2739160649" sldId="6606"/>
        </pc:sldMkLst>
      </pc:sldChg>
      <pc:sldChg chg="del">
        <pc:chgData name="Larry Sloan" userId="b3df7a14-7e00-4ef1-9bcd-a9ad7f93c7bd" providerId="ADAL" clId="{07099B2E-3297-4BD4-9760-7582B9CD97D8}" dt="2025-04-16T21:27:35.109" v="0" actId="2696"/>
        <pc:sldMkLst>
          <pc:docMk/>
          <pc:sldMk cId="2387608972" sldId="6607"/>
        </pc:sldMkLst>
      </pc:sldChg>
      <pc:sldChg chg="del">
        <pc:chgData name="Larry Sloan" userId="b3df7a14-7e00-4ef1-9bcd-a9ad7f93c7bd" providerId="ADAL" clId="{07099B2E-3297-4BD4-9760-7582B9CD97D8}" dt="2025-04-16T21:27:35.109" v="0" actId="2696"/>
        <pc:sldMkLst>
          <pc:docMk/>
          <pc:sldMk cId="3685062656" sldId="6608"/>
        </pc:sldMkLst>
      </pc:sldChg>
      <pc:sldChg chg="del">
        <pc:chgData name="Larry Sloan" userId="b3df7a14-7e00-4ef1-9bcd-a9ad7f93c7bd" providerId="ADAL" clId="{07099B2E-3297-4BD4-9760-7582B9CD97D8}" dt="2025-04-16T21:27:35.109" v="0" actId="2696"/>
        <pc:sldMkLst>
          <pc:docMk/>
          <pc:sldMk cId="1285643874" sldId="6611"/>
        </pc:sldMkLst>
      </pc:sldChg>
      <pc:sldChg chg="del">
        <pc:chgData name="Larry Sloan" userId="b3df7a14-7e00-4ef1-9bcd-a9ad7f93c7bd" providerId="ADAL" clId="{07099B2E-3297-4BD4-9760-7582B9CD97D8}" dt="2025-04-16T21:27:35.109" v="0" actId="2696"/>
        <pc:sldMkLst>
          <pc:docMk/>
          <pc:sldMk cId="2363709749" sldId="6619"/>
        </pc:sldMkLst>
      </pc:sldChg>
      <pc:sldChg chg="del">
        <pc:chgData name="Larry Sloan" userId="b3df7a14-7e00-4ef1-9bcd-a9ad7f93c7bd" providerId="ADAL" clId="{07099B2E-3297-4BD4-9760-7582B9CD97D8}" dt="2025-04-16T21:27:35.109" v="0" actId="2696"/>
        <pc:sldMkLst>
          <pc:docMk/>
          <pc:sldMk cId="228061896" sldId="6620"/>
        </pc:sldMkLst>
      </pc:sldChg>
      <pc:sldChg chg="del">
        <pc:chgData name="Larry Sloan" userId="b3df7a14-7e00-4ef1-9bcd-a9ad7f93c7bd" providerId="ADAL" clId="{07099B2E-3297-4BD4-9760-7582B9CD97D8}" dt="2025-04-16T21:27:35.109" v="0" actId="2696"/>
        <pc:sldMkLst>
          <pc:docMk/>
          <pc:sldMk cId="3585386021" sldId="6622"/>
        </pc:sldMkLst>
      </pc:sldChg>
      <pc:sldChg chg="del">
        <pc:chgData name="Larry Sloan" userId="b3df7a14-7e00-4ef1-9bcd-a9ad7f93c7bd" providerId="ADAL" clId="{07099B2E-3297-4BD4-9760-7582B9CD97D8}" dt="2025-04-16T21:27:35.109" v="0" actId="2696"/>
        <pc:sldMkLst>
          <pc:docMk/>
          <pc:sldMk cId="2588253638" sldId="6623"/>
        </pc:sldMkLst>
      </pc:sldChg>
      <pc:sldChg chg="del">
        <pc:chgData name="Larry Sloan" userId="b3df7a14-7e00-4ef1-9bcd-a9ad7f93c7bd" providerId="ADAL" clId="{07099B2E-3297-4BD4-9760-7582B9CD97D8}" dt="2025-04-16T21:27:35.109" v="0" actId="2696"/>
        <pc:sldMkLst>
          <pc:docMk/>
          <pc:sldMk cId="2719330119" sldId="6624"/>
        </pc:sldMkLst>
      </pc:sldChg>
      <pc:sldChg chg="del">
        <pc:chgData name="Larry Sloan" userId="b3df7a14-7e00-4ef1-9bcd-a9ad7f93c7bd" providerId="ADAL" clId="{07099B2E-3297-4BD4-9760-7582B9CD97D8}" dt="2025-04-16T21:27:35.109" v="0" actId="2696"/>
        <pc:sldMkLst>
          <pc:docMk/>
          <pc:sldMk cId="1876161631" sldId="6625"/>
        </pc:sldMkLst>
      </pc:sldChg>
      <pc:sldChg chg="del">
        <pc:chgData name="Larry Sloan" userId="b3df7a14-7e00-4ef1-9bcd-a9ad7f93c7bd" providerId="ADAL" clId="{07099B2E-3297-4BD4-9760-7582B9CD97D8}" dt="2025-04-16T21:27:35.109" v="0" actId="2696"/>
        <pc:sldMkLst>
          <pc:docMk/>
          <pc:sldMk cId="4220061950" sldId="6626"/>
        </pc:sldMkLst>
      </pc:sldChg>
      <pc:sldChg chg="del">
        <pc:chgData name="Larry Sloan" userId="b3df7a14-7e00-4ef1-9bcd-a9ad7f93c7bd" providerId="ADAL" clId="{07099B2E-3297-4BD4-9760-7582B9CD97D8}" dt="2025-04-16T21:27:35.109" v="0" actId="2696"/>
        <pc:sldMkLst>
          <pc:docMk/>
          <pc:sldMk cId="3657593463" sldId="6627"/>
        </pc:sldMkLst>
      </pc:sldChg>
      <pc:sldChg chg="del">
        <pc:chgData name="Larry Sloan" userId="b3df7a14-7e00-4ef1-9bcd-a9ad7f93c7bd" providerId="ADAL" clId="{07099B2E-3297-4BD4-9760-7582B9CD97D8}" dt="2025-04-16T21:27:43.984" v="1" actId="2696"/>
        <pc:sldMkLst>
          <pc:docMk/>
          <pc:sldMk cId="255663261" sldId="6628"/>
        </pc:sldMkLst>
      </pc:sldChg>
      <pc:sldMasterChg chg="delSldLayout">
        <pc:chgData name="Larry Sloan" userId="b3df7a14-7e00-4ef1-9bcd-a9ad7f93c7bd" providerId="ADAL" clId="{07099B2E-3297-4BD4-9760-7582B9CD97D8}" dt="2025-04-16T21:28:16.684" v="5" actId="2696"/>
        <pc:sldMasterMkLst>
          <pc:docMk/>
          <pc:sldMasterMk cId="799862970" sldId="2147483648"/>
        </pc:sldMasterMkLst>
        <pc:sldLayoutChg chg="del">
          <pc:chgData name="Larry Sloan" userId="b3df7a14-7e00-4ef1-9bcd-a9ad7f93c7bd" providerId="ADAL" clId="{07099B2E-3297-4BD4-9760-7582B9CD97D8}" dt="2025-04-16T21:28:16.684" v="5" actId="2696"/>
          <pc:sldLayoutMkLst>
            <pc:docMk/>
            <pc:sldMasterMk cId="799862970" sldId="2147483648"/>
            <pc:sldLayoutMk cId="537279952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5D001-30CD-4D89-B0F1-00E1751ADEC1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F08CC-42AA-43DB-8486-538D60489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1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6D6C4-D908-47AD-AE54-FF82CED39E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6D6C4-D908-47AD-AE54-FF82CED39E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03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6D6C4-D908-47AD-AE54-FF82CED39E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6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6D6C4-D908-47AD-AE54-FF82CED39E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BDA03-5481-98FC-611F-49E4967FC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88AB78-0957-D4B9-56F2-17A19AA17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CB7B0D-B10A-A04A-111A-09D41DDF0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0AF9B-3942-D15A-09E9-3AB7487F8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6D6C4-D908-47AD-AE54-FF82CED39E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75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F08CC-42AA-43DB-8486-538D604897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4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4A79CA-2DF6-4E84-9198-DF2BF581F0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1A53"/>
          </a:solidFill>
          <a:ln>
            <a:solidFill>
              <a:srgbClr val="1E1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9523A05-D3FD-445B-82B3-9EDFD019B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47" y="456089"/>
            <a:ext cx="5333698" cy="21181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7EE383-A47A-4CC8-AAB7-273AEB7DE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590804"/>
            <a:ext cx="9143999" cy="142477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FF1CA-2953-4F1E-A738-0D58F9BA8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9120"/>
            <a:ext cx="9144000" cy="15491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uli Light" panose="000004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8E2EB8-9D1E-4280-B027-4BCD3A2241AB}"/>
              </a:ext>
            </a:extLst>
          </p:cNvPr>
          <p:cNvSpPr/>
          <p:nvPr userDrawn="1"/>
        </p:nvSpPr>
        <p:spPr>
          <a:xfrm>
            <a:off x="0" y="0"/>
            <a:ext cx="699247" cy="6858000"/>
          </a:xfrm>
          <a:prstGeom prst="rect">
            <a:avLst/>
          </a:prstGeom>
          <a:gradFill>
            <a:gsLst>
              <a:gs pos="0">
                <a:srgbClr val="6BC7B8"/>
              </a:gs>
              <a:gs pos="86000">
                <a:srgbClr val="1E1A5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C7D69-439A-4102-9F1F-F80D869A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6BC7B8"/>
                </a:solidFill>
              </a:rPr>
              <a:t> aiha.org  </a:t>
            </a:r>
            <a:r>
              <a:rPr lang="en-US">
                <a:solidFill>
                  <a:srgbClr val="F0512A"/>
                </a:solidFill>
              </a:rPr>
              <a:t>|</a:t>
            </a:r>
            <a:r>
              <a:rPr lang="en-US"/>
              <a:t> </a:t>
            </a:r>
            <a:fld id="{34711CE0-93A0-465D-897C-C0B9628F88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0E0DE1-4B86-4C0B-A805-F630A3BFC2A3}"/>
              </a:ext>
            </a:extLst>
          </p:cNvPr>
          <p:cNvSpPr txBox="1">
            <a:spLocks/>
          </p:cNvSpPr>
          <p:nvPr userDrawn="1"/>
        </p:nvSpPr>
        <p:spPr>
          <a:xfrm>
            <a:off x="1524000" y="3119718"/>
            <a:ext cx="5350136" cy="89585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3200" u="none" kern="1200" cap="all" baseline="0">
                <a:solidFill>
                  <a:schemeClr val="bg1"/>
                </a:solidFill>
                <a:uFill>
                  <a:solidFill>
                    <a:srgbClr val="F0512A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056413-D5BB-4E08-85B8-0FD574F11BCB}"/>
              </a:ext>
            </a:extLst>
          </p:cNvPr>
          <p:cNvCxnSpPr/>
          <p:nvPr userDrawn="1"/>
        </p:nvCxnSpPr>
        <p:spPr>
          <a:xfrm>
            <a:off x="1645920" y="4195484"/>
            <a:ext cx="5228216" cy="0"/>
          </a:xfrm>
          <a:prstGeom prst="line">
            <a:avLst/>
          </a:prstGeom>
          <a:ln w="38100">
            <a:solidFill>
              <a:srgbClr val="F05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B5CF0B5-FE46-4492-811A-E57A91E52B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1A53"/>
          </a:solidFill>
          <a:ln>
            <a:solidFill>
              <a:srgbClr val="1E1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AA1884-1D3C-4346-AE91-E22A5788EB8A}"/>
              </a:ext>
            </a:extLst>
          </p:cNvPr>
          <p:cNvSpPr/>
          <p:nvPr userDrawn="1"/>
        </p:nvSpPr>
        <p:spPr>
          <a:xfrm>
            <a:off x="0" y="0"/>
            <a:ext cx="699247" cy="6858000"/>
          </a:xfrm>
          <a:prstGeom prst="rect">
            <a:avLst/>
          </a:prstGeom>
          <a:gradFill>
            <a:gsLst>
              <a:gs pos="0">
                <a:srgbClr val="6BC7B8"/>
              </a:gs>
              <a:gs pos="86000">
                <a:srgbClr val="1E1A5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38420-E853-4A5A-8951-80F2710E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661" y="4774005"/>
            <a:ext cx="5350136" cy="1325563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944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DCF0C-E9E5-440F-A091-A0825174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58531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8C421-F7C5-4D63-9839-CAE0E81A8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180"/>
            <a:ext cx="10515600" cy="4130850"/>
          </a:xfrm>
        </p:spPr>
        <p:txBody>
          <a:bodyPr anchor="t" anchorCtr="0"/>
          <a:lstStyle>
            <a:lvl1pPr marL="0" indent="-228600">
              <a:buFont typeface="Arial" panose="020B0604020202020204" pitchFamily="34" charset="0"/>
              <a:buChar char="•"/>
              <a:defRPr cap="none" baseline="0">
                <a:solidFill>
                  <a:srgbClr val="1E1A5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6DEA9-49B2-4F00-9DB5-3AA41D78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77253-9477-40D7-AE1F-A88A66BB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93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54ED3-F0B1-4FAE-8113-F0953693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6BC7B8"/>
                </a:solidFill>
              </a:rPr>
              <a:t>aiha.org  </a:t>
            </a:r>
            <a:r>
              <a:rPr lang="en-US">
                <a:solidFill>
                  <a:srgbClr val="F0512A"/>
                </a:solidFill>
              </a:rPr>
              <a:t>|</a:t>
            </a:r>
            <a:r>
              <a:rPr lang="en-US"/>
              <a:t> </a:t>
            </a:r>
            <a:fld id="{34711CE0-93A0-465D-897C-C0B9628F8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3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49525-0302-429D-BCBC-8A7BDAC19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6754"/>
            <a:ext cx="5181600" cy="416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BFE16-92D8-46DE-B6AA-5BC82EDA4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6754"/>
            <a:ext cx="5181600" cy="416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C5C94-1B27-417C-91EC-7A0118DB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057B5-A6E2-4F79-BE98-B208BD70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5930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2FDC8-1726-41E3-A960-1D013F4A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6BC7B8"/>
                </a:solidFill>
              </a:rPr>
              <a:t>aiha.org  </a:t>
            </a:r>
            <a:r>
              <a:rPr lang="en-US">
                <a:solidFill>
                  <a:srgbClr val="F0512A"/>
                </a:solidFill>
              </a:rPr>
              <a:t>|</a:t>
            </a:r>
            <a:r>
              <a:rPr lang="en-US"/>
              <a:t> </a:t>
            </a:r>
            <a:fld id="{34711CE0-93A0-465D-897C-C0B9628F88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BFC67F-F98A-4E5C-B704-2A8142BE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58531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9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3494-8750-4C70-8DF9-52EFD6E6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AF52A-F49E-4154-8339-9DE12371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93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7E87A-7725-4348-B2DB-427DE21F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6BC7B8"/>
                </a:solidFill>
              </a:rPr>
              <a:t>aiha.org  </a:t>
            </a:r>
            <a:r>
              <a:rPr lang="en-US">
                <a:solidFill>
                  <a:srgbClr val="F0512A"/>
                </a:solidFill>
              </a:rPr>
              <a:t>|</a:t>
            </a:r>
            <a:r>
              <a:rPr lang="en-US"/>
              <a:t> </a:t>
            </a:r>
            <a:fld id="{34711CE0-93A0-465D-897C-C0B9628F88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F30B3D-6BBC-44DA-B593-93CE5C9C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58531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805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EA46D2-486E-44D5-8D36-A67F7E57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6AF13-B7D3-47E2-8FC6-26B4C5E8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93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9AF67-C416-4847-A329-6B92A87B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6BC7B8"/>
                </a:solidFill>
              </a:rPr>
              <a:t>aiha.org  </a:t>
            </a:r>
            <a:r>
              <a:rPr lang="en-US">
                <a:solidFill>
                  <a:srgbClr val="F0512A"/>
                </a:solidFill>
              </a:rPr>
              <a:t>|</a:t>
            </a:r>
            <a:r>
              <a:rPr lang="en-US"/>
              <a:t> </a:t>
            </a:r>
            <a:fld id="{34711CE0-93A0-465D-897C-C0B9628F8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5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0D5EAA-6E52-4D09-9489-C27DEB5354EB}"/>
              </a:ext>
            </a:extLst>
          </p:cNvPr>
          <p:cNvSpPr/>
          <p:nvPr userDrawn="1"/>
        </p:nvSpPr>
        <p:spPr>
          <a:xfrm>
            <a:off x="0" y="5964865"/>
            <a:ext cx="12192000" cy="893135"/>
          </a:xfrm>
          <a:prstGeom prst="rect">
            <a:avLst/>
          </a:prstGeom>
          <a:solidFill>
            <a:srgbClr val="1E1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BAEAF31-DB9C-47E9-A665-0CF5B7484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12347" r="7689" b="33280"/>
          <a:stretch/>
        </p:blipFill>
        <p:spPr>
          <a:xfrm>
            <a:off x="367482" y="6037670"/>
            <a:ext cx="2743200" cy="72785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FA223-43DD-4FEE-A2AF-85D83255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1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F3D0F-D3BF-4502-879F-7AF2990B7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04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DDEAA-C823-43CB-AB54-6B709C6B8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0368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F9B32-5E88-471D-B6FB-57278764C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0368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FA17F-E1C0-4B39-873E-6F52CFBB6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9700" y="62393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uli" panose="00000500000000000000" pitchFamily="2" charset="0"/>
              </a:defRPr>
            </a:lvl1pPr>
          </a:lstStyle>
          <a:p>
            <a:r>
              <a:rPr lang="en-US">
                <a:solidFill>
                  <a:srgbClr val="6BC7B8"/>
                </a:solidFill>
              </a:rPr>
              <a:t> aiha.org  </a:t>
            </a:r>
            <a:r>
              <a:rPr lang="en-US">
                <a:solidFill>
                  <a:srgbClr val="F0512A"/>
                </a:solidFill>
              </a:rPr>
              <a:t>|</a:t>
            </a:r>
            <a:r>
              <a:rPr lang="en-US"/>
              <a:t> </a:t>
            </a:r>
            <a:fld id="{34711CE0-93A0-465D-897C-C0B9628F88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4400" u="none" kern="1200" cap="all" baseline="0">
          <a:solidFill>
            <a:srgbClr val="1E1A53"/>
          </a:solidFill>
          <a:uFill>
            <a:solidFill>
              <a:srgbClr val="F0512A"/>
            </a:solidFill>
          </a:u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0512A"/>
        </a:buClr>
        <a:buFont typeface="Arial" panose="020B0604020202020204" pitchFamily="34" charset="0"/>
        <a:buChar char="•"/>
        <a:defRPr sz="2800" kern="1200">
          <a:solidFill>
            <a:srgbClr val="1E1A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0512A"/>
        </a:buClr>
        <a:buFont typeface="Muli" panose="00000500000000000000" pitchFamily="2" charset="0"/>
        <a:buChar char="‒"/>
        <a:defRPr sz="2400" kern="1200">
          <a:solidFill>
            <a:srgbClr val="1E1A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0512A"/>
        </a:buClr>
        <a:buFont typeface="Courier New" panose="02070309020205020404" pitchFamily="49" charset="0"/>
        <a:buChar char="o"/>
        <a:defRPr sz="2000" kern="1200">
          <a:solidFill>
            <a:srgbClr val="1E1A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0512A"/>
        </a:buClr>
        <a:buFont typeface="Arial" panose="020B0604020202020204" pitchFamily="34" charset="0"/>
        <a:buChar char="•"/>
        <a:defRPr sz="1800" kern="1200">
          <a:solidFill>
            <a:srgbClr val="1E1A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0512A"/>
        </a:buClr>
        <a:buFont typeface="Muli" panose="00000500000000000000" pitchFamily="2" charset="0"/>
        <a:buChar char="‒"/>
        <a:defRPr sz="1800" kern="1200">
          <a:solidFill>
            <a:srgbClr val="1E1A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lsloan@aih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ha.org/get-involved/volunteer-groups/thermal-stress-working-grou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C2240-1D67-4E58-B9F3-B9F6E71DB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777" y="2027308"/>
            <a:ext cx="9143999" cy="1424770"/>
          </a:xfrm>
        </p:spPr>
        <p:txBody>
          <a:bodyPr/>
          <a:lstStyle/>
          <a:p>
            <a:r>
              <a:rPr lang="en-US" dirty="0">
                <a:cs typeface="Arial"/>
              </a:rPr>
              <a:t>AIHA Heat stress app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3D2A04-D7EA-B5B1-E758-CD65AC7E4A65}"/>
              </a:ext>
            </a:extLst>
          </p:cNvPr>
          <p:cNvCxnSpPr>
            <a:cxnSpLocks/>
          </p:cNvCxnSpPr>
          <p:nvPr/>
        </p:nvCxnSpPr>
        <p:spPr>
          <a:xfrm>
            <a:off x="1150333" y="3475301"/>
            <a:ext cx="5627056" cy="0"/>
          </a:xfrm>
          <a:prstGeom prst="line">
            <a:avLst/>
          </a:prstGeom>
          <a:ln w="38100">
            <a:solidFill>
              <a:srgbClr val="F05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E082BD1-992A-E52E-633B-DDB04E8A526E}"/>
              </a:ext>
            </a:extLst>
          </p:cNvPr>
          <p:cNvSpPr txBox="1"/>
          <p:nvPr/>
        </p:nvSpPr>
        <p:spPr>
          <a:xfrm>
            <a:off x="992777" y="3811745"/>
            <a:ext cx="11102309" cy="23698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&amp; Overview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2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accent5"/>
                </a:solidFill>
                <a:latin typeface="Arial"/>
                <a:cs typeface="Arial"/>
              </a:rPr>
              <a:t>Summer 2025</a:t>
            </a:r>
            <a:endParaRPr lang="en-US" sz="2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7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64EC-2BCB-B9B5-E65E-B57EC449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9661"/>
            <a:ext cx="10515600" cy="1058531"/>
          </a:xfrm>
        </p:spPr>
        <p:txBody>
          <a:bodyPr/>
          <a:lstStyle/>
          <a:p>
            <a:r>
              <a:rPr lang="en-US" dirty="0"/>
              <a:t>quick </a:t>
            </a:r>
            <a:r>
              <a:rPr lang="en-US"/>
              <a:t>read topics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E26C7-3A82-8D8D-AB86-CF14A962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6BC7B8"/>
                </a:solidFill>
              </a:rPr>
              <a:t>aiha.org  </a:t>
            </a:r>
            <a:r>
              <a:rPr lang="en-US">
                <a:solidFill>
                  <a:srgbClr val="F0512A"/>
                </a:solidFill>
              </a:rPr>
              <a:t>|</a:t>
            </a:r>
            <a:r>
              <a:rPr lang="en-US"/>
              <a:t> </a:t>
            </a:r>
            <a:fld id="{34711CE0-93A0-465D-897C-C0B9628F887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85000-185D-467D-235F-241AF6E93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638" y="2300749"/>
            <a:ext cx="3355826" cy="2905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309387-9016-29AA-3452-7F8AB1118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58531"/>
            <a:ext cx="3118438" cy="4675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0202C-2EC8-3248-3255-7B3863D20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917" y="31644"/>
            <a:ext cx="2861044" cy="570212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8AD65A-C73F-FFB1-764F-419ED74B4903}"/>
              </a:ext>
            </a:extLst>
          </p:cNvPr>
          <p:cNvCxnSpPr/>
          <p:nvPr/>
        </p:nvCxnSpPr>
        <p:spPr>
          <a:xfrm flipV="1">
            <a:off x="7312464" y="3972232"/>
            <a:ext cx="671330" cy="24580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2CAAF6DD-090D-86C5-B42F-27667F3B8B8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35" y="1507080"/>
            <a:ext cx="2997159" cy="347262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7E42D3B2-B341-80A1-DEB7-DB841EAD2C14}"/>
              </a:ext>
            </a:extLst>
          </p:cNvPr>
          <p:cNvSpPr txBox="1">
            <a:spLocks/>
          </p:cNvSpPr>
          <p:nvPr/>
        </p:nvSpPr>
        <p:spPr>
          <a:xfrm>
            <a:off x="972368" y="78323"/>
            <a:ext cx="10029307" cy="9934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buNone/>
              <a:defRPr sz="2700" u="none" kern="1200" cap="all" baseline="0">
                <a:solidFill>
                  <a:srgbClr val="1E1A53"/>
                </a:solidFill>
                <a:uFill>
                  <a:solidFill>
                    <a:srgbClr val="F0512A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9EAF7-FBE5-818E-95F5-0A229B87767E}"/>
              </a:ext>
            </a:extLst>
          </p:cNvPr>
          <p:cNvSpPr txBox="1"/>
          <p:nvPr/>
        </p:nvSpPr>
        <p:spPr>
          <a:xfrm>
            <a:off x="694206" y="2245405"/>
            <a:ext cx="6581775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Our Vision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: A world where all workers and their communities are healthy and safe​.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C052F21-A05A-09E6-17BF-68AF6289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9700" y="6282930"/>
            <a:ext cx="2743200" cy="365125"/>
          </a:xfrm>
        </p:spPr>
        <p:txBody>
          <a:bodyPr/>
          <a:lstStyle/>
          <a:p>
            <a:r>
              <a:rPr lang="en-US">
                <a:solidFill>
                  <a:srgbClr val="6BC7B8"/>
                </a:solidFill>
                <a:latin typeface="Arial "/>
              </a:rPr>
              <a:t>aiha.org  </a:t>
            </a:r>
            <a:r>
              <a:rPr lang="en-US">
                <a:solidFill>
                  <a:srgbClr val="F0512A"/>
                </a:solidFill>
                <a:latin typeface="Arial "/>
              </a:rPr>
              <a:t>|</a:t>
            </a:r>
            <a:r>
              <a:rPr lang="en-US">
                <a:latin typeface="Arial "/>
              </a:rPr>
              <a:t> </a:t>
            </a:r>
            <a:fld id="{34711CE0-93A0-465D-897C-C0B9628F8875}" type="slidenum">
              <a:rPr lang="en-US" smtClean="0">
                <a:solidFill>
                  <a:schemeClr val="bg1"/>
                </a:solidFill>
                <a:latin typeface="Arial "/>
              </a:rPr>
              <a:pPr/>
              <a:t>11</a:t>
            </a:fld>
            <a:endParaRPr lang="en-US">
              <a:solidFill>
                <a:schemeClr val="bg1"/>
              </a:solidFill>
              <a:latin typeface="Arial 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4EA879-FFCD-89AB-8C61-F965B405925D}"/>
              </a:ext>
            </a:extLst>
          </p:cNvPr>
          <p:cNvSpPr txBox="1"/>
          <p:nvPr/>
        </p:nvSpPr>
        <p:spPr>
          <a:xfrm>
            <a:off x="694944" y="4197096"/>
            <a:ext cx="6117336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>Questions about the app?</a:t>
            </a:r>
            <a:br>
              <a:rPr lang="en-US" sz="2000" dirty="0">
                <a:latin typeface="Arial"/>
                <a:cs typeface="Arial"/>
              </a:rPr>
            </a:br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Lawrence Sloan, MBA, CAE, FASAE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/>
                <a:cs typeface="Arial"/>
              </a:rPr>
              <a:t>Email: </a:t>
            </a:r>
            <a:r>
              <a:rPr lang="en-US" sz="2000" dirty="0">
                <a:latin typeface="Arial"/>
                <a:cs typeface="Arial"/>
                <a:hlinkClick r:id="rId4"/>
              </a:rPr>
              <a:t>lsloan@aiha.org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/>
                <a:cs typeface="Arial"/>
              </a:rPr>
              <a:t>Office: +1-703-846-0760 (Eastern Time USA)</a:t>
            </a:r>
          </a:p>
        </p:txBody>
      </p:sp>
    </p:spTree>
    <p:extLst>
      <p:ext uri="{BB962C8B-B14F-4D97-AF65-F5344CB8AC3E}">
        <p14:creationId xmlns:p14="http://schemas.microsoft.com/office/powerpoint/2010/main" val="34994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6322B-D7D5-0577-2C8F-CBD937CA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66" y="-155090"/>
            <a:ext cx="10515600" cy="1058531"/>
          </a:xfrm>
        </p:spPr>
        <p:txBody>
          <a:bodyPr/>
          <a:lstStyle/>
          <a:p>
            <a:r>
              <a:rPr lang="en-US" dirty="0">
                <a:latin typeface="Arial Black"/>
              </a:rPr>
              <a:t>Impact of heat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9F6C8-8825-52CD-6F8B-A8956976A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55" y="1231187"/>
            <a:ext cx="7182387" cy="440022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47000"/>
              <a:tabLst>
                <a:tab pos="4572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Workers exposed to extreme heat, especially those engaged in strenuous physical activities, may be at risk for heat stress. </a:t>
            </a:r>
            <a:endParaRPr lang="en-US" sz="2200" dirty="0">
              <a:latin typeface="Arial"/>
              <a:ea typeface="+mn-lt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47000"/>
              <a:tabLst>
                <a:tab pos="4572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Occupational exposure to </a:t>
            </a:r>
            <a:r>
              <a:rPr lang="en-US" sz="2200" dirty="0">
                <a:solidFill>
                  <a:srgbClr val="000000"/>
                </a:solidFill>
                <a:effectLst/>
                <a:latin typeface="Arial"/>
                <a:ea typeface="+mn-lt"/>
                <a:cs typeface="Arial"/>
              </a:rPr>
              <a:t>heat 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can result in injuries, disease, reduced productivity</a:t>
            </a:r>
            <a:r>
              <a:rPr lang="en-US" sz="2200" dirty="0">
                <a:solidFill>
                  <a:srgbClr val="000000"/>
                </a:solidFill>
                <a:effectLst/>
                <a:latin typeface="Arial"/>
                <a:ea typeface="+mn-lt"/>
                <a:cs typeface="Arial"/>
              </a:rPr>
              <a:t>, and 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death.</a:t>
            </a:r>
            <a:endParaRPr lang="en-US" sz="22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47000"/>
              <a:tabLst>
                <a:tab pos="457200" algn="l"/>
              </a:tabLst>
            </a:pPr>
            <a:r>
              <a:rPr lang="en-US" sz="2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+mn-lt"/>
                <a:cs typeface="Arial"/>
              </a:rPr>
              <a:t>Heat Stress</a:t>
            </a:r>
            <a:r>
              <a:rPr lang="en-US" sz="2200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= external conditions resulting in </a:t>
            </a:r>
            <a:br>
              <a:rPr lang="en-US" sz="2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</a:br>
            <a:r>
              <a:rPr lang="en-US" sz="2200" b="1" dirty="0">
                <a:solidFill>
                  <a:srgbClr val="FF0000"/>
                </a:solidFill>
                <a:latin typeface="Arial"/>
                <a:ea typeface="+mn-lt"/>
                <a:cs typeface="Arial"/>
              </a:rPr>
              <a:t>Heat Strain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= impact on individual</a:t>
            </a:r>
            <a:endParaRPr lang="en-US" sz="2200" dirty="0">
              <a:solidFill>
                <a:srgbClr val="000000"/>
              </a:solidFill>
              <a:latin typeface="Arial"/>
              <a:ea typeface="Aptos" panose="020B0004020202020204" pitchFamily="34" charset="0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47000"/>
              <a:tabLst>
                <a:tab pos="4572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/>
                <a:ea typeface="Aptos" panose="020B0004020202020204" pitchFamily="34" charset="0"/>
                <a:cs typeface="Arial"/>
              </a:rPr>
              <a:t>An individual’s underlying health condition(s) can exacerbate the body's response to heat stress.</a:t>
            </a:r>
            <a:endParaRPr lang="en-US" sz="2400" dirty="0">
              <a:solidFill>
                <a:srgbClr val="000000"/>
              </a:solidFill>
              <a:ea typeface="+mn-lt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endParaRPr lang="en-US" sz="1800" dirty="0">
              <a:solidFill>
                <a:srgbClr val="000000"/>
              </a:solidFill>
              <a:latin typeface="Muli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SzPts val="1000"/>
              <a:buFont typeface="Arial" panose="05050102010706020507" pitchFamily="18" charset="2"/>
              <a:buChar char="•"/>
              <a:tabLst>
                <a:tab pos="457200" algn="l"/>
              </a:tabLst>
            </a:pPr>
            <a:endParaRPr lang="en-US" sz="1800" dirty="0">
              <a:solidFill>
                <a:srgbClr val="000000"/>
              </a:solidFill>
              <a:latin typeface="Muli"/>
              <a:ea typeface="Aptos" panose="020B000402020202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3CBCE85-A867-52F4-ABC7-DB779AC9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4658" y="6326284"/>
            <a:ext cx="1543050" cy="273844"/>
          </a:xfrm>
        </p:spPr>
        <p:txBody>
          <a:bodyPr/>
          <a:lstStyle/>
          <a:p>
            <a:r>
              <a:rPr lang="en-US" dirty="0">
                <a:solidFill>
                  <a:srgbClr val="6BC7B8"/>
                </a:solidFill>
              </a:rPr>
              <a:t>aiha.org  </a:t>
            </a:r>
            <a:r>
              <a:rPr lang="en-US" dirty="0">
                <a:solidFill>
                  <a:srgbClr val="F0512A"/>
                </a:solidFill>
              </a:rPr>
              <a:t>|</a:t>
            </a:r>
            <a:r>
              <a:rPr lang="en-US" dirty="0"/>
              <a:t> </a:t>
            </a:r>
            <a:fld id="{34711CE0-93A0-465D-897C-C0B9628F887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 descr="Heat Stress Outdoors">
            <a:extLst>
              <a:ext uri="{FF2B5EF4-FFF2-40B4-BE49-F238E27FC236}">
                <a16:creationId xmlns:a16="http://schemas.microsoft.com/office/drawing/2014/main" id="{CD47CE37-3D43-C92F-E086-88749DE015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43" t="94" r="12465" b="308"/>
          <a:stretch/>
        </p:blipFill>
        <p:spPr>
          <a:xfrm>
            <a:off x="7599873" y="908104"/>
            <a:ext cx="4259979" cy="464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536344"/>
            <a:ext cx="950214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rgbClr val="EF512A"/>
              </a:buClr>
              <a:buSzTx/>
              <a:buFont typeface="Arial"/>
              <a:buChar char="•"/>
              <a:tabLst>
                <a:tab pos="240029" algn="l"/>
              </a:tabLst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Weighted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average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dry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bulb,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wet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bulb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globe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temperatures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EF512A"/>
              </a:buClr>
              <a:buSzTx/>
              <a:buFont typeface="Arial"/>
              <a:buChar char="•"/>
              <a:tabLst>
                <a:tab pos="240029" algn="l"/>
              </a:tabLst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Incorporates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environmental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heat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determinants: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435305"/>
            <a:ext cx="942530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  <a:tabLst>
                <a:tab pos="1143000" algn="l"/>
                <a:tab pos="4197350" algn="l"/>
              </a:tabLst>
            </a:pPr>
            <a:r>
              <a:rPr sz="3200" spc="-25" dirty="0"/>
              <a:t>WET</a:t>
            </a:r>
            <a:r>
              <a:rPr sz="3200" dirty="0"/>
              <a:t>	BULB</a:t>
            </a:r>
            <a:r>
              <a:rPr sz="3200" spc="-114" dirty="0"/>
              <a:t> </a:t>
            </a:r>
            <a:r>
              <a:rPr sz="3200" spc="-10" dirty="0"/>
              <a:t>GLOBE</a:t>
            </a:r>
            <a:r>
              <a:rPr sz="3200" dirty="0"/>
              <a:t>	</a:t>
            </a:r>
            <a:r>
              <a:rPr sz="3200" spc="-10" dirty="0"/>
              <a:t>TEMPERATURE</a:t>
            </a:r>
            <a:r>
              <a:rPr sz="3200" spc="-160" dirty="0"/>
              <a:t> </a:t>
            </a:r>
            <a:r>
              <a:rPr sz="3200" spc="-10" dirty="0"/>
              <a:t>(WBGT) INDEX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685800" y="2819400"/>
            <a:ext cx="10723245" cy="2687320"/>
            <a:chOff x="685800" y="2819400"/>
            <a:chExt cx="10723245" cy="2687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2939" y="2857500"/>
              <a:ext cx="1814808" cy="26106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4850" y="2838450"/>
              <a:ext cx="2632075" cy="2649220"/>
            </a:xfrm>
            <a:custGeom>
              <a:avLst/>
              <a:gdLst/>
              <a:ahLst/>
              <a:cxnLst/>
              <a:rect l="l" t="t" r="r" b="b"/>
              <a:pathLst>
                <a:path w="2632075" h="2649220">
                  <a:moveTo>
                    <a:pt x="0" y="2648712"/>
                  </a:moveTo>
                  <a:lnTo>
                    <a:pt x="2631948" y="2648712"/>
                  </a:lnTo>
                  <a:lnTo>
                    <a:pt x="2631948" y="0"/>
                  </a:lnTo>
                  <a:lnTo>
                    <a:pt x="0" y="0"/>
                  </a:lnTo>
                  <a:lnTo>
                    <a:pt x="0" y="2648712"/>
                  </a:lnTo>
                  <a:close/>
                </a:path>
              </a:pathLst>
            </a:custGeom>
            <a:ln w="38100">
              <a:solidFill>
                <a:srgbClr val="7E5F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1379" y="2857500"/>
              <a:ext cx="2593848" cy="26106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02329" y="2838450"/>
              <a:ext cx="2632075" cy="2649220"/>
            </a:xfrm>
            <a:custGeom>
              <a:avLst/>
              <a:gdLst/>
              <a:ahLst/>
              <a:cxnLst/>
              <a:rect l="l" t="t" r="r" b="b"/>
              <a:pathLst>
                <a:path w="2632075" h="2649220">
                  <a:moveTo>
                    <a:pt x="0" y="2648712"/>
                  </a:moveTo>
                  <a:lnTo>
                    <a:pt x="2631948" y="2648712"/>
                  </a:lnTo>
                  <a:lnTo>
                    <a:pt x="2631948" y="0"/>
                  </a:lnTo>
                  <a:lnTo>
                    <a:pt x="0" y="0"/>
                  </a:lnTo>
                  <a:lnTo>
                    <a:pt x="0" y="2648712"/>
                  </a:lnTo>
                  <a:close/>
                </a:path>
              </a:pathLst>
            </a:custGeom>
            <a:ln w="38100">
              <a:solidFill>
                <a:srgbClr val="7E5F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9435" y="3156386"/>
              <a:ext cx="2072426" cy="20418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01334" y="2858261"/>
              <a:ext cx="2601595" cy="2626360"/>
            </a:xfrm>
            <a:custGeom>
              <a:avLst/>
              <a:gdLst/>
              <a:ahLst/>
              <a:cxnLst/>
              <a:rect l="l" t="t" r="r" b="b"/>
              <a:pathLst>
                <a:path w="2601595" h="2626360">
                  <a:moveTo>
                    <a:pt x="0" y="2625852"/>
                  </a:moveTo>
                  <a:lnTo>
                    <a:pt x="2601467" y="2625852"/>
                  </a:lnTo>
                  <a:lnTo>
                    <a:pt x="2601467" y="0"/>
                  </a:lnTo>
                  <a:lnTo>
                    <a:pt x="0" y="0"/>
                  </a:lnTo>
                  <a:lnTo>
                    <a:pt x="0" y="2625852"/>
                  </a:lnTo>
                  <a:close/>
                </a:path>
              </a:pathLst>
            </a:custGeom>
            <a:ln w="38100">
              <a:solidFill>
                <a:srgbClr val="7E5F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21495" y="2983992"/>
              <a:ext cx="2334768" cy="212677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786621" y="2858261"/>
              <a:ext cx="2603500" cy="2626360"/>
            </a:xfrm>
            <a:custGeom>
              <a:avLst/>
              <a:gdLst/>
              <a:ahLst/>
              <a:cxnLst/>
              <a:rect l="l" t="t" r="r" b="b"/>
              <a:pathLst>
                <a:path w="2603500" h="2626360">
                  <a:moveTo>
                    <a:pt x="0" y="2625852"/>
                  </a:moveTo>
                  <a:lnTo>
                    <a:pt x="2602992" y="2625852"/>
                  </a:lnTo>
                  <a:lnTo>
                    <a:pt x="2602992" y="0"/>
                  </a:lnTo>
                  <a:lnTo>
                    <a:pt x="0" y="0"/>
                  </a:lnTo>
                  <a:lnTo>
                    <a:pt x="0" y="2625852"/>
                  </a:lnTo>
                  <a:close/>
                </a:path>
              </a:pathLst>
            </a:custGeom>
            <a:ln w="38100">
              <a:solidFill>
                <a:srgbClr val="7E5F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88237" y="5536793"/>
            <a:ext cx="1918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7E5F00"/>
                </a:solidFill>
                <a:effectLst/>
                <a:uLnTx/>
                <a:uFillTx/>
                <a:latin typeface="Arial"/>
                <a:cs typeface="Arial"/>
              </a:rPr>
              <a:t>Air</a:t>
            </a:r>
            <a:r>
              <a:rPr kumimoji="0" sz="2000" b="1" i="0" u="none" strike="noStrike" kern="0" cap="none" spc="-25" normalizeH="0" baseline="0" noProof="0" dirty="0">
                <a:ln>
                  <a:noFill/>
                </a:ln>
                <a:solidFill>
                  <a:srgbClr val="7E5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7E5F00"/>
                </a:solidFill>
                <a:effectLst/>
                <a:uLnTx/>
                <a:uFillTx/>
                <a:latin typeface="Arial"/>
                <a:cs typeface="Arial"/>
              </a:rPr>
              <a:t>temperature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8202" y="5534964"/>
            <a:ext cx="21259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7E5F00"/>
                </a:solidFill>
                <a:effectLst/>
                <a:uLnTx/>
                <a:uFillTx/>
                <a:latin typeface="Arial"/>
                <a:cs typeface="Arial"/>
              </a:rPr>
              <a:t>Relative</a:t>
            </a:r>
            <a:r>
              <a:rPr kumimoji="0" sz="2000" b="1" i="0" u="none" strike="noStrike" kern="0" cap="none" spc="-100" normalizeH="0" baseline="0" noProof="0" dirty="0">
                <a:ln>
                  <a:noFill/>
                </a:ln>
                <a:solidFill>
                  <a:srgbClr val="7E5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7E5F00"/>
                </a:solidFill>
                <a:effectLst/>
                <a:uLnTx/>
                <a:uFillTx/>
                <a:latin typeface="Arial"/>
                <a:cs typeface="Arial"/>
              </a:rPr>
              <a:t>humidity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98411" y="5542584"/>
            <a:ext cx="171703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7E5F00"/>
                </a:solidFill>
                <a:effectLst/>
                <a:uLnTx/>
                <a:uFillTx/>
                <a:latin typeface="Arial"/>
                <a:cs typeface="Arial"/>
              </a:rPr>
              <a:t>Air</a:t>
            </a:r>
            <a:r>
              <a:rPr kumimoji="0" sz="2000" b="1" i="0" u="none" strike="noStrike" kern="0" cap="none" spc="-25" normalizeH="0" baseline="0" noProof="0" dirty="0">
                <a:ln>
                  <a:noFill/>
                </a:ln>
                <a:solidFill>
                  <a:srgbClr val="7E5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7E5F00"/>
                </a:solidFill>
                <a:effectLst/>
                <a:uLnTx/>
                <a:uFillTx/>
                <a:latin typeface="Arial"/>
                <a:cs typeface="Arial"/>
              </a:rPr>
              <a:t>movement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01988" y="5536184"/>
            <a:ext cx="1550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7E5F00"/>
                </a:solidFill>
                <a:effectLst/>
                <a:uLnTx/>
                <a:uFillTx/>
                <a:latin typeface="Arial"/>
                <a:cs typeface="Arial"/>
              </a:rPr>
              <a:t>Radiant</a:t>
            </a:r>
            <a:r>
              <a:rPr kumimoji="0" sz="2000" b="1" i="0" u="none" strike="noStrike" kern="0" cap="none" spc="-65" normalizeH="0" baseline="0" noProof="0" dirty="0">
                <a:ln>
                  <a:noFill/>
                </a:ln>
                <a:solidFill>
                  <a:srgbClr val="7E5F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-20" normalizeH="0" baseline="0" noProof="0" dirty="0">
                <a:ln>
                  <a:noFill/>
                </a:ln>
                <a:solidFill>
                  <a:srgbClr val="7E5F00"/>
                </a:solidFill>
                <a:effectLst/>
                <a:uLnTx/>
                <a:uFillTx/>
                <a:latin typeface="Arial"/>
                <a:cs typeface="Arial"/>
              </a:rPr>
              <a:t>heat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50"/>
            <a:ext cx="12192000" cy="6858634"/>
          </a:xfrm>
          <a:custGeom>
            <a:avLst/>
            <a:gdLst/>
            <a:ahLst/>
            <a:cxnLst/>
            <a:rect l="l" t="t" r="r" b="b"/>
            <a:pathLst>
              <a:path w="12192000" h="6858634">
                <a:moveTo>
                  <a:pt x="0" y="6858254"/>
                </a:moveTo>
                <a:lnTo>
                  <a:pt x="12192000" y="6858254"/>
                </a:lnTo>
                <a:lnTo>
                  <a:pt x="12192000" y="0"/>
                </a:lnTo>
                <a:lnTo>
                  <a:pt x="0" y="0"/>
                </a:lnTo>
                <a:lnTo>
                  <a:pt x="0" y="6858254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72166FC3-D0CE-A7F1-F3B3-B4A2FDC3CCC8}"/>
              </a:ext>
            </a:extLst>
          </p:cNvPr>
          <p:cNvSpPr txBox="1"/>
          <p:nvPr/>
        </p:nvSpPr>
        <p:spPr>
          <a:xfrm>
            <a:off x="11131422" y="6351523"/>
            <a:ext cx="7778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6BC6B8"/>
                </a:solidFill>
                <a:effectLst/>
                <a:uLnTx/>
                <a:uFillTx/>
                <a:latin typeface="Calibri"/>
                <a:cs typeface="Calibri"/>
              </a:rPr>
              <a:t>aiha.org</a:t>
            </a:r>
            <a:r>
              <a:rPr kumimoji="0" sz="1200" b="0" i="0" u="none" strike="noStrike" kern="0" cap="none" spc="250" normalizeH="0" baseline="0" noProof="0" dirty="0">
                <a:ln>
                  <a:noFill/>
                </a:ln>
                <a:solidFill>
                  <a:srgbClr val="6BC6B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EF512A"/>
                </a:solidFill>
                <a:effectLst/>
                <a:uLnTx/>
                <a:uFillTx/>
                <a:latin typeface="Calibri"/>
                <a:cs typeface="Calibri"/>
              </a:rPr>
              <a:t>|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EF512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200" b="0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040" y="1448765"/>
            <a:ext cx="6616700" cy="4197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marR="5080" lvl="0" indent="-227329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EF512A"/>
              </a:buClr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Preferred</a:t>
            </a:r>
            <a:r>
              <a:rPr kumimoji="0" sz="2800" b="0" i="0" u="none" strike="noStrike" kern="0" cap="none" spc="-9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environmental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heat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metric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sz="2800" b="0" i="0" u="none" strike="noStrike" kern="0" cap="none" spc="-9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H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eat Related Illness (HR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I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)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prevention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workplaces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69265" marR="57785" lvl="0" indent="-228600" defTabSz="914400" eaLnBrk="1" fontAlgn="auto" latinLnBrk="0" hangingPunct="1">
              <a:lnSpc>
                <a:spcPct val="100000"/>
              </a:lnSpc>
              <a:spcBef>
                <a:spcPts val="12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EF512A"/>
                </a:solidFill>
                <a:effectLst/>
                <a:uLnTx/>
                <a:uFillTx/>
                <a:latin typeface="Calibri"/>
                <a:cs typeface="Calibri"/>
              </a:rPr>
              <a:t>‒</a:t>
            </a:r>
            <a:r>
              <a:rPr kumimoji="0" sz="2800" b="0" i="0" u="none" strike="noStrike" kern="0" cap="none" spc="-254" normalizeH="0" baseline="0" noProof="0" dirty="0">
                <a:ln>
                  <a:noFill/>
                </a:ln>
                <a:solidFill>
                  <a:srgbClr val="EF512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Measuring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WBGT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at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worksite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provides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800" b="0" i="0" u="none" strike="noStrike" kern="0" cap="none" spc="-10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most</a:t>
            </a:r>
            <a:r>
              <a:rPr kumimoji="0" sz="2800" b="0" i="0" u="none" strike="noStrike" kern="0" cap="none" spc="-9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accurate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information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about</a:t>
            </a:r>
            <a:r>
              <a:rPr kumimoji="0" sz="2800" b="0" i="0" u="none" strike="noStrike" kern="0" cap="none" spc="-9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the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workers’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heat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exposure.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1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(CDC</a:t>
            </a:r>
            <a:r>
              <a:rPr kumimoji="0" sz="2800" b="0" i="1" u="none" strike="noStrike" kern="0" cap="none" spc="-7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1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2018)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69265" marR="210185" lvl="0" indent="-22860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EF512A"/>
                </a:solidFill>
                <a:effectLst/>
                <a:uLnTx/>
                <a:uFillTx/>
                <a:latin typeface="Calibri"/>
                <a:cs typeface="Calibri"/>
              </a:rPr>
              <a:t>‒</a:t>
            </a:r>
            <a:r>
              <a:rPr kumimoji="0" sz="2800" b="0" i="0" u="none" strike="noStrike" kern="0" cap="none" spc="-254" normalizeH="0" baseline="0" noProof="0" dirty="0">
                <a:ln>
                  <a:noFill/>
                </a:ln>
                <a:solidFill>
                  <a:srgbClr val="EF512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Advocated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as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part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occupational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heat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stress</a:t>
            </a:r>
            <a:r>
              <a:rPr kumimoji="0" sz="2800" b="0" i="0" u="none" strike="noStrike" kern="0" cap="none" spc="-114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prevention</a:t>
            </a:r>
            <a:r>
              <a:rPr kumimoji="0" sz="2800" b="0" i="0" u="none" strike="noStrike" kern="0" cap="none" spc="-10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programs</a:t>
            </a:r>
            <a:r>
              <a:rPr kumimoji="0" sz="2800" b="0" i="0" u="none" strike="noStrike" kern="0" cap="none" spc="-1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1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(ACGIH</a:t>
            </a:r>
            <a:r>
              <a:rPr kumimoji="0" sz="2800" b="0" i="1" u="none" strike="noStrike" kern="0" cap="none" spc="-13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1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2019, </a:t>
            </a:r>
            <a:r>
              <a:rPr kumimoji="0" sz="2800" b="0" i="1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NIOSH</a:t>
            </a:r>
            <a:r>
              <a:rPr kumimoji="0" sz="2800" b="0" i="1" u="none" strike="noStrike" kern="0" cap="none" spc="-8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1" u="none" strike="noStrike" kern="0" cap="none" spc="-2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2016)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008" rIns="0" bIns="0" rtlCol="0">
            <a:spAutoFit/>
          </a:bodyPr>
          <a:lstStyle/>
          <a:p>
            <a:pPr marL="575945">
              <a:lnSpc>
                <a:spcPct val="100000"/>
              </a:lnSpc>
              <a:spcBef>
                <a:spcPts val="100"/>
              </a:spcBef>
            </a:pPr>
            <a:r>
              <a:rPr dirty="0"/>
              <a:t>WBGT</a:t>
            </a:r>
            <a:r>
              <a:rPr spc="-20" dirty="0"/>
              <a:t> INDEX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2191" y="-12141"/>
            <a:ext cx="12216765" cy="6882765"/>
            <a:chOff x="-12191" y="-12141"/>
            <a:chExt cx="12216765" cy="68827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80088" y="1386003"/>
              <a:ext cx="854713" cy="16315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07604" y="1163192"/>
              <a:ext cx="2009775" cy="2038350"/>
            </a:xfrm>
            <a:custGeom>
              <a:avLst/>
              <a:gdLst/>
              <a:ahLst/>
              <a:cxnLst/>
              <a:rect l="l" t="t" r="r" b="b"/>
              <a:pathLst>
                <a:path w="2009775" h="2038350">
                  <a:moveTo>
                    <a:pt x="0" y="2038350"/>
                  </a:moveTo>
                  <a:lnTo>
                    <a:pt x="2009394" y="2038350"/>
                  </a:lnTo>
                  <a:lnTo>
                    <a:pt x="2009394" y="0"/>
                  </a:lnTo>
                  <a:lnTo>
                    <a:pt x="0" y="0"/>
                  </a:lnTo>
                  <a:lnTo>
                    <a:pt x="0" y="2038350"/>
                  </a:lnTo>
                  <a:close/>
                </a:path>
              </a:pathLst>
            </a:custGeom>
            <a:ln w="5715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1219" y="1191767"/>
              <a:ext cx="1950720" cy="1981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32644" y="1163192"/>
              <a:ext cx="2007870" cy="2038350"/>
            </a:xfrm>
            <a:custGeom>
              <a:avLst/>
              <a:gdLst/>
              <a:ahLst/>
              <a:cxnLst/>
              <a:rect l="l" t="t" r="r" b="b"/>
              <a:pathLst>
                <a:path w="2007870" h="2038350">
                  <a:moveTo>
                    <a:pt x="0" y="2038350"/>
                  </a:moveTo>
                  <a:lnTo>
                    <a:pt x="2007870" y="2038350"/>
                  </a:lnTo>
                  <a:lnTo>
                    <a:pt x="2007870" y="0"/>
                  </a:lnTo>
                  <a:lnTo>
                    <a:pt x="0" y="0"/>
                  </a:lnTo>
                  <a:lnTo>
                    <a:pt x="0" y="2038350"/>
                  </a:lnTo>
                  <a:close/>
                </a:path>
              </a:pathLst>
            </a:custGeom>
            <a:ln w="5715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9187" y="3612651"/>
              <a:ext cx="1672651" cy="163877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507604" y="3432429"/>
              <a:ext cx="2009775" cy="2038350"/>
            </a:xfrm>
            <a:custGeom>
              <a:avLst/>
              <a:gdLst/>
              <a:ahLst/>
              <a:cxnLst/>
              <a:rect l="l" t="t" r="r" b="b"/>
              <a:pathLst>
                <a:path w="2009775" h="2038350">
                  <a:moveTo>
                    <a:pt x="0" y="2038350"/>
                  </a:moveTo>
                  <a:lnTo>
                    <a:pt x="2009394" y="2038350"/>
                  </a:lnTo>
                  <a:lnTo>
                    <a:pt x="2009394" y="0"/>
                  </a:lnTo>
                  <a:lnTo>
                    <a:pt x="0" y="0"/>
                  </a:lnTo>
                  <a:lnTo>
                    <a:pt x="0" y="2038350"/>
                  </a:lnTo>
                  <a:close/>
                </a:path>
              </a:pathLst>
            </a:custGeom>
            <a:ln w="5715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81031" y="3461004"/>
              <a:ext cx="1901952" cy="173379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23119" y="3432048"/>
              <a:ext cx="2010410" cy="2037714"/>
            </a:xfrm>
            <a:custGeom>
              <a:avLst/>
              <a:gdLst/>
              <a:ahLst/>
              <a:cxnLst/>
              <a:rect l="l" t="t" r="r" b="b"/>
              <a:pathLst>
                <a:path w="2010409" h="2037714">
                  <a:moveTo>
                    <a:pt x="0" y="2037588"/>
                  </a:moveTo>
                  <a:lnTo>
                    <a:pt x="2010155" y="2037588"/>
                  </a:lnTo>
                  <a:lnTo>
                    <a:pt x="2010155" y="0"/>
                  </a:lnTo>
                  <a:lnTo>
                    <a:pt x="0" y="0"/>
                  </a:lnTo>
                  <a:lnTo>
                    <a:pt x="0" y="2037588"/>
                  </a:lnTo>
                  <a:close/>
                </a:path>
              </a:pathLst>
            </a:custGeom>
            <a:ln w="5715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0"/>
              <a:ext cx="12192000" cy="6858634"/>
            </a:xfrm>
            <a:custGeom>
              <a:avLst/>
              <a:gdLst/>
              <a:ahLst/>
              <a:cxnLst/>
              <a:rect l="l" t="t" r="r" b="b"/>
              <a:pathLst>
                <a:path w="12192000" h="6858634">
                  <a:moveTo>
                    <a:pt x="0" y="6858254"/>
                  </a:moveTo>
                  <a:lnTo>
                    <a:pt x="12192000" y="6858254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254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object 4">
            <a:extLst>
              <a:ext uri="{FF2B5EF4-FFF2-40B4-BE49-F238E27FC236}">
                <a16:creationId xmlns:a16="http://schemas.microsoft.com/office/drawing/2014/main" id="{983CB3B9-E5A0-C7EC-1A0F-10770C5F394C}"/>
              </a:ext>
            </a:extLst>
          </p:cNvPr>
          <p:cNvSpPr txBox="1"/>
          <p:nvPr/>
        </p:nvSpPr>
        <p:spPr>
          <a:xfrm>
            <a:off x="11131422" y="6351523"/>
            <a:ext cx="7778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6BC6B8"/>
                </a:solidFill>
                <a:effectLst/>
                <a:uLnTx/>
                <a:uFillTx/>
                <a:latin typeface="Calibri"/>
                <a:cs typeface="Calibri"/>
              </a:rPr>
              <a:t>aiha.org</a:t>
            </a:r>
            <a:r>
              <a:rPr kumimoji="0" sz="1200" b="0" i="0" u="none" strike="noStrike" kern="0" cap="none" spc="250" normalizeH="0" baseline="0" noProof="0" dirty="0">
                <a:ln>
                  <a:noFill/>
                </a:ln>
                <a:solidFill>
                  <a:srgbClr val="6BC6B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EF512A"/>
                </a:solidFill>
                <a:effectLst/>
                <a:uLnTx/>
                <a:uFillTx/>
                <a:latin typeface="Calibri"/>
                <a:cs typeface="Calibri"/>
              </a:rPr>
              <a:t>|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EF512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200" b="0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5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272" y="1653539"/>
            <a:ext cx="3426460" cy="3118485"/>
          </a:xfrm>
          <a:custGeom>
            <a:avLst/>
            <a:gdLst/>
            <a:ahLst/>
            <a:cxnLst/>
            <a:rect l="l" t="t" r="r" b="b"/>
            <a:pathLst>
              <a:path w="3426460" h="3118485">
                <a:moveTo>
                  <a:pt x="3114166" y="0"/>
                </a:moveTo>
                <a:lnTo>
                  <a:pt x="311810" y="0"/>
                </a:lnTo>
                <a:lnTo>
                  <a:pt x="265732" y="3380"/>
                </a:lnTo>
                <a:lnTo>
                  <a:pt x="221754" y="13199"/>
                </a:lnTo>
                <a:lnTo>
                  <a:pt x="180357" y="28975"/>
                </a:lnTo>
                <a:lnTo>
                  <a:pt x="142024" y="50225"/>
                </a:lnTo>
                <a:lnTo>
                  <a:pt x="107238" y="76469"/>
                </a:lnTo>
                <a:lnTo>
                  <a:pt x="76480" y="107223"/>
                </a:lnTo>
                <a:lnTo>
                  <a:pt x="50233" y="142006"/>
                </a:lnTo>
                <a:lnTo>
                  <a:pt x="28979" y="180336"/>
                </a:lnTo>
                <a:lnTo>
                  <a:pt x="13201" y="221730"/>
                </a:lnTo>
                <a:lnTo>
                  <a:pt x="3380" y="265707"/>
                </a:lnTo>
                <a:lnTo>
                  <a:pt x="0" y="311785"/>
                </a:lnTo>
                <a:lnTo>
                  <a:pt x="0" y="2806319"/>
                </a:lnTo>
                <a:lnTo>
                  <a:pt x="3380" y="2852396"/>
                </a:lnTo>
                <a:lnTo>
                  <a:pt x="13201" y="2896373"/>
                </a:lnTo>
                <a:lnTo>
                  <a:pt x="28979" y="2937767"/>
                </a:lnTo>
                <a:lnTo>
                  <a:pt x="50233" y="2976097"/>
                </a:lnTo>
                <a:lnTo>
                  <a:pt x="76480" y="3010880"/>
                </a:lnTo>
                <a:lnTo>
                  <a:pt x="107238" y="3041634"/>
                </a:lnTo>
                <a:lnTo>
                  <a:pt x="142024" y="3067878"/>
                </a:lnTo>
                <a:lnTo>
                  <a:pt x="180357" y="3089128"/>
                </a:lnTo>
                <a:lnTo>
                  <a:pt x="221754" y="3104904"/>
                </a:lnTo>
                <a:lnTo>
                  <a:pt x="265732" y="3114723"/>
                </a:lnTo>
                <a:lnTo>
                  <a:pt x="311810" y="3118104"/>
                </a:lnTo>
                <a:lnTo>
                  <a:pt x="3114166" y="3118104"/>
                </a:lnTo>
                <a:lnTo>
                  <a:pt x="3160244" y="3114723"/>
                </a:lnTo>
                <a:lnTo>
                  <a:pt x="3204221" y="3104904"/>
                </a:lnTo>
                <a:lnTo>
                  <a:pt x="3245615" y="3089128"/>
                </a:lnTo>
                <a:lnTo>
                  <a:pt x="3283945" y="3067878"/>
                </a:lnTo>
                <a:lnTo>
                  <a:pt x="3318728" y="3041634"/>
                </a:lnTo>
                <a:lnTo>
                  <a:pt x="3349482" y="3010880"/>
                </a:lnTo>
                <a:lnTo>
                  <a:pt x="3375726" y="2976097"/>
                </a:lnTo>
                <a:lnTo>
                  <a:pt x="3396976" y="2937767"/>
                </a:lnTo>
                <a:lnTo>
                  <a:pt x="3412752" y="2896373"/>
                </a:lnTo>
                <a:lnTo>
                  <a:pt x="3422571" y="2852396"/>
                </a:lnTo>
                <a:lnTo>
                  <a:pt x="3425952" y="2806319"/>
                </a:lnTo>
                <a:lnTo>
                  <a:pt x="3425952" y="311785"/>
                </a:lnTo>
                <a:lnTo>
                  <a:pt x="3422571" y="265707"/>
                </a:lnTo>
                <a:lnTo>
                  <a:pt x="3412752" y="221730"/>
                </a:lnTo>
                <a:lnTo>
                  <a:pt x="3396976" y="180336"/>
                </a:lnTo>
                <a:lnTo>
                  <a:pt x="3375726" y="142006"/>
                </a:lnTo>
                <a:lnTo>
                  <a:pt x="3349482" y="107223"/>
                </a:lnTo>
                <a:lnTo>
                  <a:pt x="3318728" y="76469"/>
                </a:lnTo>
                <a:lnTo>
                  <a:pt x="3283945" y="50225"/>
                </a:lnTo>
                <a:lnTo>
                  <a:pt x="3245615" y="28975"/>
                </a:lnTo>
                <a:lnTo>
                  <a:pt x="3204221" y="13199"/>
                </a:lnTo>
                <a:lnTo>
                  <a:pt x="3160244" y="3380"/>
                </a:lnTo>
                <a:lnTo>
                  <a:pt x="3114166" y="0"/>
                </a:lnTo>
                <a:close/>
              </a:path>
            </a:pathLst>
          </a:custGeom>
          <a:solidFill>
            <a:srgbClr val="582A8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2484" y="1811305"/>
            <a:ext cx="2863850" cy="2593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-635" algn="ctr" defTabSz="914400" eaLnBrk="1" fontAlgn="auto" latinLnBrk="0" hangingPunct="1">
              <a:lnSpc>
                <a:spcPct val="1224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ckwell"/>
                <a:cs typeface="Rockwell"/>
              </a:rPr>
              <a:t>4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ckwell"/>
                <a:cs typeface="Rockwel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ckwell"/>
                <a:cs typeface="Rockwell"/>
              </a:rPr>
              <a:t>components: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Air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temperature Relative</a:t>
            </a:r>
            <a:r>
              <a:rPr kumimoji="0" sz="2800" b="0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humidity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Wind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speed </a:t>
            </a:r>
            <a:br>
              <a:rPr lang="en-US" sz="2800" kern="0" dirty="0">
                <a:solidFill>
                  <a:srgbClr val="FFFFFF"/>
                </a:solidFill>
                <a:latin typeface="Rockwell"/>
                <a:cs typeface="Rockwell"/>
              </a:rPr>
            </a:br>
            <a:r>
              <a:rPr lang="en-US" sz="2800" kern="0" dirty="0">
                <a:solidFill>
                  <a:srgbClr val="FFFFFF"/>
                </a:solidFill>
                <a:latin typeface="Rockwell"/>
                <a:cs typeface="Rockwell"/>
              </a:rPr>
              <a:t>Radiant heat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ckwell"/>
              <a:cs typeface="Rockwel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56176" y="1687067"/>
            <a:ext cx="3314700" cy="3055620"/>
          </a:xfrm>
          <a:custGeom>
            <a:avLst/>
            <a:gdLst/>
            <a:ahLst/>
            <a:cxnLst/>
            <a:rect l="l" t="t" r="r" b="b"/>
            <a:pathLst>
              <a:path w="3314700" h="3055620">
                <a:moveTo>
                  <a:pt x="3009138" y="0"/>
                </a:moveTo>
                <a:lnTo>
                  <a:pt x="305562" y="0"/>
                </a:lnTo>
                <a:lnTo>
                  <a:pt x="255991" y="3998"/>
                </a:lnTo>
                <a:lnTo>
                  <a:pt x="208970" y="15575"/>
                </a:lnTo>
                <a:lnTo>
                  <a:pt x="165127" y="34101"/>
                </a:lnTo>
                <a:lnTo>
                  <a:pt x="125089" y="58948"/>
                </a:lnTo>
                <a:lnTo>
                  <a:pt x="89487" y="89487"/>
                </a:lnTo>
                <a:lnTo>
                  <a:pt x="58948" y="125089"/>
                </a:lnTo>
                <a:lnTo>
                  <a:pt x="34101" y="165127"/>
                </a:lnTo>
                <a:lnTo>
                  <a:pt x="15575" y="208970"/>
                </a:lnTo>
                <a:lnTo>
                  <a:pt x="3998" y="255991"/>
                </a:lnTo>
                <a:lnTo>
                  <a:pt x="0" y="305562"/>
                </a:lnTo>
                <a:lnTo>
                  <a:pt x="0" y="2750058"/>
                </a:lnTo>
                <a:lnTo>
                  <a:pt x="3998" y="2799628"/>
                </a:lnTo>
                <a:lnTo>
                  <a:pt x="15575" y="2846649"/>
                </a:lnTo>
                <a:lnTo>
                  <a:pt x="34101" y="2890492"/>
                </a:lnTo>
                <a:lnTo>
                  <a:pt x="58948" y="2930530"/>
                </a:lnTo>
                <a:lnTo>
                  <a:pt x="89487" y="2966132"/>
                </a:lnTo>
                <a:lnTo>
                  <a:pt x="125089" y="2996671"/>
                </a:lnTo>
                <a:lnTo>
                  <a:pt x="165127" y="3021518"/>
                </a:lnTo>
                <a:lnTo>
                  <a:pt x="208970" y="3040044"/>
                </a:lnTo>
                <a:lnTo>
                  <a:pt x="255991" y="3051621"/>
                </a:lnTo>
                <a:lnTo>
                  <a:pt x="305562" y="3055620"/>
                </a:lnTo>
                <a:lnTo>
                  <a:pt x="3009138" y="3055620"/>
                </a:lnTo>
                <a:lnTo>
                  <a:pt x="3058708" y="3051621"/>
                </a:lnTo>
                <a:lnTo>
                  <a:pt x="3105729" y="3040044"/>
                </a:lnTo>
                <a:lnTo>
                  <a:pt x="3149572" y="3021518"/>
                </a:lnTo>
                <a:lnTo>
                  <a:pt x="3189610" y="2996671"/>
                </a:lnTo>
                <a:lnTo>
                  <a:pt x="3225212" y="2966132"/>
                </a:lnTo>
                <a:lnTo>
                  <a:pt x="3255751" y="2930530"/>
                </a:lnTo>
                <a:lnTo>
                  <a:pt x="3280598" y="2890492"/>
                </a:lnTo>
                <a:lnTo>
                  <a:pt x="3299124" y="2846649"/>
                </a:lnTo>
                <a:lnTo>
                  <a:pt x="3310701" y="2799628"/>
                </a:lnTo>
                <a:lnTo>
                  <a:pt x="3314700" y="2750058"/>
                </a:lnTo>
                <a:lnTo>
                  <a:pt x="3314700" y="305562"/>
                </a:lnTo>
                <a:lnTo>
                  <a:pt x="3310701" y="255991"/>
                </a:lnTo>
                <a:lnTo>
                  <a:pt x="3299124" y="208970"/>
                </a:lnTo>
                <a:lnTo>
                  <a:pt x="3280598" y="165127"/>
                </a:lnTo>
                <a:lnTo>
                  <a:pt x="3255751" y="125089"/>
                </a:lnTo>
                <a:lnTo>
                  <a:pt x="3225212" y="89487"/>
                </a:lnTo>
                <a:lnTo>
                  <a:pt x="3189610" y="58948"/>
                </a:lnTo>
                <a:lnTo>
                  <a:pt x="3149572" y="34101"/>
                </a:lnTo>
                <a:lnTo>
                  <a:pt x="3105729" y="15575"/>
                </a:lnTo>
                <a:lnTo>
                  <a:pt x="3058708" y="3998"/>
                </a:lnTo>
                <a:lnTo>
                  <a:pt x="3009138" y="0"/>
                </a:lnTo>
                <a:close/>
              </a:path>
            </a:pathLst>
          </a:custGeom>
          <a:solidFill>
            <a:srgbClr val="582A8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7364" y="1983486"/>
            <a:ext cx="2592070" cy="239395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100" marR="30480" lvl="0" indent="635" algn="ctr" defTabSz="914400" eaLnBrk="1" fontAlgn="auto" latinLnBrk="0" hangingPunct="1">
              <a:lnSpc>
                <a:spcPts val="296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ckwell"/>
                <a:cs typeface="Rockwell"/>
              </a:rPr>
              <a:t>Types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ckwell"/>
                <a:cs typeface="Rockwell"/>
              </a:rPr>
              <a:t> of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Rockwell"/>
                <a:cs typeface="Rockwell"/>
              </a:rPr>
              <a:t>Thermometers: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ckwell"/>
              <a:cs typeface="Rockwell"/>
            </a:endParaRPr>
          </a:p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Dry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bulb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(T</a:t>
            </a:r>
            <a:r>
              <a:rPr kumimoji="0" sz="2775" b="0" i="0" u="none" strike="noStrike" kern="0" cap="none" spc="-30" normalizeH="0" baseline="-2102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db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ckwell"/>
              <a:cs typeface="Rockwell"/>
            </a:endParaRPr>
          </a:p>
          <a:p>
            <a:pPr marL="106680" marR="97155" lvl="0" indent="0" algn="ctr" defTabSz="914400" eaLnBrk="1" fontAlgn="auto" latinLnBrk="0" hangingPunct="1">
              <a:lnSpc>
                <a:spcPct val="1222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Wet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bulb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(T</a:t>
            </a:r>
            <a:r>
              <a:rPr kumimoji="0" sz="2775" b="0" i="0" u="none" strike="noStrike" kern="0" cap="none" spc="-15" normalizeH="0" baseline="-2102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wb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)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Globe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(T</a:t>
            </a:r>
            <a:r>
              <a:rPr kumimoji="0" sz="2775" b="0" i="0" u="none" strike="noStrike" kern="0" cap="none" spc="-30" normalizeH="0" baseline="-2102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g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cs typeface="Rockwell"/>
              </a:rPr>
              <a:t>)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ckwell"/>
              <a:cs typeface="Rockwel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7578" y="5270703"/>
            <a:ext cx="5767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Outdoor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WBGT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=</a:t>
            </a:r>
            <a:r>
              <a:rPr kumimoji="0" sz="2800" b="0" i="0" u="none" strike="noStrike" kern="0" cap="none" spc="-9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0.7T</a:t>
            </a:r>
            <a:r>
              <a:rPr kumimoji="0" sz="2775" b="0" i="0" u="none" strike="noStrike" kern="0" cap="none" spc="0" normalizeH="0" baseline="-21021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wb</a:t>
            </a:r>
            <a:r>
              <a:rPr kumimoji="0" sz="2775" b="0" i="0" u="none" strike="noStrike" kern="0" cap="none" spc="195" normalizeH="0" baseline="-21021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+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0.2T</a:t>
            </a:r>
            <a:r>
              <a:rPr kumimoji="0" sz="2775" b="0" i="0" u="none" strike="noStrike" kern="0" cap="none" spc="-15" normalizeH="0" baseline="-21021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g</a:t>
            </a:r>
            <a:r>
              <a:rPr kumimoji="0" sz="2775" b="0" i="0" u="none" strike="noStrike" kern="0" cap="none" spc="195" normalizeH="0" baseline="-21021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+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0.1T</a:t>
            </a:r>
            <a:r>
              <a:rPr kumimoji="0" sz="2775" b="0" i="0" u="none" strike="noStrike" kern="0" cap="none" spc="-15" normalizeH="0" baseline="-21021" noProof="0" dirty="0">
                <a:ln>
                  <a:noFill/>
                </a:ln>
                <a:solidFill>
                  <a:srgbClr val="1E1A52"/>
                </a:solidFill>
                <a:effectLst/>
                <a:uLnTx/>
                <a:uFillTx/>
                <a:latin typeface="Calibri"/>
                <a:cs typeface="Calibri"/>
              </a:rPr>
              <a:t>db</a:t>
            </a:r>
            <a:endParaRPr kumimoji="0" sz="2775" b="0" i="0" u="none" strike="noStrike" kern="0" cap="none" spc="0" normalizeH="0" baseline="-21021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49640" y="1269491"/>
            <a:ext cx="3061715" cy="439826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4211" y="129849"/>
            <a:ext cx="11216148" cy="772518"/>
          </a:xfrm>
          <a:prstGeom prst="rect">
            <a:avLst/>
          </a:prstGeom>
        </p:spPr>
        <p:txBody>
          <a:bodyPr vert="horz" wrap="square" lIns="0" tIns="277367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WET</a:t>
            </a:r>
            <a:r>
              <a:rPr sz="3200" spc="-75" dirty="0"/>
              <a:t> </a:t>
            </a:r>
            <a:r>
              <a:rPr sz="3200" dirty="0"/>
              <a:t>BULB</a:t>
            </a:r>
            <a:r>
              <a:rPr sz="3200" spc="-100" dirty="0"/>
              <a:t> </a:t>
            </a:r>
            <a:r>
              <a:rPr sz="3200" dirty="0"/>
              <a:t>GLOBE</a:t>
            </a:r>
            <a:r>
              <a:rPr sz="3200" spc="-85" dirty="0"/>
              <a:t> </a:t>
            </a:r>
            <a:r>
              <a:rPr sz="3200" spc="-10" dirty="0"/>
              <a:t>TEMPERATURE</a:t>
            </a:r>
            <a:r>
              <a:rPr sz="3200" spc="-110" dirty="0"/>
              <a:t> </a:t>
            </a:r>
            <a:r>
              <a:rPr sz="3200" dirty="0"/>
              <a:t>(WBGT)</a:t>
            </a:r>
            <a:r>
              <a:rPr sz="3200" spc="-85" dirty="0"/>
              <a:t> </a:t>
            </a:r>
            <a:r>
              <a:rPr sz="3200" spc="-10" dirty="0"/>
              <a:t>INDEX</a:t>
            </a:r>
            <a:endParaRPr sz="3200" dirty="0"/>
          </a:p>
        </p:txBody>
      </p:sp>
      <p:sp>
        <p:nvSpPr>
          <p:cNvPr id="9" name="object 9"/>
          <p:cNvSpPr/>
          <p:nvPr/>
        </p:nvSpPr>
        <p:spPr>
          <a:xfrm>
            <a:off x="0" y="50"/>
            <a:ext cx="12192000" cy="6858634"/>
          </a:xfrm>
          <a:custGeom>
            <a:avLst/>
            <a:gdLst/>
            <a:ahLst/>
            <a:cxnLst/>
            <a:rect l="l" t="t" r="r" b="b"/>
            <a:pathLst>
              <a:path w="12192000" h="6858634">
                <a:moveTo>
                  <a:pt x="0" y="6858254"/>
                </a:moveTo>
                <a:lnTo>
                  <a:pt x="12192000" y="6858254"/>
                </a:lnTo>
                <a:lnTo>
                  <a:pt x="12192000" y="0"/>
                </a:lnTo>
                <a:lnTo>
                  <a:pt x="0" y="0"/>
                </a:lnTo>
                <a:lnTo>
                  <a:pt x="0" y="6858254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31B66669-6568-47F9-FAF0-D6BB2EF08A56}"/>
              </a:ext>
            </a:extLst>
          </p:cNvPr>
          <p:cNvSpPr txBox="1"/>
          <p:nvPr/>
        </p:nvSpPr>
        <p:spPr>
          <a:xfrm>
            <a:off x="11131422" y="6351523"/>
            <a:ext cx="7778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6BC6B8"/>
                </a:solidFill>
                <a:effectLst/>
                <a:uLnTx/>
                <a:uFillTx/>
                <a:latin typeface="Calibri"/>
                <a:cs typeface="Calibri"/>
              </a:rPr>
              <a:t>aiha.org</a:t>
            </a:r>
            <a:r>
              <a:rPr kumimoji="0" sz="1200" b="0" i="0" u="none" strike="noStrike" kern="0" cap="none" spc="250" normalizeH="0" baseline="0" noProof="0" dirty="0">
                <a:ln>
                  <a:noFill/>
                </a:ln>
                <a:solidFill>
                  <a:srgbClr val="6BC6B8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EF512A"/>
                </a:solidFill>
                <a:effectLst/>
                <a:uLnTx/>
                <a:uFillTx/>
                <a:latin typeface="Calibri"/>
                <a:cs typeface="Calibri"/>
              </a:rPr>
              <a:t>|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rgbClr val="EF512A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1200" b="0" i="0" u="none" strike="noStrike" kern="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6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55E8-EBDB-18B7-F0B7-86D62F22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45" y="-271394"/>
            <a:ext cx="10515600" cy="1058531"/>
          </a:xfrm>
        </p:spPr>
        <p:txBody>
          <a:bodyPr/>
          <a:lstStyle/>
          <a:p>
            <a:r>
              <a:rPr lang="en-US" b="1" dirty="0">
                <a:latin typeface="Arial Black"/>
                <a:cs typeface="Arial"/>
              </a:rPr>
              <a:t>AIHA’</a:t>
            </a:r>
            <a:r>
              <a:rPr lang="en-US" b="1" cap="none" dirty="0">
                <a:latin typeface="Arial Black"/>
                <a:cs typeface="Arial"/>
              </a:rPr>
              <a:t>s</a:t>
            </a:r>
            <a:r>
              <a:rPr lang="en-US" b="1" dirty="0">
                <a:latin typeface="Arial Black"/>
                <a:cs typeface="Arial"/>
              </a:rPr>
              <a:t> heat stress app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AF8062-193C-759A-1842-68254461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952" y="857967"/>
            <a:ext cx="7982935" cy="492753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Proposed by the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AIHA Thermal Stress Working Group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5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(open to anyone)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Partnership between </a:t>
            </a: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East Carolina University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15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Dualboot</a:t>
            </a: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Partners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reference tool – it carries NO regulatory authority; references federal guidelines published by US OSHA and CDC/NIOSH + practical cooling strategies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FREE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 app compatible with both iOS and Android platforms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NO pop-up ads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Available in English, Spanish, Portuguese, and French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Can be used globally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NO interface with physiological monitors; NO personal data are collected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Not a replacement for the current </a:t>
            </a: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OSHA/NIOSH Heat Safety Tool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Designed for both 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Employers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Employees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Includes quick reads on related topics (written in plain English for non-technical users)</a:t>
            </a:r>
            <a:endParaRPr lang="en-US" sz="15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Calculates </a:t>
            </a: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Adjusted WBGT,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corresponding to </a:t>
            </a: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heat stress risk level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with </a:t>
            </a: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federal regulatory and practical health recommendations</a:t>
            </a:r>
            <a:br>
              <a:rPr lang="en-US" sz="1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</a:br>
            <a:endParaRPr lang="en-US" sz="15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NOW AVAILABLE: VER 2 for ALL workers (outdoor + indoor)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endParaRPr lang="en-US" sz="15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15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endParaRPr lang="en-US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62BDB-1CD7-C6D7-E753-64F377F2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4658" y="6326284"/>
            <a:ext cx="1543050" cy="273844"/>
          </a:xfrm>
        </p:spPr>
        <p:txBody>
          <a:bodyPr/>
          <a:lstStyle/>
          <a:p>
            <a:r>
              <a:rPr lang="en-US" dirty="0">
                <a:solidFill>
                  <a:srgbClr val="6BC7B8"/>
                </a:solidFill>
              </a:rPr>
              <a:t>aiha.org  </a:t>
            </a:r>
            <a:r>
              <a:rPr lang="en-US" dirty="0">
                <a:solidFill>
                  <a:srgbClr val="F0512A"/>
                </a:solidFill>
              </a:rPr>
              <a:t>|</a:t>
            </a:r>
            <a:r>
              <a:rPr lang="en-US" dirty="0"/>
              <a:t> </a:t>
            </a:r>
            <a:fld id="{34711CE0-93A0-465D-897C-C0B9628F887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A hand holding a cell phone&#10;&#10;Description automatically generated">
            <a:extLst>
              <a:ext uri="{FF2B5EF4-FFF2-40B4-BE49-F238E27FC236}">
                <a16:creationId xmlns:a16="http://schemas.microsoft.com/office/drawing/2014/main" id="{DEAC9496-E887-EDC8-1AFB-8748FEF44D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605" t="7232" r="28073" b="-1745"/>
          <a:stretch/>
        </p:blipFill>
        <p:spPr>
          <a:xfrm>
            <a:off x="303026" y="1255165"/>
            <a:ext cx="3397304" cy="400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4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55E8-EBDB-18B7-F0B7-86D62F22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885" y="-248959"/>
            <a:ext cx="10515600" cy="1058531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/>
              </a:rPr>
              <a:t>Access the app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AF8062-193C-759A-1842-68254461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31" y="1395583"/>
            <a:ext cx="10964255" cy="4817209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endParaRPr lang="en-US" sz="14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4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ECD37-D0B6-0103-D8D0-EFAE7D4E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4658" y="6326284"/>
            <a:ext cx="1543050" cy="273844"/>
          </a:xfrm>
        </p:spPr>
        <p:txBody>
          <a:bodyPr/>
          <a:lstStyle/>
          <a:p>
            <a:r>
              <a:rPr lang="en-US" dirty="0">
                <a:solidFill>
                  <a:srgbClr val="6BC7B8"/>
                </a:solidFill>
              </a:rPr>
              <a:t>aiha.org  </a:t>
            </a:r>
            <a:r>
              <a:rPr lang="en-US" dirty="0">
                <a:solidFill>
                  <a:srgbClr val="F0512A"/>
                </a:solidFill>
              </a:rPr>
              <a:t>|</a:t>
            </a:r>
            <a:r>
              <a:rPr lang="en-US" dirty="0"/>
              <a:t> </a:t>
            </a:r>
            <a:fld id="{34711CE0-93A0-465D-897C-C0B9628F887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1F9C7-5B60-8C02-CF72-20DA9AE3D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68" y="609944"/>
            <a:ext cx="4848045" cy="4848045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57E0AEBE-4615-9CAC-8EBF-4CBE1782451F}"/>
              </a:ext>
            </a:extLst>
          </p:cNvPr>
          <p:cNvSpPr txBox="1">
            <a:spLocks/>
          </p:cNvSpPr>
          <p:nvPr/>
        </p:nvSpPr>
        <p:spPr>
          <a:xfrm>
            <a:off x="1309013" y="1440287"/>
            <a:ext cx="10515600" cy="41308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0512A"/>
              </a:buClr>
              <a:buFont typeface="Arial" panose="020B0604020202020204" pitchFamily="34" charset="0"/>
              <a:buChar char="•"/>
              <a:defRPr sz="2800" kern="1200" cap="none" baseline="0">
                <a:solidFill>
                  <a:srgbClr val="1E1A53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12A"/>
              </a:buClr>
              <a:buFont typeface="Muli" panose="00000500000000000000" pitchFamily="2" charset="0"/>
              <a:buChar char="‒"/>
              <a:defRPr sz="2400" kern="1200">
                <a:solidFill>
                  <a:srgbClr val="1E1A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12A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1E1A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12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E1A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12A"/>
              </a:buClr>
              <a:buFont typeface="Muli" panose="00000500000000000000" pitchFamily="2" charset="0"/>
              <a:buChar char="‒"/>
              <a:defRPr sz="1800" kern="1200">
                <a:solidFill>
                  <a:srgbClr val="1E1A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Apple and Android Links </a:t>
            </a:r>
            <a:br>
              <a:rPr lang="en-US" sz="3200" dirty="0">
                <a:latin typeface="Arial"/>
                <a:cs typeface="Arial"/>
              </a:rPr>
            </a:b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available on our site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96275-B500-312E-6469-E1332BFCD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238" y="2409717"/>
            <a:ext cx="2191989" cy="21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7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55E8-EBDB-18B7-F0B7-86D62F22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15" y="-248083"/>
            <a:ext cx="10515600" cy="105853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/>
              </a:rPr>
              <a:t>APP functionalities from Version 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AF8062-193C-759A-1842-68254461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7" y="1054288"/>
            <a:ext cx="11337398" cy="5171354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dirty="0">
                <a:solidFill>
                  <a:schemeClr val="tx2"/>
                </a:solidFill>
                <a:latin typeface="Arial"/>
                <a:cs typeface="Arial"/>
              </a:rPr>
              <a:t>User inputs: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>
                <a:solidFill>
                  <a:schemeClr val="tx2"/>
                </a:solidFill>
                <a:latin typeface="Arial"/>
                <a:cs typeface="Arial"/>
              </a:rPr>
              <a:t>Location (one or more) -&gt; pulls current weather data from your local National Weather Service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>
                <a:solidFill>
                  <a:schemeClr val="tx2"/>
                </a:solidFill>
                <a:latin typeface="Arial"/>
                <a:cs typeface="Arial"/>
              </a:rPr>
              <a:t>Workload intensity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>
                <a:solidFill>
                  <a:schemeClr val="tx2"/>
                </a:solidFill>
                <a:latin typeface="Arial"/>
                <a:cs typeface="Arial"/>
              </a:rPr>
              <a:t>Type of clothing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>
                <a:solidFill>
                  <a:schemeClr val="tx2"/>
                </a:solidFill>
                <a:latin typeface="Arial"/>
                <a:cs typeface="Arial"/>
              </a:rPr>
              <a:t>Cloud cover (for outdoor use only)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kern="0" dirty="0">
                <a:effectLst/>
                <a:latin typeface="Arial"/>
                <a:ea typeface="Aptos" panose="020B0004020202020204" pitchFamily="34" charset="0"/>
                <a:cs typeface="Arial"/>
              </a:rPr>
              <a:t>Heat alerts </a:t>
            </a:r>
            <a:r>
              <a:rPr lang="en-US" sz="1800" kern="0" dirty="0">
                <a:effectLst/>
                <a:latin typeface="Arial"/>
                <a:ea typeface="Aptos" panose="020B0004020202020204" pitchFamily="34" charset="0"/>
                <a:cs typeface="Arial"/>
              </a:rPr>
              <a:t>(based on current location risk, assuming notifications are </a:t>
            </a:r>
            <a:r>
              <a:rPr lang="en-US" sz="1800" kern="0" dirty="0">
                <a:latin typeface="Arial"/>
                <a:ea typeface="Aptos" panose="020B0004020202020204" pitchFamily="34" charset="0"/>
                <a:cs typeface="Arial"/>
              </a:rPr>
              <a:t>turned on)</a:t>
            </a:r>
            <a:endParaRPr lang="en-US" sz="18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b="1" dirty="0">
                <a:solidFill>
                  <a:schemeClr val="tx2"/>
                </a:solidFill>
                <a:latin typeface="Arial"/>
                <a:cs typeface="Arial"/>
              </a:rPr>
              <a:t>Enhancements since the initial launch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b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/>
                <a:ea typeface="Aptos" panose="020B0004020202020204" pitchFamily="34" charset="0"/>
                <a:cs typeface="Arial"/>
              </a:rPr>
              <a:t>Improved Location Search: </a:t>
            </a:r>
            <a: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/>
                <a:ea typeface="Aptos" panose="020B0004020202020204" pitchFamily="34" charset="0"/>
                <a:cs typeface="Arial"/>
              </a:rPr>
              <a:t>Finding locations is now easier with more search results</a:t>
            </a:r>
            <a:endParaRPr lang="en-US" sz="1800" dirty="0">
              <a:solidFill>
                <a:schemeClr val="tx2"/>
              </a:solidFill>
              <a:highlight>
                <a:srgbClr val="FFFFFF"/>
              </a:highlight>
              <a:latin typeface="Arial"/>
              <a:ea typeface="Aptos" panose="020B0004020202020204" pitchFamily="34" charset="0"/>
              <a:cs typeface="Arial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b="1" dirty="0">
                <a:solidFill>
                  <a:schemeClr val="tx2"/>
                </a:solidFill>
                <a:highlight>
                  <a:srgbClr val="FFFFFF"/>
                </a:highlight>
                <a:latin typeface="Arial"/>
                <a:ea typeface="Aptos" panose="020B0004020202020204" pitchFamily="34" charset="0"/>
                <a:cs typeface="Arial"/>
              </a:rPr>
              <a:t>Customized Locations: </a:t>
            </a:r>
            <a:r>
              <a:rPr lang="en-US" sz="1800" dirty="0">
                <a:solidFill>
                  <a:schemeClr val="tx2"/>
                </a:solidFill>
                <a:highlight>
                  <a:srgbClr val="FFFFFF"/>
                </a:highlight>
                <a:latin typeface="Arial"/>
                <a:ea typeface="Aptos" panose="020B0004020202020204" pitchFamily="34" charset="0"/>
                <a:cs typeface="Arial"/>
              </a:rPr>
              <a:t>Customize the configuration (user inputs) by location</a:t>
            </a:r>
            <a:endParaRPr lang="en-US" sz="1800" dirty="0">
              <a:solidFill>
                <a:schemeClr val="tx2"/>
              </a:solidFill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b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/>
                <a:ea typeface="Aptos" panose="020B0004020202020204" pitchFamily="34" charset="0"/>
                <a:cs typeface="Arial"/>
              </a:rPr>
              <a:t>Clearer Location Names:</a:t>
            </a:r>
            <a: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/>
                <a:ea typeface="Aptos" panose="020B0004020202020204" pitchFamily="34" charset="0"/>
                <a:cs typeface="Arial"/>
              </a:rPr>
              <a:t> C</a:t>
            </a:r>
            <a:r>
              <a:rPr lang="en-US" sz="1800" dirty="0">
                <a:solidFill>
                  <a:schemeClr val="tx2"/>
                </a:solidFill>
                <a:highlight>
                  <a:srgbClr val="FFFFFF"/>
                </a:highlight>
                <a:latin typeface="Arial"/>
                <a:ea typeface="Aptos" panose="020B0004020202020204" pitchFamily="34" charset="0"/>
                <a:cs typeface="Arial"/>
              </a:rPr>
              <a:t>urrent location displays the city or a </a:t>
            </a:r>
            <a: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/>
                <a:ea typeface="Aptos" panose="020B0004020202020204" pitchFamily="34" charset="0"/>
                <a:cs typeface="Arial"/>
              </a:rPr>
              <a:t>more specific name for better clarity</a:t>
            </a:r>
            <a:endParaRPr lang="en-US" sz="1800" dirty="0">
              <a:solidFill>
                <a:schemeClr val="tx2"/>
              </a:solidFill>
              <a:highlight>
                <a:srgbClr val="FFFFFF"/>
              </a:highlight>
              <a:latin typeface="Arial"/>
              <a:ea typeface="Aptos" panose="020B0004020202020204" pitchFamily="34" charset="0"/>
              <a:cs typeface="Arial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b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/>
                <a:ea typeface="Aptos" panose="020B0004020202020204" pitchFamily="34" charset="0"/>
                <a:cs typeface="Arial"/>
              </a:rPr>
              <a:t>Enhanced Forecast View: </a:t>
            </a:r>
            <a:r>
              <a:rPr lang="en-US" sz="1800" dirty="0">
                <a:solidFill>
                  <a:schemeClr val="tx2"/>
                </a:solidFill>
                <a:highlight>
                  <a:srgbClr val="FFFFFF"/>
                </a:highlight>
                <a:latin typeface="Arial"/>
                <a:ea typeface="Aptos" panose="020B0004020202020204" pitchFamily="34" charset="0"/>
                <a:cs typeface="Arial"/>
              </a:rPr>
              <a:t>Fi</a:t>
            </a:r>
            <a: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/>
                <a:ea typeface="Aptos" panose="020B0004020202020204" pitchFamily="34" charset="0"/>
                <a:cs typeface="Arial"/>
              </a:rPr>
              <a:t>rst hour of today’s forecast now shows "Now" to keep you updated in real-time</a:t>
            </a:r>
            <a:endParaRPr lang="en-US" sz="1800" dirty="0">
              <a:solidFill>
                <a:schemeClr val="tx2"/>
              </a:solidFill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b="1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/>
                <a:ea typeface="Aptos" panose="020B0004020202020204" pitchFamily="34" charset="0"/>
                <a:cs typeface="Arial"/>
              </a:rPr>
              <a:t>Manual Location Sorting &amp; Renaming: </a:t>
            </a:r>
            <a:r>
              <a:rPr lang="en-US" sz="1800" dirty="0">
                <a:solidFill>
                  <a:schemeClr val="tx2"/>
                </a:solidFill>
                <a:highlight>
                  <a:srgbClr val="FFFFFF"/>
                </a:highlight>
                <a:latin typeface="Arial"/>
                <a:ea typeface="Aptos" panose="020B0004020202020204" pitchFamily="34" charset="0"/>
                <a:cs typeface="Arial"/>
              </a:rPr>
              <a:t>S</a:t>
            </a:r>
            <a:r>
              <a:rPr lang="en-US" sz="180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/>
                <a:ea typeface="Aptos" panose="020B0004020202020204" pitchFamily="34" charset="0"/>
                <a:cs typeface="Arial"/>
              </a:rPr>
              <a:t>ort and rename your saved locations for a more personalized experience (good for when you have multiple worksites in one geographic area)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None/>
              <a:tabLst>
                <a:tab pos="457200" algn="l"/>
              </a:tabLst>
            </a:pP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effectLst/>
              <a:latin typeface="Muli"/>
              <a:ea typeface="Aptos" panose="020B0004020202020204" pitchFamily="34" charset="0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354E3-BA73-6EAB-3200-B7D6853B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4658" y="6326284"/>
            <a:ext cx="1543050" cy="273844"/>
          </a:xfrm>
        </p:spPr>
        <p:txBody>
          <a:bodyPr/>
          <a:lstStyle/>
          <a:p>
            <a:r>
              <a:rPr lang="en-US" dirty="0">
                <a:solidFill>
                  <a:srgbClr val="6BC7B8"/>
                </a:solidFill>
              </a:rPr>
              <a:t>aiha.org  </a:t>
            </a:r>
            <a:r>
              <a:rPr lang="en-US" dirty="0">
                <a:solidFill>
                  <a:srgbClr val="F0512A"/>
                </a:solidFill>
              </a:rPr>
              <a:t>|</a:t>
            </a:r>
            <a:r>
              <a:rPr lang="en-US" dirty="0"/>
              <a:t> </a:t>
            </a:r>
            <a:fld id="{34711CE0-93A0-465D-897C-C0B9628F887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6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72101-D17E-51DA-48A4-C217EDFD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6340-9EDD-0B2D-5CE8-78375775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15" y="-248083"/>
            <a:ext cx="10515600" cy="1058531"/>
          </a:xfrm>
        </p:spPr>
        <p:txBody>
          <a:bodyPr/>
          <a:lstStyle/>
          <a:p>
            <a:r>
              <a:rPr lang="en-US" dirty="0">
                <a:latin typeface="Arial Black"/>
              </a:rPr>
              <a:t>What’s </a:t>
            </a:r>
            <a:r>
              <a:rPr lang="en-US" dirty="0">
                <a:solidFill>
                  <a:srgbClr val="FF0000"/>
                </a:solidFill>
                <a:latin typeface="Arial Black"/>
              </a:rPr>
              <a:t>new</a:t>
            </a:r>
            <a:r>
              <a:rPr lang="en-US" dirty="0">
                <a:latin typeface="Arial Black"/>
              </a:rPr>
              <a:t> in version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ADAAC-9F80-D799-B158-648CEE17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4658" y="6326284"/>
            <a:ext cx="1543050" cy="273844"/>
          </a:xfrm>
        </p:spPr>
        <p:txBody>
          <a:bodyPr/>
          <a:lstStyle/>
          <a:p>
            <a:r>
              <a:rPr lang="en-US" dirty="0">
                <a:solidFill>
                  <a:srgbClr val="6BC7B8"/>
                </a:solidFill>
              </a:rPr>
              <a:t>aiha.org  </a:t>
            </a:r>
            <a:r>
              <a:rPr lang="en-US" dirty="0">
                <a:solidFill>
                  <a:srgbClr val="F0512A"/>
                </a:solidFill>
              </a:rPr>
              <a:t>|</a:t>
            </a:r>
            <a:r>
              <a:rPr lang="en-US" dirty="0"/>
              <a:t> </a:t>
            </a:r>
            <a:fld id="{34711CE0-93A0-465D-897C-C0B9628F887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1FB98-8964-9E67-200E-358A707B3A79}"/>
              </a:ext>
            </a:extLst>
          </p:cNvPr>
          <p:cNvSpPr txBox="1"/>
          <p:nvPr/>
        </p:nvSpPr>
        <p:spPr>
          <a:xfrm>
            <a:off x="299815" y="929182"/>
            <a:ext cx="11439901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fontAlgn="base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Indoor Heat Monitoring</a:t>
            </a: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– Manually input temperature, humidity, and wind velocity for indoor environments OR select differential between outdoor &amp; indoor conditions</a:t>
            </a:r>
          </a:p>
          <a:p>
            <a:pPr marL="285750" marR="0" lvl="0" indent="-285750" fontAlgn="base">
              <a:spcAft>
                <a:spcPts val="6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Enhanced Heat Stress Calculation</a:t>
            </a: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–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lgorithm now accounts for </a:t>
            </a: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nearby non-solar radiant heat sources </a:t>
            </a: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(such as ovens, boilers, furnaces)</a:t>
            </a:r>
            <a:endParaRPr lang="en-US" b="1" dirty="0">
              <a:solidFill>
                <a:srgbClr val="00206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marR="0" lvl="0" indent="-285750" fontAlgn="base">
              <a:spcAft>
                <a:spcPts val="6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Save Your Defaults</a:t>
            </a: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– Set and reuse your preferred configuration when adding new locations</a:t>
            </a:r>
          </a:p>
          <a:p>
            <a:pPr marL="285750" marR="0" lvl="0" indent="-285750" fontAlgn="base">
              <a:spcAft>
                <a:spcPts val="6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Forecasting </a:t>
            </a: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Anticipate future WBGT, heat stress level with associated health recommendations, so you can plan ahead</a:t>
            </a:r>
          </a:p>
          <a:p>
            <a:pPr marL="285750" marR="0" lvl="0" indent="-285750" fontAlgn="base">
              <a:spcAft>
                <a:spcPts val="6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Refreshed User Interface </a:t>
            </a: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Multiple improvements for a smoother and more intuitive experience</a:t>
            </a:r>
          </a:p>
          <a:p>
            <a:pPr marL="285750" marR="0" lvl="0" indent="-285750" fontAlgn="base">
              <a:spcAft>
                <a:spcPts val="6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Notifications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Automatically sends heat stress alerts during work hours entered in the schedule module (triggered when WBGT reaches moderate, high, extreme); app checks conditions hourly; note that alerts are NOT customizable</a:t>
            </a:r>
          </a:p>
          <a:p>
            <a:pPr marL="285750" marR="0" lvl="0" indent="-285750" fontAlgn="base">
              <a:spcAft>
                <a:spcPts val="6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Offline Mode </a:t>
            </a: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Notification when you are no longer connected to </a:t>
            </a:r>
            <a:r>
              <a:rPr lang="en-US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WiFi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or </a:t>
            </a: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cell service</a:t>
            </a:r>
          </a:p>
          <a:p>
            <a:pPr marL="285750" marR="0" lvl="0" indent="-285750" fontAlgn="base">
              <a:spcAft>
                <a:spcPts val="6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Monitoring View –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Under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Settings,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toggle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display a panoramic view of all types of workloads at a location (this may be particularly valuable to a supervisor managing crews working at different exertion levels at a site).</a:t>
            </a:r>
            <a:endParaRPr lang="en-US" dirty="0">
              <a:solidFill>
                <a:srgbClr val="00206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marR="0" lvl="0" indent="-285750" fontAlgn="base">
              <a:spcAft>
                <a:spcPts val="6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 lvl="0" fontAlgn="base">
              <a:spcAft>
                <a:spcPts val="600"/>
              </a:spcAft>
              <a:buClr>
                <a:srgbClr val="FF0000"/>
              </a:buClr>
              <a:buSzPct val="100000"/>
              <a:tabLst>
                <a:tab pos="457200" algn="l"/>
              </a:tabLst>
            </a:pPr>
            <a:endParaRPr lang="en-US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66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HA">
      <a:dk1>
        <a:srgbClr val="1E1A53"/>
      </a:dk1>
      <a:lt1>
        <a:sysClr val="window" lastClr="FFFFFF"/>
      </a:lt1>
      <a:dk2>
        <a:srgbClr val="1E1A53"/>
      </a:dk2>
      <a:lt2>
        <a:srgbClr val="6BC7B8"/>
      </a:lt2>
      <a:accent1>
        <a:srgbClr val="0256A7"/>
      </a:accent1>
      <a:accent2>
        <a:srgbClr val="F0512A"/>
      </a:accent2>
      <a:accent3>
        <a:srgbClr val="939598"/>
      </a:accent3>
      <a:accent4>
        <a:srgbClr val="F7EADA"/>
      </a:accent4>
      <a:accent5>
        <a:srgbClr val="FFC000"/>
      </a:accent5>
      <a:accent6>
        <a:srgbClr val="70AD47"/>
      </a:accent6>
      <a:hlink>
        <a:srgbClr val="2E75B5"/>
      </a:hlink>
      <a:folHlink>
        <a:srgbClr val="954F72"/>
      </a:folHlink>
    </a:clrScheme>
    <a:fontScheme name="Subhead">
      <a:majorFont>
        <a:latin typeface="Muli Black"/>
        <a:ea typeface=""/>
        <a:cs typeface=""/>
      </a:majorFont>
      <a:minorFont>
        <a:latin typeface="Mul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423c08-c554-4f45-89b7-722d7ff0b76c">
      <Terms xmlns="http://schemas.microsoft.com/office/infopath/2007/PartnerControls"/>
    </lcf76f155ced4ddcb4097134ff3c332f>
    <TaxCatchAll xmlns="17af5997-082c-4208-97ed-f69d26f6792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483DBCBB72B45A26E6B459937F779" ma:contentTypeVersion="16" ma:contentTypeDescription="Create a new document." ma:contentTypeScope="" ma:versionID="c05416606695b3f6605407a2163f3a40">
  <xsd:schema xmlns:xsd="http://www.w3.org/2001/XMLSchema" xmlns:xs="http://www.w3.org/2001/XMLSchema" xmlns:p="http://schemas.microsoft.com/office/2006/metadata/properties" xmlns:ns2="79423c08-c554-4f45-89b7-722d7ff0b76c" xmlns:ns3="17af5997-082c-4208-97ed-f69d26f6792e" targetNamespace="http://schemas.microsoft.com/office/2006/metadata/properties" ma:root="true" ma:fieldsID="ef95c59a77db240f403bd666cbc0bca6" ns2:_="" ns3:_="">
    <xsd:import namespace="79423c08-c554-4f45-89b7-722d7ff0b76c"/>
    <xsd:import namespace="17af5997-082c-4208-97ed-f69d26f679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23c08-c554-4f45-89b7-722d7ff0b7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e608478-f364-42b1-92da-1d8a68f506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f5997-082c-4208-97ed-f69d26f6792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40370ed-0d3a-4751-b3a6-dcd8c88f55db}" ma:internalName="TaxCatchAll" ma:showField="CatchAllData" ma:web="17af5997-082c-4208-97ed-f69d26f679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F8C609-6CF5-4329-AB22-38C64A605B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50D24E-3CD1-48A5-8B95-2818D714DA5A}">
  <ds:schemaRefs>
    <ds:schemaRef ds:uri="http://www.w3.org/XML/1998/namespace"/>
    <ds:schemaRef ds:uri="http://schemas.microsoft.com/office/2006/documentManagement/types"/>
    <ds:schemaRef ds:uri="http://purl.org/dc/terms/"/>
    <ds:schemaRef ds:uri="b2ce9f6e-3a47-421d-9d0e-a95590908c38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79423c08-c554-4f45-89b7-722d7ff0b76c"/>
    <ds:schemaRef ds:uri="17af5997-082c-4208-97ed-f69d26f6792e"/>
  </ds:schemaRefs>
</ds:datastoreItem>
</file>

<file path=customXml/itemProps3.xml><?xml version="1.0" encoding="utf-8"?>
<ds:datastoreItem xmlns:ds="http://schemas.openxmlformats.org/officeDocument/2006/customXml" ds:itemID="{C0837C1C-C2DC-42D8-8288-92DD595188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423c08-c554-4f45-89b7-722d7ff0b76c"/>
    <ds:schemaRef ds:uri="17af5997-082c-4208-97ed-f69d26f679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837</Words>
  <Application>Microsoft Office PowerPoint</Application>
  <PresentationFormat>Widescreen</PresentationFormat>
  <Paragraphs>89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</vt:lpstr>
      <vt:lpstr>Arial Black</vt:lpstr>
      <vt:lpstr>Calibri</vt:lpstr>
      <vt:lpstr>Courier New</vt:lpstr>
      <vt:lpstr>Muli</vt:lpstr>
      <vt:lpstr>Muli Light</vt:lpstr>
      <vt:lpstr>Rockwell</vt:lpstr>
      <vt:lpstr>Symbol</vt:lpstr>
      <vt:lpstr>Wingdings</vt:lpstr>
      <vt:lpstr>Office Theme</vt:lpstr>
      <vt:lpstr>AIHA Heat stress app</vt:lpstr>
      <vt:lpstr>Impact of heat</vt:lpstr>
      <vt:lpstr>WET BULB GLOBE TEMPERATURE (WBGT) INDEX</vt:lpstr>
      <vt:lpstr>WBGT INDEX</vt:lpstr>
      <vt:lpstr>WET BULB GLOBE TEMPERATURE (WBGT) INDEX</vt:lpstr>
      <vt:lpstr>AIHA’s heat stress app</vt:lpstr>
      <vt:lpstr>Access the app</vt:lpstr>
      <vt:lpstr>APP functionalities from Version 1</vt:lpstr>
      <vt:lpstr>What’s new in version 2</vt:lpstr>
      <vt:lpstr>quick read topics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AIHA PowerPoint Template - Wide Screen</dc:title>
  <dc:creator>Laurie Mutdosch</dc:creator>
  <cp:lastModifiedBy>Larry Sloan</cp:lastModifiedBy>
  <cp:revision>225</cp:revision>
  <dcterms:created xsi:type="dcterms:W3CDTF">2021-01-07T18:28:11Z</dcterms:created>
  <dcterms:modified xsi:type="dcterms:W3CDTF">2025-07-24T19:40:10Z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0x010100A88483DBCBB72B45A26E6B459937F779</vt:lpwstr>
  </property>
  <property fmtid="{D5CDD505-2E9C-101B-9397-08002B2CF9AE}" pid="3" name="_ExtendedDescription">
    <vt:lpwstr/>
  </property>
  <property fmtid="{D5CDD505-2E9C-101B-9397-08002B2CF9AE}" pid="4" name="MediaServiceImageTags">
    <vt:lpwstr/>
  </property>
</Properties>
</file>